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D9D9D9"/>
    <a:srgbClr val="EE424E"/>
    <a:srgbClr val="E73939"/>
    <a:srgbClr val="FD3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271633566881441E-2"/>
          <c:y val="0"/>
          <c:w val="0.91512033606381882"/>
          <c:h val="0.773132721376580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>
              <a:outerShdw sx="1000" sy="1000" rotWithShape="0">
                <a:schemeClr val="bg1"/>
              </a:outerShdw>
            </a:effectLst>
          </c:spPr>
          <c:invertIfNegative val="0"/>
          <c:cat>
            <c:strRef>
              <c:f>'Graficas Mensual'!$BO$285:$BO$293</c:f>
              <c:strCache>
                <c:ptCount val="8"/>
                <c:pt idx="0">
                  <c:v>Presup.</c:v>
                </c:pt>
                <c:pt idx="1">
                  <c:v>ANUALIDADES</c:v>
                </c:pt>
                <c:pt idx="2">
                  <c:v>REVISTA</c:v>
                </c:pt>
                <c:pt idx="3">
                  <c:v>CONFERENCIA Y EXPO</c:v>
                </c:pt>
                <c:pt idx="4">
                  <c:v>CAPACITACION</c:v>
                </c:pt>
                <c:pt idx="5">
                  <c:v>OTROS INGRESOS y GANANCIAS CAMB.</c:v>
                </c:pt>
                <c:pt idx="6">
                  <c:v>INTERESES BANCARIOS </c:v>
                </c:pt>
                <c:pt idx="7">
                  <c:v>Real</c:v>
                </c:pt>
              </c:strCache>
            </c:strRef>
          </c:cat>
          <c:val>
            <c:numRef>
              <c:f>'Graficas Mensual'!$BP$285:$BP$293</c:f>
              <c:numCache>
                <c:formatCode>#,##0.00_);[Red]\ \(#,##0.00\);"-"_);_(@_)</c:formatCode>
                <c:ptCount val="9"/>
                <c:pt idx="1">
                  <c:v>6852.1374999999998</c:v>
                </c:pt>
                <c:pt idx="2">
                  <c:v>8550.3250000000007</c:v>
                </c:pt>
                <c:pt idx="3">
                  <c:v>8138.5214299999998</c:v>
                </c:pt>
                <c:pt idx="4">
                  <c:v>8056.4225400000014</c:v>
                </c:pt>
                <c:pt idx="5">
                  <c:v>8056.4225400000023</c:v>
                </c:pt>
                <c:pt idx="6">
                  <c:v>8104.7300200000018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3-4B6A-937C-717197771F42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gradFill>
                <a:gsLst>
                  <a:gs pos="7000">
                    <a:schemeClr val="accent1"/>
                  </a:gs>
                  <a:gs pos="0">
                    <a:schemeClr val="accent1"/>
                  </a:gs>
                </a:gsLst>
                <a:lin ang="16200000" scaled="0"/>
              </a:gradFill>
            </c:spPr>
            <c:extLst>
              <c:ext xmlns:c16="http://schemas.microsoft.com/office/drawing/2014/chart" uri="{C3380CC4-5D6E-409C-BE32-E72D297353CC}">
                <c16:uniqueId val="{00000002-B613-4B6A-937C-717197771F42}"/>
              </c:ext>
            </c:extLst>
          </c:dPt>
          <c:dPt>
            <c:idx val="1"/>
            <c:invertIfNegative val="0"/>
            <c:bubble3D val="0"/>
            <c:spPr>
              <a:solidFill>
                <a:srgbClr val="5B9BD5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4-B613-4B6A-937C-717197771F4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B613-4B6A-937C-717197771F4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8-B613-4B6A-937C-717197771F42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8-B613-4B6A-937C-717197771F42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B613-4B6A-937C-717197771F42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C-B613-4B6A-937C-717197771F42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E-B613-4B6A-937C-717197771F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B613-4B6A-937C-717197771F42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4-B613-4B6A-937C-717197771F42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6-B613-4B6A-937C-717197771F42}"/>
              </c:ext>
            </c:extLst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8-B613-4B6A-937C-717197771F4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B613-4B6A-937C-717197771F42}"/>
              </c:ext>
            </c:extLst>
          </c:dPt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B613-4B6A-937C-717197771F42}"/>
              </c:ext>
            </c:extLst>
          </c:dPt>
          <c:dPt>
            <c:idx val="14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D-B613-4B6A-937C-717197771F42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13-4B6A-937C-717197771F42}"/>
                </c:ext>
              </c:extLst>
            </c:dLbl>
            <c:dLbl>
              <c:idx val="1"/>
              <c:layout>
                <c:manualLayout>
                  <c:x val="-1.3783203308322411E-3"/>
                  <c:y val="-8.50660029709058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13-4B6A-937C-717197771F42}"/>
                </c:ext>
              </c:extLst>
            </c:dLbl>
            <c:dLbl>
              <c:idx val="2"/>
              <c:layout>
                <c:manualLayout>
                  <c:x val="-2.8120813600517021E-3"/>
                  <c:y val="-3.51979530839294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13-4B6A-937C-717197771F42}"/>
                </c:ext>
              </c:extLst>
            </c:dLbl>
            <c:dLbl>
              <c:idx val="3"/>
              <c:layout>
                <c:manualLayout>
                  <c:x val="-4.198451663920277E-3"/>
                  <c:y val="-4.47639914490722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13-4B6A-937C-717197771F42}"/>
                </c:ext>
              </c:extLst>
            </c:dLbl>
            <c:dLbl>
              <c:idx val="4"/>
              <c:layout>
                <c:manualLayout>
                  <c:x val="-1.0551057360381955E-4"/>
                  <c:y val="-2.76870044964847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13-4B6A-937C-717197771F42}"/>
                </c:ext>
              </c:extLst>
            </c:dLbl>
            <c:dLbl>
              <c:idx val="5"/>
              <c:layout>
                <c:manualLayout>
                  <c:x val="-1.3901174167111397E-3"/>
                  <c:y val="-2.29761931601894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13-4B6A-937C-717197771F42}"/>
                </c:ext>
              </c:extLst>
            </c:dLbl>
            <c:dLbl>
              <c:idx val="6"/>
              <c:layout>
                <c:manualLayout>
                  <c:x val="2.7892708721198867E-3"/>
                  <c:y val="-2.738655794598858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ysClr val="windowText" lastClr="000000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13-4B6A-937C-717197771F42}"/>
                </c:ext>
              </c:extLst>
            </c:dLbl>
            <c:dLbl>
              <c:idx val="7"/>
              <c:layout>
                <c:manualLayout>
                  <c:x val="0"/>
                  <c:y val="7.9830344205506134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13-4B6A-937C-717197771F42}"/>
                </c:ext>
              </c:extLst>
            </c:dLbl>
            <c:dLbl>
              <c:idx val="8"/>
              <c:layout>
                <c:manualLayout>
                  <c:x val="1.3901084262679998E-3"/>
                  <c:y val="-2.0104595484161852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13-4B6A-937C-717197771F42}"/>
                </c:ext>
              </c:extLst>
            </c:dLbl>
            <c:dLbl>
              <c:idx val="9"/>
              <c:layout>
                <c:manualLayout>
                  <c:x val="0"/>
                  <c:y val="3.43147740473028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613-4B6A-937C-717197771F42}"/>
                </c:ext>
              </c:extLst>
            </c:dLbl>
            <c:dLbl>
              <c:idx val="10"/>
              <c:layout>
                <c:manualLayout>
                  <c:x val="4.2005776951970419E-3"/>
                  <c:y val="7.12489638945088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13-4B6A-937C-717197771F42}"/>
                </c:ext>
              </c:extLst>
            </c:dLbl>
            <c:dLbl>
              <c:idx val="11"/>
              <c:layout>
                <c:manualLayout>
                  <c:x val="1.494567748978769E-3"/>
                  <c:y val="0.101804049055695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613-4B6A-937C-717197771F42}"/>
                </c:ext>
              </c:extLst>
            </c:dLbl>
            <c:dLbl>
              <c:idx val="12"/>
              <c:layout>
                <c:manualLayout>
                  <c:x val="2.800274878748388E-3"/>
                  <c:y val="3.68209238347341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613-4B6A-937C-717197771F42}"/>
                </c:ext>
              </c:extLst>
            </c:dLbl>
            <c:dLbl>
              <c:idx val="13"/>
              <c:layout>
                <c:manualLayout>
                  <c:x val="2.8003851301313613E-3"/>
                  <c:y val="2.47285700704403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613-4B6A-937C-717197771F42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613-4B6A-937C-717197771F4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'Graficas Mensual'!$BO$285:$BO$293</c:f>
              <c:strCache>
                <c:ptCount val="8"/>
                <c:pt idx="0">
                  <c:v>Presup.</c:v>
                </c:pt>
                <c:pt idx="1">
                  <c:v>ANUALIDADES</c:v>
                </c:pt>
                <c:pt idx="2">
                  <c:v>REVISTA</c:v>
                </c:pt>
                <c:pt idx="3">
                  <c:v>CONFERENCIA Y EXPO</c:v>
                </c:pt>
                <c:pt idx="4">
                  <c:v>CAPACITACION</c:v>
                </c:pt>
                <c:pt idx="5">
                  <c:v>OTROS INGRESOS y GANANCIAS CAMB.</c:v>
                </c:pt>
                <c:pt idx="6">
                  <c:v>INTERESES BANCARIOS </c:v>
                </c:pt>
                <c:pt idx="7">
                  <c:v>Real</c:v>
                </c:pt>
              </c:strCache>
            </c:strRef>
          </c:cat>
          <c:val>
            <c:numRef>
              <c:f>'Graficas Mensual'!$BQ$285:$BQ$293</c:f>
              <c:numCache>
                <c:formatCode>#,##0_);[Red]\ \(#,##0\);"-"_);_(@_)</c:formatCode>
                <c:ptCount val="9"/>
                <c:pt idx="0">
                  <c:v>6852.1374999999998</c:v>
                </c:pt>
                <c:pt idx="1">
                  <c:v>1698.1875</c:v>
                </c:pt>
                <c:pt idx="2">
                  <c:v>109.70756</c:v>
                </c:pt>
                <c:pt idx="3">
                  <c:v>521.51112999999998</c:v>
                </c:pt>
                <c:pt idx="4">
                  <c:v>82.098889999999997</c:v>
                </c:pt>
                <c:pt idx="5">
                  <c:v>48.307479999999998</c:v>
                </c:pt>
                <c:pt idx="6">
                  <c:v>56.522010000000002</c:v>
                </c:pt>
                <c:pt idx="7">
                  <c:v>8161.2520300000024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613-4B6A-937C-717197771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467776"/>
        <c:axId val="115469312"/>
      </c:barChart>
      <c:catAx>
        <c:axId val="11546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200" b="0"/>
            </a:pPr>
            <a:endParaRPr lang="es-MX"/>
          </a:p>
        </c:txPr>
        <c:crossAx val="115469312"/>
        <c:crosses val="autoZero"/>
        <c:auto val="1"/>
        <c:lblAlgn val="ctr"/>
        <c:lblOffset val="100"/>
        <c:noMultiLvlLbl val="0"/>
      </c:catAx>
      <c:valAx>
        <c:axId val="11546931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154677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271633566881441E-2"/>
          <c:y val="0"/>
          <c:w val="0.91512033606381882"/>
          <c:h val="0.773132721376580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  <a:effectLst>
              <a:outerShdw sx="1000" sy="1000" rotWithShape="0">
                <a:schemeClr val="bg1"/>
              </a:outerShdw>
            </a:effectLst>
          </c:spPr>
          <c:invertIfNegative val="0"/>
          <c:cat>
            <c:strRef>
              <c:f>'Graficas Mensual (2)'!$BO$285:$BO$293</c:f>
              <c:strCache>
                <c:ptCount val="9"/>
                <c:pt idx="0">
                  <c:v>Presup.</c:v>
                </c:pt>
                <c:pt idx="1">
                  <c:v>GASTOS OPERATIVOS</c:v>
                </c:pt>
                <c:pt idx="2">
                  <c:v>REVISTA</c:v>
                </c:pt>
                <c:pt idx="3">
                  <c:v>CONFERENCIA Y EXPO</c:v>
                </c:pt>
                <c:pt idx="4">
                  <c:v>CAPACITACION</c:v>
                </c:pt>
                <c:pt idx="5">
                  <c:v>GASTOS ESPECIALES NO PRESUPUESTADOS</c:v>
                </c:pt>
                <c:pt idx="6">
                  <c:v>PROVISION PASIVOS LABORALES</c:v>
                </c:pt>
                <c:pt idx="7">
                  <c:v>COSTO DE ACTIVO FIJO, DEPREC. Y AMORT.</c:v>
                </c:pt>
                <c:pt idx="8">
                  <c:v>Real</c:v>
                </c:pt>
              </c:strCache>
            </c:strRef>
          </c:cat>
          <c:val>
            <c:numRef>
              <c:f>'Graficas Mensual (2)'!$BP$285:$BP$293</c:f>
              <c:numCache>
                <c:formatCode>#,##0.00_);[Red]\ \(#,##0.00\);"-"_);_(@_)</c:formatCode>
                <c:ptCount val="9"/>
                <c:pt idx="1">
                  <c:v>4434.3514100000002</c:v>
                </c:pt>
                <c:pt idx="2">
                  <c:v>4431.3354100000006</c:v>
                </c:pt>
                <c:pt idx="3">
                  <c:v>4174.4248900000002</c:v>
                </c:pt>
                <c:pt idx="4">
                  <c:v>4081.4514400000003</c:v>
                </c:pt>
                <c:pt idx="5">
                  <c:v>4081.4514400000003</c:v>
                </c:pt>
                <c:pt idx="6">
                  <c:v>4226.0759200000002</c:v>
                </c:pt>
                <c:pt idx="7">
                  <c:v>4226.0759200000002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13-4B6A-937C-717197771F42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B613-4B6A-937C-717197771F42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B613-4B6A-937C-717197771F4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B613-4B6A-937C-717197771F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B613-4B6A-937C-717197771F42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B613-4B6A-937C-717197771F4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B613-4B6A-937C-717197771F42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E-B613-4B6A-937C-717197771F42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C-B613-4B6A-937C-717197771F42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E-B613-4B6A-937C-717197771F42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6-B613-4B6A-937C-717197771F42}"/>
              </c:ext>
            </c:extLst>
          </c:dPt>
          <c:dPt>
            <c:idx val="1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8-B613-4B6A-937C-717197771F4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B613-4B6A-937C-717197771F42}"/>
              </c:ext>
            </c:extLst>
          </c:dPt>
          <c:dPt>
            <c:idx val="13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B-B613-4B6A-937C-717197771F42}"/>
              </c:ext>
            </c:extLst>
          </c:dPt>
          <c:dPt>
            <c:idx val="14"/>
            <c:invertIfNegative val="0"/>
            <c:bubble3D val="0"/>
            <c:spPr>
              <a:gradFill flip="none" rotWithShape="1">
                <a:gsLst>
                  <a:gs pos="0">
                    <a:schemeClr val="tx2">
                      <a:lumMod val="75000"/>
                    </a:schemeClr>
                  </a:gs>
                  <a:gs pos="78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162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1D-B613-4B6A-937C-717197771F42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13-4B6A-937C-717197771F42}"/>
                </c:ext>
              </c:extLst>
            </c:dLbl>
            <c:dLbl>
              <c:idx val="1"/>
              <c:layout>
                <c:manualLayout>
                  <c:x val="-1.3783203308322411E-3"/>
                  <c:y val="-8.50660029709058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13-4B6A-937C-717197771F42}"/>
                </c:ext>
              </c:extLst>
            </c:dLbl>
            <c:dLbl>
              <c:idx val="2"/>
              <c:layout>
                <c:manualLayout>
                  <c:x val="-2.8120813600517021E-3"/>
                  <c:y val="-3.51979530839294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13-4B6A-937C-717197771F42}"/>
                </c:ext>
              </c:extLst>
            </c:dLbl>
            <c:dLbl>
              <c:idx val="4"/>
              <c:layout>
                <c:manualLayout>
                  <c:x val="-1.0551057360381955E-4"/>
                  <c:y val="-2.76870044964847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13-4B6A-937C-717197771F42}"/>
                </c:ext>
              </c:extLst>
            </c:dLbl>
            <c:dLbl>
              <c:idx val="5"/>
              <c:layout>
                <c:manualLayout>
                  <c:x val="-1.3901174167111397E-3"/>
                  <c:y val="-2.29761931601894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13-4B6A-937C-717197771F42}"/>
                </c:ext>
              </c:extLst>
            </c:dLbl>
            <c:dLbl>
              <c:idx val="7"/>
              <c:layout>
                <c:manualLayout>
                  <c:x val="2.7892708721198867E-3"/>
                  <c:y val="-2.738655794598858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ysClr val="windowText" lastClr="000000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13-4B6A-937C-717197771F42}"/>
                </c:ext>
              </c:extLst>
            </c:dLbl>
            <c:dLbl>
              <c:idx val="8"/>
              <c:layout>
                <c:manualLayout>
                  <c:x val="0"/>
                  <c:y val="7.9830344205506134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13-4B6A-937C-717197771F42}"/>
                </c:ext>
              </c:extLst>
            </c:dLbl>
            <c:dLbl>
              <c:idx val="10"/>
              <c:layout>
                <c:manualLayout>
                  <c:x val="4.2005776951970419E-3"/>
                  <c:y val="7.12489638945088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613-4B6A-937C-717197771F42}"/>
                </c:ext>
              </c:extLst>
            </c:dLbl>
            <c:dLbl>
              <c:idx val="11"/>
              <c:layout>
                <c:manualLayout>
                  <c:x val="1.494567748978769E-3"/>
                  <c:y val="0.101804049055695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613-4B6A-937C-717197771F42}"/>
                </c:ext>
              </c:extLst>
            </c:dLbl>
            <c:dLbl>
              <c:idx val="12"/>
              <c:layout>
                <c:manualLayout>
                  <c:x val="2.800274878748388E-3"/>
                  <c:y val="3.68209238347341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613-4B6A-937C-717197771F42}"/>
                </c:ext>
              </c:extLst>
            </c:dLbl>
            <c:dLbl>
              <c:idx val="13"/>
              <c:layout>
                <c:manualLayout>
                  <c:x val="2.8003851301313613E-3"/>
                  <c:y val="2.47285700704403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613-4B6A-937C-717197771F42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613-4B6A-937C-717197771F4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'Graficas Mensual (2)'!$BO$285:$BO$293</c:f>
              <c:strCache>
                <c:ptCount val="9"/>
                <c:pt idx="0">
                  <c:v>Presup.</c:v>
                </c:pt>
                <c:pt idx="1">
                  <c:v>GASTOS OPERATIVOS</c:v>
                </c:pt>
                <c:pt idx="2">
                  <c:v>REVISTA</c:v>
                </c:pt>
                <c:pt idx="3">
                  <c:v>CONFERENCIA Y EXPO</c:v>
                </c:pt>
                <c:pt idx="4">
                  <c:v>CAPACITACION</c:v>
                </c:pt>
                <c:pt idx="5">
                  <c:v>GASTOS ESPECIALES NO PRESUPUESTADOS</c:v>
                </c:pt>
                <c:pt idx="6">
                  <c:v>PROVISION PASIVOS LABORALES</c:v>
                </c:pt>
                <c:pt idx="7">
                  <c:v>COSTO DE ACTIVO FIJO, DEPREC. Y AMORT.</c:v>
                </c:pt>
                <c:pt idx="8">
                  <c:v>Real</c:v>
                </c:pt>
              </c:strCache>
            </c:strRef>
          </c:cat>
          <c:val>
            <c:numRef>
              <c:f>'Graficas Mensual (2)'!$BQ$285:$BQ$293</c:f>
              <c:numCache>
                <c:formatCode>#,##0_);[Red]\ \(#,##0\);"-"_);_(@_)</c:formatCode>
                <c:ptCount val="9"/>
                <c:pt idx="0">
                  <c:v>4705.4879000000001</c:v>
                </c:pt>
                <c:pt idx="1">
                  <c:v>271.13648999999998</c:v>
                </c:pt>
                <c:pt idx="2">
                  <c:v>3.016</c:v>
                </c:pt>
                <c:pt idx="3">
                  <c:v>256.91051999999996</c:v>
                </c:pt>
                <c:pt idx="4">
                  <c:v>92.97345</c:v>
                </c:pt>
                <c:pt idx="5">
                  <c:v>180</c:v>
                </c:pt>
                <c:pt idx="6">
                  <c:v>35.375519999999995</c:v>
                </c:pt>
                <c:pt idx="7">
                  <c:v>19.193180000000002</c:v>
                </c:pt>
                <c:pt idx="8">
                  <c:v>4245.2691000000004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B613-4B6A-937C-717197771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7878272"/>
        <c:axId val="67892352"/>
      </c:barChart>
      <c:catAx>
        <c:axId val="6787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/>
          <a:lstStyle/>
          <a:p>
            <a:pPr>
              <a:defRPr sz="1100" b="0"/>
            </a:pPr>
            <a:endParaRPr lang="es-MX"/>
          </a:p>
        </c:txPr>
        <c:crossAx val="67892352"/>
        <c:crosses val="autoZero"/>
        <c:auto val="1"/>
        <c:lblAlgn val="ctr"/>
        <c:lblOffset val="100"/>
        <c:noMultiLvlLbl val="0"/>
      </c:catAx>
      <c:valAx>
        <c:axId val="67892352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678782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0.37556</cdr:x>
      <cdr:y>0.32668</cdr:y>
    </cdr:from>
    <cdr:to>
      <cdr:x>0.56196</cdr:x>
      <cdr:y>0.61899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3408156" y="1753249"/>
          <a:ext cx="1691538" cy="1568799"/>
        </a:xfrm>
        <a:prstGeom xmlns:a="http://schemas.openxmlformats.org/drawingml/2006/main" prst="upArrow">
          <a:avLst/>
        </a:prstGeom>
        <a:ln xmlns:a="http://schemas.openxmlformats.org/drawingml/2006/main" w="57150"/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>
              <a:solidFill>
                <a:schemeClr val="accent3"/>
              </a:solidFill>
            </a:rPr>
            <a:t>1.3M</a:t>
          </a:r>
        </a:p>
        <a:p xmlns:a="http://schemas.openxmlformats.org/drawingml/2006/main">
          <a:pPr algn="ctr"/>
          <a:r>
            <a:rPr lang="en-US" sz="1400" b="1">
              <a:solidFill>
                <a:schemeClr val="accent3"/>
              </a:solidFill>
            </a:rPr>
            <a:t>19.1%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7584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4508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078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92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389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023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700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76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52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5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4E5F-4C11-42D0-9AD2-6BA0CF249963}" type="datetimeFigureOut">
              <a:rPr lang="es-MX" smtClean="0"/>
              <a:t>28/08/2018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05C54-7655-4E47-AF2A-45158648A4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56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464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193039" y="174642"/>
            <a:ext cx="974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Resultados Trimestrales</a:t>
            </a:r>
            <a:r>
              <a:rPr lang="es-MX" sz="32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s-MX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 Junio 2018 </a:t>
            </a:r>
            <a:endParaRPr lang="es-MX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1 Imagen" descr="AMDTCOLO.png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31" y="0"/>
            <a:ext cx="1415498" cy="7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94640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18880" y="946408"/>
            <a:ext cx="3180080" cy="47447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sp>
        <p:nvSpPr>
          <p:cNvPr id="6" name="Rectangle 5"/>
          <p:cNvSpPr/>
          <p:nvPr/>
        </p:nvSpPr>
        <p:spPr>
          <a:xfrm>
            <a:off x="1524000" y="1687080"/>
            <a:ext cx="1584960" cy="25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474409" y="1398049"/>
            <a:ext cx="244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(cifras en miles </a:t>
            </a:r>
            <a:r>
              <a:rPr lang="es-MX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mxn</a:t>
            </a:r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525643"/>
              </p:ext>
            </p:extLst>
          </p:nvPr>
        </p:nvGraphicFramePr>
        <p:xfrm>
          <a:off x="878891" y="1892816"/>
          <a:ext cx="8854008" cy="1249422"/>
        </p:xfrm>
        <a:graphic>
          <a:graphicData uri="http://schemas.openxmlformats.org/drawingml/2006/table">
            <a:tbl>
              <a:tblPr/>
              <a:tblGrid>
                <a:gridCol w="165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8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02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9950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ppto 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jun-18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Forecast 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24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Ingresos Totales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9,538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8,161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9,491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24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Gastos Totales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9,438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4,245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9,366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24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Resultado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100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3,916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125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8103837" y="1911826"/>
            <a:ext cx="1629062" cy="1279293"/>
          </a:xfrm>
          <a:prstGeom prst="rect">
            <a:avLst/>
          </a:prstGeom>
          <a:solidFill>
            <a:srgbClr val="5B9BD5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92228-1F06-4DA7-ADA6-B823EF060992}"/>
              </a:ext>
            </a:extLst>
          </p:cNvPr>
          <p:cNvSpPr txBox="1"/>
          <p:nvPr/>
        </p:nvSpPr>
        <p:spPr>
          <a:xfrm>
            <a:off x="641313" y="3429000"/>
            <a:ext cx="11357647" cy="31134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Gastos en línea (se tiene un ahorro en la Convención, pero un gasto extraordinario del Comité de Fraudes, autorizado por el Consejo Directivo)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Área de oportunidad en Patrocinios $-522 mil pesos por debajo del </a:t>
            </a:r>
            <a:r>
              <a:rPr lang="es-MX" sz="2000" b="1" dirty="0" err="1"/>
              <a:t>ppto</a:t>
            </a:r>
            <a:r>
              <a:rPr lang="es-MX" sz="2000" b="1" dirty="0"/>
              <a:t>, pero se recupera con ahorro en gastos.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/>
              <a:t>Se espera estar prácticamente en línea con el </a:t>
            </a:r>
            <a:r>
              <a:rPr lang="es-MX" sz="2400" b="1" dirty="0" err="1"/>
              <a:t>ppto</a:t>
            </a:r>
            <a:r>
              <a:rPr lang="es-MX" sz="2400" b="1" dirty="0"/>
              <a:t> anual</a:t>
            </a:r>
            <a:endParaRPr lang="es-MX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180927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518144" y="1705825"/>
            <a:ext cx="1351280" cy="387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464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193039" y="174642"/>
            <a:ext cx="974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Trebuchet MS" panose="020B0603020202020204" pitchFamily="34" charset="0"/>
              </a:rPr>
              <a:t>Cumplimiento anual de Ingreso a Junio 2018</a:t>
            </a:r>
            <a:endParaRPr lang="es-MX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1 Imagen" descr="AMDTCOLO.png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31" y="0"/>
            <a:ext cx="1415498" cy="7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94640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32729"/>
              </p:ext>
            </p:extLst>
          </p:nvPr>
        </p:nvGraphicFramePr>
        <p:xfrm>
          <a:off x="402338" y="1570019"/>
          <a:ext cx="10504422" cy="2444467"/>
        </p:xfrm>
        <a:graphic>
          <a:graphicData uri="http://schemas.openxmlformats.org/drawingml/2006/table">
            <a:tbl>
              <a:tblPr/>
              <a:tblGrid>
                <a:gridCol w="2766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37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55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72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jun-18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Forecast 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de cumplimiento  Anual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7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ANUALIDADES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4,018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3,707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4,018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100.00%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7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REVISTA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200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190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220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109.92%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CONFERENCIA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Y EXPO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4,206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3,685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4,003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95.17%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3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CAPACITACION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996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416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1,066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107.02%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72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OTROS INGRESOS y GANANCIAS CAMB.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37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67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67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180.36%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INTERESES BANCARIOS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80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97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117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145.65%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6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 INGRESOS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9,538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8,161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9,491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99.50%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187184" y="1570018"/>
            <a:ext cx="3719576" cy="2418117"/>
          </a:xfrm>
          <a:prstGeom prst="rect">
            <a:avLst/>
          </a:prstGeom>
          <a:solidFill>
            <a:schemeClr val="accent1">
              <a:lumMod val="40000"/>
              <a:lumOff val="60000"/>
              <a:alpha val="3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474409" y="1398049"/>
            <a:ext cx="244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(cifras en miles </a:t>
            </a:r>
            <a:r>
              <a:rPr lang="es-MX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mxn</a:t>
            </a:r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C3F099-0A0F-4282-B14D-15E7F90C6295}"/>
              </a:ext>
            </a:extLst>
          </p:cNvPr>
          <p:cNvSpPr txBox="1"/>
          <p:nvPr/>
        </p:nvSpPr>
        <p:spPr>
          <a:xfrm>
            <a:off x="614680" y="3883612"/>
            <a:ext cx="10292080" cy="311342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Área de oportunidad en conferencia y expo (será cubierto con ahorro en gasto e Ingreso de Capacitación y una parte que falta por cobrar $318 mil pesos, en julio se tiene cobrado prácticamente todo)</a:t>
            </a:r>
          </a:p>
          <a:p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Anualidades en línea contra el </a:t>
            </a:r>
            <a:r>
              <a:rPr lang="es-MX" sz="2000" b="1" dirty="0" err="1"/>
              <a:t>ppto</a:t>
            </a:r>
            <a:r>
              <a:rPr lang="es-MX" sz="2000" b="1" dirty="0"/>
              <a:t> anual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10272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464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193039" y="174642"/>
            <a:ext cx="974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Ingresos Trimestrales</a:t>
            </a:r>
            <a:r>
              <a:rPr lang="es-MX" sz="32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s-MX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 Junio 2018</a:t>
            </a:r>
            <a:endParaRPr lang="es-MX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1 Imagen" descr="AMDTCOLO.png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31" y="0"/>
            <a:ext cx="1415498" cy="7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94640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18880" y="946408"/>
            <a:ext cx="3180080" cy="47447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ANUALIDADES </a:t>
            </a:r>
            <a:r>
              <a:rPr lang="es-MX" dirty="0"/>
              <a:t> a Junio ya se tiene el 92% del </a:t>
            </a:r>
            <a:r>
              <a:rPr lang="es-MX" dirty="0" err="1"/>
              <a:t>ppto</a:t>
            </a:r>
            <a:r>
              <a:rPr lang="es-MX" dirty="0"/>
              <a:t> 2018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CONFERENCIAS Y EXPO </a:t>
            </a:r>
            <a:r>
              <a:rPr lang="es-MX" dirty="0"/>
              <a:t>diferencias por conceptos de Patrocinios, menor al </a:t>
            </a:r>
            <a:r>
              <a:rPr lang="es-MX" dirty="0" err="1"/>
              <a:t>ppto</a:t>
            </a:r>
            <a:r>
              <a:rPr lang="es-MX" dirty="0"/>
              <a:t>, pero se tendrá ahorro en gasto</a:t>
            </a:r>
          </a:p>
          <a:p>
            <a:endParaRPr lang="es-MX" b="1" dirty="0"/>
          </a:p>
        </p:txBody>
      </p:sp>
      <p:sp>
        <p:nvSpPr>
          <p:cNvPr id="19" name="Rectangle 18"/>
          <p:cNvSpPr/>
          <p:nvPr/>
        </p:nvSpPr>
        <p:spPr>
          <a:xfrm>
            <a:off x="271606" y="1105676"/>
            <a:ext cx="2110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(cifras miles </a:t>
            </a:r>
            <a:r>
              <a:rPr lang="es-MX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mxn</a:t>
            </a:r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223280"/>
              </p:ext>
            </p:extLst>
          </p:nvPr>
        </p:nvGraphicFramePr>
        <p:xfrm>
          <a:off x="271606" y="1475008"/>
          <a:ext cx="9074774" cy="536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014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464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193039" y="174642"/>
            <a:ext cx="974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Gastos Trimestrales</a:t>
            </a:r>
            <a:r>
              <a:rPr lang="es-MX" sz="32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s-MX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 Junio 2018</a:t>
            </a:r>
            <a:endParaRPr lang="es-MX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1 Imagen" descr="AMDTCOLO.png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31" y="0"/>
            <a:ext cx="1415498" cy="7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94640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18880" y="995615"/>
            <a:ext cx="3180080" cy="47447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971280" y="1098808"/>
            <a:ext cx="3180080" cy="47447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GASTO OPERATIVO: </a:t>
            </a:r>
            <a:r>
              <a:rPr lang="es-MX" dirty="0"/>
              <a:t>AHORRO 9.8%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Ahorro en Conferencia y Expo lo que ayudó a compensar disminución en patrocinios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Gastos especiales no presupuestados </a:t>
            </a:r>
            <a:r>
              <a:rPr lang="es-MX" dirty="0"/>
              <a:t>$180 mil </a:t>
            </a:r>
            <a:r>
              <a:rPr lang="es-MX" dirty="0" err="1"/>
              <a:t>mxn</a:t>
            </a:r>
            <a:r>
              <a:rPr lang="es-MX" dirty="0"/>
              <a:t> </a:t>
            </a:r>
          </a:p>
          <a:p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La mayoría de gastos en línea con </a:t>
            </a:r>
            <a:r>
              <a:rPr lang="es-MX" dirty="0" err="1"/>
              <a:t>ppto</a:t>
            </a:r>
            <a:endParaRPr lang="es-MX" dirty="0"/>
          </a:p>
        </p:txBody>
      </p:sp>
      <p:sp>
        <p:nvSpPr>
          <p:cNvPr id="19" name="Rectangle 18"/>
          <p:cNvSpPr/>
          <p:nvPr/>
        </p:nvSpPr>
        <p:spPr>
          <a:xfrm>
            <a:off x="308182" y="996618"/>
            <a:ext cx="2110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(cifras miles </a:t>
            </a:r>
            <a:r>
              <a:rPr lang="es-MX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mxn</a:t>
            </a:r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1" name="Up Arrow 10"/>
          <p:cNvSpPr/>
          <p:nvPr/>
        </p:nvSpPr>
        <p:spPr>
          <a:xfrm>
            <a:off x="3374946" y="3168383"/>
            <a:ext cx="1691538" cy="1568799"/>
          </a:xfrm>
          <a:prstGeom prst="upArrow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schemeClr val="accent3"/>
                </a:solidFill>
              </a:rPr>
              <a:t>0.5M</a:t>
            </a:r>
          </a:p>
          <a:p>
            <a:pPr algn="ctr"/>
            <a:r>
              <a:rPr lang="en-US" sz="1400" b="1" dirty="0">
                <a:solidFill>
                  <a:schemeClr val="accent3"/>
                </a:solidFill>
              </a:rPr>
              <a:t>9.8%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669491"/>
              </p:ext>
            </p:extLst>
          </p:nvPr>
        </p:nvGraphicFramePr>
        <p:xfrm>
          <a:off x="-171260" y="1413181"/>
          <a:ext cx="9142540" cy="551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49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464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193039" y="174642"/>
            <a:ext cx="974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Balance General a Junio </a:t>
            </a:r>
            <a:r>
              <a:rPr lang="es-MX" sz="3600" b="1">
                <a:solidFill>
                  <a:srgbClr val="002060"/>
                </a:solidFill>
                <a:latin typeface="Trebuchet MS" panose="020B0603020202020204" pitchFamily="34" charset="0"/>
              </a:rPr>
              <a:t>2018 </a:t>
            </a:r>
            <a:endParaRPr lang="es-MX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1 Imagen" descr="AMDTCOLO.png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31" y="0"/>
            <a:ext cx="1415498" cy="7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94640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18880" y="946408"/>
            <a:ext cx="3180080" cy="47447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sp>
        <p:nvSpPr>
          <p:cNvPr id="6" name="Rectangle 5"/>
          <p:cNvSpPr/>
          <p:nvPr/>
        </p:nvSpPr>
        <p:spPr>
          <a:xfrm>
            <a:off x="1524000" y="1687080"/>
            <a:ext cx="1584960" cy="25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505017" y="1631651"/>
            <a:ext cx="244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(cifras en miles </a:t>
            </a:r>
            <a:r>
              <a:rPr lang="es-MX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mxn</a:t>
            </a:r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69474"/>
              </p:ext>
            </p:extLst>
          </p:nvPr>
        </p:nvGraphicFramePr>
        <p:xfrm>
          <a:off x="505017" y="2348521"/>
          <a:ext cx="11181966" cy="1940560"/>
        </p:xfrm>
        <a:graphic>
          <a:graphicData uri="http://schemas.openxmlformats.org/drawingml/2006/table">
            <a:tbl>
              <a:tblPr/>
              <a:tblGrid>
                <a:gridCol w="147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3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7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3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71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7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8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419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44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71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7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0711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073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Activos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Pasivos + Patrimonio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48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3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Activo Circulante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Pasivo Corto Plazo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3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3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Activo Fijo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Pasivo Largo Plazo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3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3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Anticipo Proveedores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Patrimonio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1792" y="4779468"/>
            <a:ext cx="9318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Valor comercial estimado de las oficinas de AMDETUR  </a:t>
            </a: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$13,200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MX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 Oficinas $12,000</a:t>
            </a:r>
            <a:endParaRPr lang="es-MX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 Cajones de Estacionamiento $1,200</a:t>
            </a:r>
            <a:endParaRPr lang="es-MX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Valor en libros $2,528</a:t>
            </a:r>
            <a:endParaRPr lang="es-MX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3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9464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8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6"/>
          <p:cNvSpPr txBox="1"/>
          <p:nvPr/>
        </p:nvSpPr>
        <p:spPr>
          <a:xfrm>
            <a:off x="193039" y="174642"/>
            <a:ext cx="974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2060"/>
                </a:solidFill>
                <a:latin typeface="Trebuchet MS" panose="020B0603020202020204" pitchFamily="34" charset="0"/>
              </a:rPr>
              <a:t>Cuentas por cobrar a Junio 2018 </a:t>
            </a:r>
            <a:endParaRPr lang="es-MX" sz="2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1 Imagen" descr="AMDTCOLO.png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31" y="0"/>
            <a:ext cx="1415498" cy="74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0" y="946408"/>
            <a:ext cx="12192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18880" y="946408"/>
            <a:ext cx="3180080" cy="47447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sp>
        <p:nvSpPr>
          <p:cNvPr id="6" name="Rectangle 5"/>
          <p:cNvSpPr/>
          <p:nvPr/>
        </p:nvSpPr>
        <p:spPr>
          <a:xfrm>
            <a:off x="1524000" y="1687080"/>
            <a:ext cx="1584960" cy="25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505017" y="1631651"/>
            <a:ext cx="244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(cifras en miles </a:t>
            </a:r>
            <a:r>
              <a:rPr lang="es-MX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mxn</a:t>
            </a:r>
            <a:r>
              <a:rPr lang="es-MX" b="1" dirty="0">
                <a:solidFill>
                  <a:srgbClr val="002060"/>
                </a:solidFill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82BB4F-9EBC-4359-9143-93C0FD3B4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54333"/>
              </p:ext>
            </p:extLst>
          </p:nvPr>
        </p:nvGraphicFramePr>
        <p:xfrm>
          <a:off x="530180" y="2543933"/>
          <a:ext cx="9634883" cy="1859812"/>
        </p:xfrm>
        <a:graphic>
          <a:graphicData uri="http://schemas.openxmlformats.org/drawingml/2006/table">
            <a:tbl>
              <a:tblPr/>
              <a:tblGrid>
                <a:gridCol w="4794778">
                  <a:extLst>
                    <a:ext uri="{9D8B030D-6E8A-4147-A177-3AD203B41FA5}">
                      <a16:colId xmlns:a16="http://schemas.microsoft.com/office/drawing/2014/main" val="3423615152"/>
                    </a:ext>
                  </a:extLst>
                </a:gridCol>
                <a:gridCol w="2039795">
                  <a:extLst>
                    <a:ext uri="{9D8B030D-6E8A-4147-A177-3AD203B41FA5}">
                      <a16:colId xmlns:a16="http://schemas.microsoft.com/office/drawing/2014/main" val="3082143865"/>
                    </a:ext>
                  </a:extLst>
                </a:gridCol>
                <a:gridCol w="866284">
                  <a:extLst>
                    <a:ext uri="{9D8B030D-6E8A-4147-A177-3AD203B41FA5}">
                      <a16:colId xmlns:a16="http://schemas.microsoft.com/office/drawing/2014/main" val="3019740652"/>
                    </a:ext>
                  </a:extLst>
                </a:gridCol>
                <a:gridCol w="967013">
                  <a:extLst>
                    <a:ext uri="{9D8B030D-6E8A-4147-A177-3AD203B41FA5}">
                      <a16:colId xmlns:a16="http://schemas.microsoft.com/office/drawing/2014/main" val="1708318994"/>
                    </a:ext>
                  </a:extLst>
                </a:gridCol>
                <a:gridCol w="967013">
                  <a:extLst>
                    <a:ext uri="{9D8B030D-6E8A-4147-A177-3AD203B41FA5}">
                      <a16:colId xmlns:a16="http://schemas.microsoft.com/office/drawing/2014/main" val="3560988569"/>
                    </a:ext>
                  </a:extLst>
                </a:gridCol>
              </a:tblGrid>
              <a:tr h="239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CONVENCION Y EXPO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Importe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IVA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892618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VG L.L.C.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 27,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703437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WALLTOPIA, A.D.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 22,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442555"/>
                  </a:ext>
                </a:extLst>
              </a:tr>
              <a:tr h="339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VG, L.L.C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 2,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961255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POSADAS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 8,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123570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RESORT CONDOMINIUMS INTERNAC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 7, 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245369"/>
                  </a:ext>
                </a:extLst>
              </a:tr>
              <a:tr h="2394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CONVENCION Y EXPO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02524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FC455DA-7BDD-42B4-A82C-E767F0D54CF0}"/>
              </a:ext>
            </a:extLst>
          </p:cNvPr>
          <p:cNvSpPr/>
          <p:nvPr/>
        </p:nvSpPr>
        <p:spPr>
          <a:xfrm>
            <a:off x="696620" y="5136094"/>
            <a:ext cx="9361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Las facturas fueron cobradas en Julio y Agosto.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218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6729</TotalTime>
  <Words>495</Words>
  <Application>Microsoft Office PowerPoint</Application>
  <PresentationFormat>Panorámica</PresentationFormat>
  <Paragraphs>256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Lopez Manuel</dc:creator>
  <cp:lastModifiedBy>Carlos</cp:lastModifiedBy>
  <cp:revision>53</cp:revision>
  <dcterms:created xsi:type="dcterms:W3CDTF">2018-05-02T16:21:12Z</dcterms:created>
  <dcterms:modified xsi:type="dcterms:W3CDTF">2018-08-28T16:26:57Z</dcterms:modified>
</cp:coreProperties>
</file>