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6256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7"/>
  </p:normalViewPr>
  <p:slideViewPr>
    <p:cSldViewPr snapToGrid="0" snapToObjects="1">
      <p:cViewPr varScale="1">
        <p:scale>
          <a:sx n="63" d="100"/>
          <a:sy n="63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9460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74800" y="1701800"/>
            <a:ext cx="13093700" cy="34417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74800" y="5232400"/>
            <a:ext cx="13093700" cy="118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8534400" y="2120900"/>
            <a:ext cx="4307231" cy="5727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787400" y="1473200"/>
            <a:ext cx="7340600" cy="34417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787400" y="5003800"/>
            <a:ext cx="7340600" cy="3441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8534400" y="2120900"/>
            <a:ext cx="4307231" cy="57277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787400" y="1473200"/>
            <a:ext cx="7340600" cy="34417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787400" y="5003800"/>
            <a:ext cx="7340600" cy="3441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8775700" y="3213100"/>
            <a:ext cx="3848100" cy="51308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574800" y="2882900"/>
            <a:ext cx="6299200" cy="59690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4000"/>
              </a:spcBef>
              <a:defRPr sz="2800"/>
            </a:lvl1pPr>
            <a:lvl2pPr marL="983322" indent="-386422">
              <a:spcBef>
                <a:spcPts val="4000"/>
              </a:spcBef>
              <a:defRPr sz="2800"/>
            </a:lvl2pPr>
            <a:lvl3pPr marL="1326222" indent="-386422">
              <a:spcBef>
                <a:spcPts val="4000"/>
              </a:spcBef>
              <a:defRPr sz="2800"/>
            </a:lvl3pPr>
            <a:lvl4pPr marL="1681822" indent="-386422">
              <a:spcBef>
                <a:spcPts val="4000"/>
              </a:spcBef>
              <a:defRPr sz="2800"/>
            </a:lvl4pPr>
            <a:lvl5pPr marL="2024722" indent="-386422">
              <a:spcBef>
                <a:spcPts val="40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574800" y="2882900"/>
            <a:ext cx="6299200" cy="59690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4000"/>
              </a:spcBef>
              <a:defRPr sz="2800"/>
            </a:lvl1pPr>
            <a:lvl2pPr marL="983322" indent="-386422">
              <a:spcBef>
                <a:spcPts val="4000"/>
              </a:spcBef>
              <a:defRPr sz="2800"/>
            </a:lvl2pPr>
            <a:lvl3pPr marL="1326222" indent="-386422">
              <a:spcBef>
                <a:spcPts val="4000"/>
              </a:spcBef>
              <a:defRPr sz="2800"/>
            </a:lvl3pPr>
            <a:lvl4pPr marL="1681822" indent="-386422">
              <a:spcBef>
                <a:spcPts val="4000"/>
              </a:spcBef>
              <a:defRPr sz="2800"/>
            </a:lvl4pPr>
            <a:lvl5pPr marL="2024722" indent="-386422">
              <a:spcBef>
                <a:spcPts val="40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702800" y="2882900"/>
            <a:ext cx="4965700" cy="59690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4000"/>
              </a:spcBef>
              <a:defRPr sz="2800"/>
            </a:lvl1pPr>
            <a:lvl2pPr marL="983322" indent="-386422">
              <a:spcBef>
                <a:spcPts val="4000"/>
              </a:spcBef>
              <a:defRPr sz="2800"/>
            </a:lvl2pPr>
            <a:lvl3pPr marL="1326222" indent="-386422">
              <a:spcBef>
                <a:spcPts val="4000"/>
              </a:spcBef>
              <a:defRPr sz="2800"/>
            </a:lvl3pPr>
            <a:lvl4pPr marL="1681822" indent="-386422">
              <a:spcBef>
                <a:spcPts val="4000"/>
              </a:spcBef>
              <a:defRPr sz="2800"/>
            </a:lvl4pPr>
            <a:lvl5pPr marL="2024722" indent="-386422">
              <a:spcBef>
                <a:spcPts val="40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574800" y="2882900"/>
            <a:ext cx="13093700" cy="5969000"/>
          </a:xfrm>
          <a:prstGeom prst="rect">
            <a:avLst/>
          </a:prstGeom>
        </p:spPr>
        <p:txBody>
          <a:bodyPr/>
          <a:lstStyle>
            <a:lvl1pPr>
              <a:spcBef>
                <a:spcPts val="2300"/>
              </a:spcBef>
            </a:lvl1pPr>
            <a:lvl2pPr>
              <a:spcBef>
                <a:spcPts val="2300"/>
              </a:spcBef>
            </a:lvl2pPr>
            <a:lvl3pPr>
              <a:spcBef>
                <a:spcPts val="2300"/>
              </a:spcBef>
            </a:lvl3pPr>
            <a:lvl4pPr>
              <a:spcBef>
                <a:spcPts val="2300"/>
              </a:spcBef>
            </a:lvl4pPr>
            <a:lvl5pPr>
              <a:spcBef>
                <a:spcPts val="23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1574800" y="1701800"/>
            <a:ext cx="13093700" cy="34417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1574800" y="5232400"/>
            <a:ext cx="13093700" cy="118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1574800" y="253475"/>
            <a:ext cx="13093700" cy="25664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574800" y="2819924"/>
            <a:ext cx="13093700" cy="6094952"/>
          </a:xfrm>
          <a:prstGeom prst="rect">
            <a:avLst/>
          </a:prstGeom>
        </p:spPr>
        <p:txBody>
          <a:bodyPr/>
          <a:lstStyle>
            <a:lvl1pPr>
              <a:spcBef>
                <a:spcPts val="2300"/>
              </a:spcBef>
            </a:lvl1pPr>
            <a:lvl2pPr>
              <a:spcBef>
                <a:spcPts val="2300"/>
              </a:spcBef>
            </a:lvl2pPr>
            <a:lvl3pPr>
              <a:spcBef>
                <a:spcPts val="2300"/>
              </a:spcBef>
            </a:lvl3pPr>
            <a:lvl4pPr>
              <a:spcBef>
                <a:spcPts val="2300"/>
              </a:spcBef>
            </a:lvl4pPr>
            <a:lvl5pPr>
              <a:spcBef>
                <a:spcPts val="23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11650133" y="9143765"/>
            <a:ext cx="3793067" cy="5461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574800" y="2882900"/>
            <a:ext cx="13093700" cy="5969000"/>
          </a:xfrm>
          <a:prstGeom prst="rect">
            <a:avLst/>
          </a:prstGeom>
        </p:spPr>
        <p:txBody>
          <a:bodyPr/>
          <a:lstStyle>
            <a:lvl1pPr>
              <a:spcBef>
                <a:spcPts val="2300"/>
              </a:spcBef>
            </a:lvl1pPr>
            <a:lvl2pPr>
              <a:spcBef>
                <a:spcPts val="2300"/>
              </a:spcBef>
            </a:lvl2pPr>
            <a:lvl3pPr>
              <a:spcBef>
                <a:spcPts val="2300"/>
              </a:spcBef>
            </a:lvl3pPr>
            <a:lvl4pPr>
              <a:spcBef>
                <a:spcPts val="2300"/>
              </a:spcBef>
            </a:lvl4pPr>
            <a:lvl5pPr>
              <a:spcBef>
                <a:spcPts val="23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574800" y="2882900"/>
            <a:ext cx="13093700" cy="5969000"/>
          </a:xfrm>
          <a:prstGeom prst="rect">
            <a:avLst/>
          </a:prstGeom>
        </p:spPr>
        <p:txBody>
          <a:bodyPr numCol="2" spcCol="654684" anchor="t"/>
          <a:lstStyle>
            <a:lvl1pPr marL="640422" indent="-386422">
              <a:spcBef>
                <a:spcPts val="4000"/>
              </a:spcBef>
              <a:defRPr sz="2800"/>
            </a:lvl1pPr>
            <a:lvl2pPr marL="983322" indent="-386422">
              <a:spcBef>
                <a:spcPts val="4000"/>
              </a:spcBef>
              <a:defRPr sz="2800"/>
            </a:lvl2pPr>
            <a:lvl3pPr marL="1326222" indent="-386422">
              <a:spcBef>
                <a:spcPts val="4000"/>
              </a:spcBef>
              <a:defRPr sz="2800"/>
            </a:lvl3pPr>
            <a:lvl4pPr marL="1681822" indent="-386422">
              <a:spcBef>
                <a:spcPts val="4000"/>
              </a:spcBef>
              <a:defRPr sz="2800"/>
            </a:lvl4pPr>
            <a:lvl5pPr marL="2024722" indent="-386422">
              <a:spcBef>
                <a:spcPts val="40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574800" y="3098800"/>
            <a:ext cx="13093700" cy="396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quarter" idx="13"/>
          </p:nvPr>
        </p:nvSpPr>
        <p:spPr>
          <a:xfrm>
            <a:off x="4406900" y="2222500"/>
            <a:ext cx="7490229" cy="420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574800" y="7670800"/>
            <a:ext cx="13093700" cy="1790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406900" y="2222500"/>
            <a:ext cx="7490229" cy="42037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574800" y="7670800"/>
            <a:ext cx="13093700" cy="1790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574800" y="1308100"/>
            <a:ext cx="13093700" cy="751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574800" y="266700"/>
            <a:ext cx="130937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969250" y="9728200"/>
            <a:ext cx="292100" cy="3175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609600" rtl="0" latinLnBrk="0">
        <a:lnSpc>
          <a:spcPct val="100000"/>
        </a:lnSpc>
        <a:spcBef>
          <a:spcPts val="49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41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-12700" y="6007100"/>
            <a:ext cx="16281400" cy="3522980"/>
          </a:xfrm>
          <a:prstGeom prst="rect">
            <a:avLst/>
          </a:prstGeom>
        </p:spPr>
        <p:txBody>
          <a:bodyPr anchor="b"/>
          <a:lstStyle/>
          <a:p>
            <a: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endParaRPr dirty="0"/>
          </a:p>
          <a:p>
            <a: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 dirty="0"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-12700" y="8813800"/>
            <a:ext cx="162814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Programa de Nuevos Socios</a:t>
            </a:r>
          </a:p>
        </p:txBody>
      </p:sp>
      <p:pic>
        <p:nvPicPr>
          <p:cNvPr id="166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3667" y="8293100"/>
            <a:ext cx="11726334" cy="12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-33866" y="8096250"/>
            <a:ext cx="16281400" cy="250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/>
          <a:lstStyle/>
          <a:p>
            <a:pPr>
              <a:defRPr sz="6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dirty="0" smtClean="0"/>
              <a:t>en</a:t>
            </a:r>
            <a:r>
              <a:rPr lang="es-ES" dirty="0" smtClean="0"/>
              <a:t> </a:t>
            </a:r>
            <a:r>
              <a:rPr dirty="0" smtClean="0"/>
              <a:t>un </a:t>
            </a:r>
            <a:r>
              <a:rPr dirty="0"/>
              <a:t>Club Vacacional</a:t>
            </a:r>
          </a:p>
          <a:p>
            <a:pPr>
              <a:defRPr sz="8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 dirty="0"/>
          </a:p>
          <a:p>
            <a:pPr>
              <a:defRPr sz="8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571831" y="5903000"/>
            <a:ext cx="11112337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00" dirty="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El </a:t>
            </a:r>
            <a:r>
              <a:rPr lang="en-US" sz="8200" dirty="0" err="1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Servicio</a:t>
            </a:r>
            <a:r>
              <a:rPr lang="en-US" sz="8200" dirty="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 </a:t>
            </a:r>
            <a:r>
              <a:rPr lang="en-US" sz="8200" dirty="0" err="1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Postventa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Remordimiento de Compra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Porqué se arrepienten</a:t>
            </a:r>
          </a:p>
        </p:txBody>
      </p:sp>
      <p:sp>
        <p:nvSpPr>
          <p:cNvPr id="220" name="Shape 220"/>
          <p:cNvSpPr/>
          <p:nvPr/>
        </p:nvSpPr>
        <p:spPr>
          <a:xfrm>
            <a:off x="863600" y="2806826"/>
            <a:ext cx="7744570" cy="5867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rPr>
              <a:t>• Proceso normal de compra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¿Lo necesitaba?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¿Era el momento para comprar?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¿Puedo comprar sin meterme en problemas?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¿Lo voy a usar?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¿Estamos de acuerdo los dos?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¡Ya tengo uno!</a:t>
            </a:r>
          </a:p>
          <a:p>
            <a:pPr algn="l" defTabSz="914400">
              <a:lnSpc>
                <a:spcPct val="5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rPr>
              <a:t>• Falta de credibilidad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¿De verdad existe la empresa?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¿Serán serios y profesionales?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¿Me cumplirán?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¿Tendrán la calidad que dicen?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¡Demasiado bueno para ser verdad!</a:t>
            </a:r>
          </a:p>
        </p:txBody>
      </p:sp>
      <p:sp>
        <p:nvSpPr>
          <p:cNvPr id="221" name="Shape 221"/>
          <p:cNvSpPr/>
          <p:nvPr/>
        </p:nvSpPr>
        <p:spPr>
          <a:xfrm>
            <a:off x="8077200" y="2791713"/>
            <a:ext cx="7744570" cy="2773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rPr>
              <a:t>• Económica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¿En realidad voy a ahorrar?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¿Son buenas las condiciones de pago?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¿En verdad conviene pagar vacaciones 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 lugar de invertir en otra cosa?</a:t>
            </a:r>
          </a:p>
          <a:p>
            <a:pPr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¿Podemos pagarla?</a:t>
            </a:r>
          </a:p>
        </p:txBody>
      </p:sp>
      <p:pic>
        <p:nvPicPr>
          <p:cNvPr id="222" name="IMAGEN CALCULADOR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7300" y="5048250"/>
            <a:ext cx="7543800" cy="5753100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Remordimiento de Compra</a:t>
            </a:r>
          </a:p>
        </p:txBody>
      </p:sp>
      <p:sp>
        <p:nvSpPr>
          <p:cNvPr id="225" name="Shape 225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Cuando se arrepienten</a:t>
            </a:r>
          </a:p>
        </p:txBody>
      </p:sp>
      <p:sp>
        <p:nvSpPr>
          <p:cNvPr id="226" name="Shape 226"/>
          <p:cNvSpPr/>
          <p:nvPr/>
        </p:nvSpPr>
        <p:spPr>
          <a:xfrm>
            <a:off x="2032000" y="2838449"/>
            <a:ext cx="13327261" cy="598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Regresan a la sala de ventas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Piden referencias del Club Vacacional en el destino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Navegan en la Internet para obtener información del Club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Contactan a alguno de los Centros de Servicio para verificar beneficios del producto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Llaman constantemente a los Centros de Servicio con muchas dudas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Llaman para confirmar su decisión de compra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Están indecisos y a la primera oportunidad de percibir que no les cumplimos, solicitan la cancelación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Quieren cancelar y te lo dicen</a:t>
            </a:r>
          </a:p>
          <a:p>
            <a:pPr marL="749300" indent="-495300" algn="l" defTabSz="914400">
              <a:lnSpc>
                <a:spcPct val="150000"/>
              </a:lnSpc>
              <a:buSzPct val="171000"/>
              <a:buChar char="•"/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No dicen nada</a:t>
            </a:r>
          </a:p>
        </p:txBody>
      </p:sp>
      <p:pic>
        <p:nvPicPr>
          <p:cNvPr id="22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9500" y="7937500"/>
            <a:ext cx="1358900" cy="135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Proceso Post-Venta</a:t>
            </a:r>
          </a:p>
        </p:txBody>
      </p:sp>
      <p:sp>
        <p:nvSpPr>
          <p:cNvPr id="230" name="Shape 230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996950" y="2495549"/>
            <a:ext cx="14287500" cy="725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8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El proceso postventa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Asignación de cartera de llamadas de bienvenida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El programa de Nuevos Socios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primer contacto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La llamada de bienvenida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representante de Nuevos Socios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Perfil del representante de Nuevos Socios 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Condiciones de compra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Tipos de ventas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Conceptos de cobranza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Verificación de condiciones de compra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Proceso del programa de Nuevos Socios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Estrategia del Club 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Proceso de pagos 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Comunicación con otras áreas</a:t>
            </a:r>
          </a:p>
          <a:p>
            <a:pPr lvl="1" algn="l" defTabSz="914400">
              <a:lnSpc>
                <a:spcPct val="8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Quejas y demandas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Proceso Postventa</a:t>
            </a:r>
          </a:p>
        </p:txBody>
      </p:sp>
      <p:sp>
        <p:nvSpPr>
          <p:cNvPr id="234" name="Shape 234"/>
          <p:cNvSpPr/>
          <p:nvPr/>
        </p:nvSpPr>
        <p:spPr>
          <a:xfrm>
            <a:off x="10642600" y="2749550"/>
            <a:ext cx="5613400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8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Administración Comercial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Audita la venta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Recibe documentos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Elabora estadísticas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Audita comisiones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Envía archivo a Gerencia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de Nuevos Socios</a:t>
            </a:r>
          </a:p>
        </p:txBody>
      </p:sp>
      <p:sp>
        <p:nvSpPr>
          <p:cNvPr id="235" name="Shape 235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Cartera y Servicio</a:t>
            </a:r>
          </a:p>
        </p:txBody>
      </p:sp>
      <p:sp>
        <p:nvSpPr>
          <p:cNvPr id="236" name="Shape 236"/>
          <p:cNvSpPr/>
          <p:nvPr/>
        </p:nvSpPr>
        <p:spPr>
          <a:xfrm>
            <a:off x="749300" y="2578099"/>
            <a:ext cx="4267200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8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Sala de Ventas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 cierra la venta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 firma el contrato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Entrega Paquete de Bienvenida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Envía a Administración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Comercial</a:t>
            </a:r>
          </a:p>
        </p:txBody>
      </p:sp>
      <p:pic>
        <p:nvPicPr>
          <p:cNvPr id="23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09700" y="10836944"/>
            <a:ext cx="1727200" cy="72891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774700" y="6343650"/>
            <a:ext cx="7607300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8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El Socio en Nuevos Socios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Representante personal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Sale del programa al cubrir el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enganche + 3 mensualidades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(6 a 9 meses)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La cuenta se integra a Cartera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y Servicio regulares</a:t>
            </a:r>
          </a:p>
        </p:txBody>
      </p:sp>
      <p:sp>
        <p:nvSpPr>
          <p:cNvPr id="239" name="Shape 239"/>
          <p:cNvSpPr/>
          <p:nvPr/>
        </p:nvSpPr>
        <p:spPr>
          <a:xfrm>
            <a:off x="10896600" y="6836918"/>
            <a:ext cx="4130244" cy="2099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8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Gerencia Nuevos Socios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Asigna cartera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Ejecutivos ejecutan la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Llamada de Bienvenida y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dan Servicio Personalizado</a:t>
            </a:r>
          </a:p>
        </p:txBody>
      </p:sp>
      <p:pic>
        <p:nvPicPr>
          <p:cNvPr id="240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0300" y="2235200"/>
            <a:ext cx="4318000" cy="105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88800" y="5727700"/>
            <a:ext cx="254000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02300" y="8064500"/>
            <a:ext cx="4318000" cy="105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Proceso Postventa</a:t>
            </a:r>
          </a:p>
        </p:txBody>
      </p:sp>
      <p:sp>
        <p:nvSpPr>
          <p:cNvPr id="245" name="Shape 245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Asignación cartera de llamadas de bienvenida</a:t>
            </a:r>
          </a:p>
        </p:txBody>
      </p:sp>
      <p:pic>
        <p:nvPicPr>
          <p:cNvPr id="246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09700" y="10836944"/>
            <a:ext cx="1727200" cy="728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139" y="2727556"/>
            <a:ext cx="14240012" cy="6736602"/>
          </a:xfrm>
          <a:prstGeom prst="rect">
            <a:avLst/>
          </a:prstGeom>
          <a:ln w="12700"/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 spc="-246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50" name="Shape 250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primer contacto</a:t>
            </a:r>
          </a:p>
        </p:txBody>
      </p:sp>
      <p:sp>
        <p:nvSpPr>
          <p:cNvPr id="251" name="Shape 251"/>
          <p:cNvSpPr/>
          <p:nvPr/>
        </p:nvSpPr>
        <p:spPr>
          <a:xfrm>
            <a:off x="2810023" y="3148330"/>
            <a:ext cx="10661353" cy="536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Confirmar decisión de compra</a:t>
            </a:r>
          </a:p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Disminuir el remordimiento de compra</a:t>
            </a:r>
          </a:p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Volver a vender beneficios del producto</a:t>
            </a:r>
          </a:p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Reforzar credibilidad de la industria y de la empresa</a:t>
            </a:r>
          </a:p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Facilitar primeros pagos</a:t>
            </a:r>
          </a:p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Iniciar al Socio en su relación con el producto</a:t>
            </a:r>
          </a:p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Consolidar la venta</a:t>
            </a:r>
          </a:p>
          <a:p>
            <a:pPr marL="565150" indent="-311150" algn="l" defTabSz="914400">
              <a:lnSpc>
                <a:spcPct val="150000"/>
              </a:lnSpc>
              <a:spcBef>
                <a:spcPts val="700"/>
              </a:spcBef>
              <a:buSzPct val="171000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Evitar cancelaciones</a:t>
            </a:r>
          </a:p>
        </p:txBody>
      </p:sp>
      <p:pic>
        <p:nvPicPr>
          <p:cNvPr id="252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9500" y="7937500"/>
            <a:ext cx="1358900" cy="135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-12700" y="14478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81000" indent="-381000" defTabSz="914400">
              <a:spcBef>
                <a:spcPts val="1400"/>
              </a:spcBef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La llamada de bienvenida</a:t>
            </a:r>
          </a:p>
        </p:txBody>
      </p:sp>
      <p:sp>
        <p:nvSpPr>
          <p:cNvPr id="255" name="Shape 255"/>
          <p:cNvSpPr/>
          <p:nvPr/>
        </p:nvSpPr>
        <p:spPr>
          <a:xfrm>
            <a:off x="1537692" y="2873501"/>
            <a:ext cx="12524532" cy="5809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Identificar las condiciones idóneas en la relación “Telefónica”: Con quién hablar, qué días, a qué hora, quién toma las decisiones sobre la Membresía</a:t>
            </a:r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Contestar preguntas o dudas sin generar desconfianza o desmotivar la compra</a:t>
            </a:r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Identificar el tipo de Socio para poder darle un buen servicio: Costumbres, estilo de vida, etc.</a:t>
            </a:r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Obtener información que pueda servir a futuro: Con quién viaja, a donde viaja, que le gusta cuando vacaciona, etc.</a:t>
            </a:r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Descubrir razones de compra: Ahorro, conocer países, convivencia familiar, etc.</a:t>
            </a:r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Descubrir condiciones especiales de venta: Bonos, descuentos, productos, etc.</a:t>
            </a:r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520700" indent="-266700" algn="l" defTabSz="914400">
              <a:lnSpc>
                <a:spcPct val="90000"/>
              </a:lnSpc>
              <a:buSzPct val="171000"/>
              <a:buChar char="•"/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Utilizar la información registrada en sistema para identificar condiciones especiales y evitar desconfianza</a:t>
            </a:r>
          </a:p>
        </p:txBody>
      </p:sp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pic>
        <p:nvPicPr>
          <p:cNvPr id="25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05941" y="7938542"/>
            <a:ext cx="1320801" cy="132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152400" y="1511300"/>
            <a:ext cx="16281400" cy="1068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81000" indent="-381000" defTabSz="914400">
              <a:spcBef>
                <a:spcPts val="1400"/>
              </a:spcBef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representante de Nuevos Socios</a:t>
            </a:r>
          </a:p>
        </p:txBody>
      </p:sp>
      <p:sp>
        <p:nvSpPr>
          <p:cNvPr id="260" name="Shape 260"/>
          <p:cNvSpPr/>
          <p:nvPr/>
        </p:nvSpPr>
        <p:spPr>
          <a:xfrm>
            <a:off x="959352" y="2327909"/>
            <a:ext cx="13169455" cy="705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1950" indent="-361950" algn="l" defTabSz="914400">
              <a:spcBef>
                <a:spcPts val="300"/>
              </a:spcBef>
              <a:defRPr sz="23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1) 	Ejecutivo de Servicio de Nuevos Socios </a:t>
            </a:r>
          </a:p>
          <a:p>
            <a:pPr marL="361950" indent="-361950" algn="l" defTabSz="914400">
              <a:spcBef>
                <a:spcPts val="300"/>
              </a:spcBef>
              <a:defRPr sz="23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Ejecuta la llamada de bienvenida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Valida información del Socio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 el primer contacto formal después de la venta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Recibe las primeras preguntas del Socio sobre la Membresía y sobre el proceso de venta 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Establece la relación Socio – Empresa y asegura el compromiso del Socio para pagar </a:t>
            </a:r>
          </a:p>
          <a:p>
            <a:pPr algn="l" defTabSz="914400">
              <a:spcBef>
                <a:spcPts val="300"/>
              </a:spcBef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y de la Empresa para brindarle el servicio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Escucha al Socio y lo entiende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Explica la Membresía poco a poco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Confirma condiciones especiales del proceso de venta y ve la forma de cumplirlas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Explica accesorios del producto – beneficios adicionales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Compromete al Socio con fechas de pago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Maneja objeciones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Logra consolidar la venta y salvar cancelaciones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Hace llamadas de servicio y mantiene la relación con el Socio como su ejecutivo de cuenta hasta que termina de pagar su enganche y las tres primeras mensualidades</a:t>
            </a:r>
          </a:p>
          <a:p>
            <a:pPr marL="213270" indent="-21327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 despide del Socio y le da información sobre el servicio regular a Socios</a:t>
            </a:r>
          </a:p>
        </p:txBody>
      </p:sp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pic>
        <p:nvPicPr>
          <p:cNvPr id="26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05941" y="7938542"/>
            <a:ext cx="1320801" cy="132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65" name="Shape 265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81000" indent="-381000" defTabSz="914400">
              <a:spcBef>
                <a:spcPts val="1400"/>
              </a:spcBef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representante de Nuevos Socios</a:t>
            </a:r>
          </a:p>
        </p:txBody>
      </p:sp>
      <p:sp>
        <p:nvSpPr>
          <p:cNvPr id="266" name="Shape 266"/>
          <p:cNvSpPr/>
          <p:nvPr/>
        </p:nvSpPr>
        <p:spPr>
          <a:xfrm>
            <a:off x="1054100" y="2457450"/>
            <a:ext cx="14147800" cy="707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1950" indent="-361950" algn="l" defTabSz="914400">
              <a:spcBef>
                <a:spcPts val="300"/>
              </a:spcBef>
              <a:defRPr sz="22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2)	Ejecutivo de Cobranza de Nuevos Socios </a:t>
            </a:r>
          </a:p>
          <a:p>
            <a:pPr marL="361950" indent="-361950" algn="l" defTabSz="914400">
              <a:spcBef>
                <a:spcPts val="300"/>
              </a:spcBef>
              <a:defRPr sz="22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Recibe a los Nuevos Socios que se atrasan en sus pagos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Hace llamadas de salida para contactar al Socio y descubrir las razones de su atraso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Refuerza nuevamente decisión de compra y beneficios de la Membresía para poder cobrar </a:t>
            </a:r>
          </a:p>
          <a:p>
            <a:pPr algn="l" defTabSz="914400">
              <a:spcBef>
                <a:spcPts val="300"/>
              </a:spcBef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y poner la cuenta del Socio al corriente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Da seguimiento a promesas de venta y de servicio no cumplidas para recuperar la confianza del Socio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Obtiene retroalimentación de la sala de ventas para entender los motivos de compra del Socio </a:t>
            </a:r>
          </a:p>
          <a:p>
            <a:pPr algn="l" defTabSz="914400">
              <a:spcBef>
                <a:spcPts val="300"/>
              </a:spcBef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y trabajar con ellos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Propone refinanciamientos cuando la razón del atraso es económica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 queda con la cuenta del Socio hasta ponerla al corriente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Recuerda al Socio sus compromisos de pago y vencimientos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Ejerce presión de cobranza a mayor grado de morosidad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Explica al Socio sobre los reportes del Buró de Crédito y el riesgo de ir a una agencia de cobranza externa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Ofrece descuentos por pagos a capital y prepago de la membresía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Reporta a su Supervisor contratos candidatos a cancelación </a:t>
            </a:r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Negocia condiciones de cancelación con el Socio de acuerdo con instrucciones del Supervisor</a:t>
            </a:r>
          </a:p>
        </p:txBody>
      </p:sp>
      <p:pic>
        <p:nvPicPr>
          <p:cNvPr id="267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70" name="Shape 270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81000" indent="-381000" defTabSz="914400">
              <a:spcBef>
                <a:spcPts val="1400"/>
              </a:spcBef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Perfil del representante de Nuevos Socios</a:t>
            </a:r>
          </a:p>
        </p:txBody>
      </p:sp>
      <p:sp>
        <p:nvSpPr>
          <p:cNvPr id="271" name="Shape 271"/>
          <p:cNvSpPr/>
          <p:nvPr/>
        </p:nvSpPr>
        <p:spPr>
          <a:xfrm>
            <a:off x="758341" y="2877572"/>
            <a:ext cx="5224236" cy="563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lnSpc>
                <a:spcPct val="70000"/>
              </a:lnSpc>
              <a:spcBef>
                <a:spcPts val="900"/>
              </a:spcBef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1) Ejecutivo de Servicio </a:t>
            </a:r>
            <a:endParaRPr b="1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lnSpc>
                <a:spcPct val="70000"/>
              </a:lnSpc>
              <a:spcBef>
                <a:spcPts val="10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endParaRPr b="1">
              <a:solidFill>
                <a:srgbClr val="006699"/>
              </a:solidFill>
            </a:endParaRPr>
          </a:p>
          <a:p>
            <a:pPr marL="202045" indent="-202045" algn="l" defTabSz="914400">
              <a:lnSpc>
                <a:spcPct val="90000"/>
              </a:lnSpc>
              <a:spcBef>
                <a:spcPts val="9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Excelente comunicación oral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Vendedor profesional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Actitud de servicio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Conocedor del producto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Excelente escucha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Excelente para dar seguimiento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Solucionador de problemas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Creativo, espontáneo y con 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iniciativa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Improvisador e intuitivo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Empático</a:t>
            </a:r>
          </a:p>
        </p:txBody>
      </p:sp>
      <p:sp>
        <p:nvSpPr>
          <p:cNvPr id="272" name="Shape 272"/>
          <p:cNvSpPr/>
          <p:nvPr/>
        </p:nvSpPr>
        <p:spPr>
          <a:xfrm>
            <a:off x="6158507" y="2755899"/>
            <a:ext cx="4759575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70000"/>
              </a:lnSpc>
              <a:spcBef>
                <a:spcPts val="900"/>
              </a:spcBef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2) Ejecutivo de Cobranza</a:t>
            </a:r>
            <a:r>
              <a:t> </a:t>
            </a:r>
            <a:endParaRPr>
              <a:solidFill>
                <a:srgbClr val="006699"/>
              </a:solidFill>
            </a:endParaRPr>
          </a:p>
          <a:p>
            <a:pPr algn="l" defTabSz="914400">
              <a:lnSpc>
                <a:spcPct val="70000"/>
              </a:lnSpc>
              <a:spcBef>
                <a:spcPts val="10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6699"/>
              </a:solidFill>
            </a:endParaRPr>
          </a:p>
          <a:p>
            <a:pPr marL="202045" indent="-202045" algn="l" defTabSz="914400">
              <a:lnSpc>
                <a:spcPct val="90000"/>
              </a:lnSpc>
              <a:spcBef>
                <a:spcPts val="9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Mismas características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Más experiencia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Firme y seguro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Con poder de decisión 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Cerrador y orientado a la cobranza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Excelente manejo del 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conflicto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Excelente negociador</a:t>
            </a:r>
          </a:p>
        </p:txBody>
      </p:sp>
      <p:pic>
        <p:nvPicPr>
          <p:cNvPr id="273" name="socio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91788" y="2717160"/>
            <a:ext cx="4955936" cy="5089139"/>
          </a:xfrm>
          <a:prstGeom prst="rect">
            <a:avLst/>
          </a:prstGeom>
          <a:ln w="12700">
            <a:miter lim="400000"/>
          </a:ln>
          <a:effectLst>
            <a:outerShdw blurRad="254000" dist="12593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Contenido</a:t>
            </a:r>
          </a:p>
        </p:txBody>
      </p:sp>
      <p:sp>
        <p:nvSpPr>
          <p:cNvPr id="170" name="Shape 170"/>
          <p:cNvSpPr/>
          <p:nvPr/>
        </p:nvSpPr>
        <p:spPr>
          <a:xfrm>
            <a:off x="1168400" y="2387600"/>
            <a:ext cx="8222109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Relación Socio/Empresa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El expediente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Contrato, Pagaré, Confirmatorio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Reglas Operativas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La Compra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Lo qué se lleva el Socio…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Porqué compran…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Remordimiento de Compra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Porqué se arrepienten…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Cuando se arrepienten…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Proceso Postventa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Asignación cartera Llamadas de Bienvenida </a:t>
            </a:r>
          </a:p>
        </p:txBody>
      </p:sp>
      <p:sp>
        <p:nvSpPr>
          <p:cNvPr id="171" name="Shape 171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Relación Socio/Empresa</a:t>
            </a:r>
          </a:p>
        </p:txBody>
      </p:sp>
      <p:pic>
        <p:nvPicPr>
          <p:cNvPr id="17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0821" y="5867400"/>
            <a:ext cx="6150757" cy="4017214"/>
          </a:xfrm>
          <a:prstGeom prst="rect">
            <a:avLst/>
          </a:prstGeom>
          <a:ln w="12700">
            <a:miter lim="400000"/>
          </a:ln>
          <a:effectLst>
            <a:outerShdw blurRad="254000" dist="20485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3" name="Shape 173"/>
          <p:cNvSpPr/>
          <p:nvPr/>
        </p:nvSpPr>
        <p:spPr>
          <a:xfrm>
            <a:off x="8636000" y="2495549"/>
            <a:ext cx="8222109" cy="288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Programa de Nuevos Socios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El primer contacto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	Los representantes de Nuevos Socios </a:t>
            </a:r>
          </a:p>
          <a:p>
            <a:pPr lvl="3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Proceso del programa de Nuevos Socios</a:t>
            </a:r>
          </a:p>
          <a:p>
            <a:pPr lvl="3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Tipos de Venta</a:t>
            </a:r>
          </a:p>
          <a:p>
            <a:pPr lvl="3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Conceptos de Cobranza</a:t>
            </a:r>
          </a:p>
          <a:p>
            <a:pPr lvl="3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Quejas y Demandas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76" name="Shape 276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Condiciones de compra</a:t>
            </a:r>
          </a:p>
        </p:txBody>
      </p:sp>
      <p:sp>
        <p:nvSpPr>
          <p:cNvPr id="277" name="Shape 277"/>
          <p:cNvSpPr/>
          <p:nvPr/>
        </p:nvSpPr>
        <p:spPr>
          <a:xfrm>
            <a:off x="1955000" y="2616200"/>
            <a:ext cx="4935881" cy="665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spcBef>
                <a:spcPts val="400"/>
              </a:spcBef>
              <a:defRPr sz="28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Tipos de ventas</a:t>
            </a:r>
            <a:endParaRPr>
              <a:solidFill>
                <a:srgbClr val="006699"/>
              </a:solidFill>
            </a:endParaRP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Nuevas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Upgrades (Ascenso)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Conversiones</a:t>
            </a:r>
          </a:p>
          <a:p>
            <a:pPr marL="381000" lvl="2" algn="l" defTabSz="914400">
              <a:spcBef>
                <a:spcPts val="400"/>
              </a:spcBef>
              <a:defRPr sz="2800">
                <a:latin typeface="Gotham"/>
                <a:ea typeface="Gotham"/>
                <a:cs typeface="Gotham"/>
                <a:sym typeface="Gotham"/>
              </a:defRPr>
            </a:pPr>
            <a:endParaRPr>
              <a:solidFill>
                <a:srgbClr val="006699"/>
              </a:solidFill>
            </a:endParaRPr>
          </a:p>
          <a:p>
            <a:pPr algn="l" defTabSz="914400">
              <a:spcBef>
                <a:spcPts val="400"/>
              </a:spcBef>
              <a:defRPr sz="28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Conceptos de cobranza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IDP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CDP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ADP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CC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Pack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Incentives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Loans</a:t>
            </a:r>
          </a:p>
          <a:p>
            <a:pPr marL="1111250" lvl="2" indent="-222250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MP</a:t>
            </a:r>
          </a:p>
        </p:txBody>
      </p:sp>
      <p:pic>
        <p:nvPicPr>
          <p:cNvPr id="278" name="moned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49024" y="2736850"/>
            <a:ext cx="5973545" cy="6134100"/>
          </a:xfrm>
          <a:prstGeom prst="rect">
            <a:avLst/>
          </a:prstGeom>
          <a:ln w="12700">
            <a:miter lim="400000"/>
          </a:ln>
          <a:effectLst>
            <a:outerShdw blurRad="254000" dist="20485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81" name="Shape 281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Tipos de Ventas</a:t>
            </a:r>
          </a:p>
        </p:txBody>
      </p:sp>
      <p:sp>
        <p:nvSpPr>
          <p:cNvPr id="282" name="Shape 282"/>
          <p:cNvSpPr/>
          <p:nvPr/>
        </p:nvSpPr>
        <p:spPr>
          <a:xfrm>
            <a:off x="1993900" y="2032000"/>
            <a:ext cx="12730560" cy="756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33400" indent="-533400" algn="l" defTabSz="914400">
              <a:lnSpc>
                <a:spcPct val="90000"/>
              </a:lnSpc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b="1">
                <a:solidFill>
                  <a:srgbClr val="8DE56C"/>
                </a:solidFill>
                <a:latin typeface="Gotham"/>
                <a:ea typeface="Gotham"/>
                <a:cs typeface="Gotham"/>
                <a:sym typeface="Gotham"/>
              </a:rPr>
              <a:t>Nueva </a:t>
            </a:r>
          </a:p>
          <a:p>
            <a:pPr marL="533400" indent="-533400" algn="l" defTabSz="914400">
              <a:lnSpc>
                <a:spcPct val="90000"/>
              </a:lnSpc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Inscripción por primera vez a un Club Vacacional</a:t>
            </a: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533400" indent="-533400" algn="l" defTabSz="914400">
              <a:lnSpc>
                <a:spcPct val="90000"/>
              </a:lnSpc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b="1">
                <a:solidFill>
                  <a:srgbClr val="8DE56C"/>
                </a:solidFill>
                <a:latin typeface="Gotham"/>
                <a:ea typeface="Gotham"/>
                <a:cs typeface="Gotham"/>
                <a:sym typeface="Gotham"/>
              </a:rPr>
              <a:t>Upgrade (Ascenso)</a:t>
            </a:r>
          </a:p>
          <a:p>
            <a:pPr marL="533400" indent="-533400" algn="l" defTabSz="914400">
              <a:lnSpc>
                <a:spcPct val="90000"/>
              </a:lnSpc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Incremento en el nivel de la Membresía de Créditos Vacacionales</a:t>
            </a:r>
          </a:p>
          <a:p>
            <a:pPr marL="722312" lvl="1" indent="-95250" algn="l" defTabSz="914400">
              <a:lnSpc>
                <a:spcPct val="90000"/>
              </a:lnSpc>
              <a:buClr>
                <a:srgbClr val="006699"/>
              </a:buClr>
              <a:buSzPct val="100000"/>
              <a:buFont typeface="Wingdings"/>
              <a:buChar char="▪"/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666750" lvl="1" indent="-222250" algn="l" defTabSz="914400">
              <a:lnSpc>
                <a:spcPct val="90000"/>
              </a:lnSpc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dinero pagado en la Membresía anterior se aplica a la nueva</a:t>
            </a:r>
          </a:p>
          <a:p>
            <a:pPr marL="666750" lvl="1" indent="-222250" algn="l" defTabSz="914400">
              <a:lnSpc>
                <a:spcPct val="90000"/>
              </a:lnSpc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nuevo precio de venta es la cantidad total combinada del precio de la Membresía anterior más el de la nueva</a:t>
            </a:r>
          </a:p>
          <a:p>
            <a:pPr marL="666750" lvl="1" indent="-222250" algn="l" defTabSz="914400">
              <a:lnSpc>
                <a:spcPct val="90000"/>
              </a:lnSpc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contrato anterior se cierra asignando al socio un nuevo número de contrato</a:t>
            </a:r>
          </a:p>
          <a:p>
            <a:pPr marL="533400" indent="-533400" algn="l" defTabSz="914400">
              <a:lnSpc>
                <a:spcPct val="90000"/>
              </a:lnSpc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533400" indent="-533400" algn="l" defTabSz="914400">
              <a:lnSpc>
                <a:spcPct val="90000"/>
              </a:lnSpc>
              <a:defRPr sz="23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Conversiones al Sistema de Créditos</a:t>
            </a:r>
          </a:p>
          <a:p>
            <a:pPr marL="533400" indent="-533400" algn="l" defTabSz="914400">
              <a:lnSpc>
                <a:spcPct val="90000"/>
              </a:lnSpc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 1) Del Sistema de Semanas</a:t>
            </a:r>
          </a:p>
          <a:p>
            <a:pPr marL="722312" lvl="1" indent="-95250" algn="l" defTabSz="914400">
              <a:lnSpc>
                <a:spcPct val="90000"/>
              </a:lnSpc>
              <a:buClr>
                <a:srgbClr val="006699"/>
              </a:buClr>
              <a:buSzPct val="100000"/>
              <a:buFont typeface="Wingdings"/>
              <a:buChar char="▪"/>
              <a:defRPr sz="2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lnSpc>
                <a:spcPct val="90000"/>
              </a:lnSpc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 asigna el valor en Créditos Vacacionales de acuerdo con tabla de conversión</a:t>
            </a:r>
          </a:p>
          <a:p>
            <a:pPr marL="666750" lvl="1" indent="-222250" algn="l" defTabSz="914400">
              <a:lnSpc>
                <a:spcPct val="90000"/>
              </a:lnSpc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dinero pagado en la Membresía anterior se aplica a la nueva</a:t>
            </a:r>
          </a:p>
          <a:p>
            <a:pPr marL="666750" lvl="1" indent="-222250" algn="l" defTabSz="914400">
              <a:lnSpc>
                <a:spcPct val="90000"/>
              </a:lnSpc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nuevo precio de venta es la cantidad total combinada del precio de la Membresía anterior más el de la  nueva</a:t>
            </a:r>
          </a:p>
          <a:p>
            <a:pPr marL="666750" lvl="1" indent="-222250" algn="l" defTabSz="914400">
              <a:lnSpc>
                <a:spcPct val="90000"/>
              </a:lnSpc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contrato anterior se cierra asignando al Socio un nuevo número de contrato</a:t>
            </a:r>
          </a:p>
        </p:txBody>
      </p:sp>
      <p:pic>
        <p:nvPicPr>
          <p:cNvPr id="283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86" name="Shape 286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Conceptos de cobranza</a:t>
            </a:r>
          </a:p>
        </p:txBody>
      </p:sp>
      <p:sp>
        <p:nvSpPr>
          <p:cNvPr id="287" name="Shape 287"/>
          <p:cNvSpPr/>
          <p:nvPr/>
        </p:nvSpPr>
        <p:spPr>
          <a:xfrm>
            <a:off x="914444" y="2212255"/>
            <a:ext cx="13622487" cy="740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IDP - Initial Down Payment (Pago inicial de enganche)</a:t>
            </a: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lvl="1" indent="722312" algn="l" defTabSz="914400"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Depósito pagado en el punto de venta. El mínimo requerido es de un 15% para poder hacer la venta procesable y considerarla para el volumen de ventas y comisiones</a:t>
            </a: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Las ventas que no cumplen con el pago del 15% de enganche el día de la venta, no se pueden procesar y se consideran PENDER (quedan pendientes)</a:t>
            </a:r>
          </a:p>
          <a:p>
            <a:pPr lvl="1" indent="722312" algn="l" defTabSz="914400"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>
              <a:solidFill>
                <a:srgbClr val="006699"/>
              </a:solidFill>
            </a:endParaRPr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CDP - Complement Down Payment ( Pago complementario de enganche)</a:t>
            </a: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lvl="1" indent="722312" algn="l" defTabSz="914400"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Enganche pactado diferido a 30, 60 ó 90 días máximo para incrementar el porcentaje de enganche total. </a:t>
            </a: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 acuerda desde el día de la venta y es un compromiso respaldado con un pagaré. </a:t>
            </a:r>
          </a:p>
          <a:p>
            <a:pPr algn="l" defTabSz="914400"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  El socio deja vouchers posfechados en la sala de ventas.</a:t>
            </a:r>
          </a:p>
          <a:p>
            <a:pPr lvl="1" indent="722312" algn="l" defTabSz="914400"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>
              <a:solidFill>
                <a:srgbClr val="006699"/>
              </a:solidFill>
            </a:endParaRPr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ADP - Additional Down Payment (Pago adicional) </a:t>
            </a: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447675" indent="-447675" algn="l" defTabSz="914400"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Pago optativo para subir el enganche o disminuir el saldo o los intereses de     financiamiento y el número de pagos mensuales. </a:t>
            </a: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Puede dividirse máximo en 3 meses ( 30, 60 y 90 días) y la cantidad a pagar debe </a:t>
            </a:r>
          </a:p>
          <a:p>
            <a:pPr algn="l" defTabSz="914400"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  ser equivalente a un monto mínimo de 3 pagos de mensualidad</a:t>
            </a:r>
          </a:p>
        </p:txBody>
      </p:sp>
      <p:pic>
        <p:nvPicPr>
          <p:cNvPr id="288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91" name="Shape 291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Conceptos de cobranza</a:t>
            </a:r>
          </a:p>
        </p:txBody>
      </p:sp>
      <p:sp>
        <p:nvSpPr>
          <p:cNvPr id="292" name="Shape 292"/>
          <p:cNvSpPr/>
          <p:nvPr/>
        </p:nvSpPr>
        <p:spPr>
          <a:xfrm>
            <a:off x="1270000" y="2868930"/>
            <a:ext cx="12569577" cy="6301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7675" indent="-447675" algn="just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CC – Closing Costs (Costos de Cierre de Contrato)</a:t>
            </a: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lvl="1" indent="722312" algn="just" defTabSz="914400"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Cuota administrativa pagada en el momento de la compra para cubrir los costos administrativos de la empresa, afiliaciones y gastos de comercialización</a:t>
            </a: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Esta cuota es independiente del precio de venta y varia dependiendo del lugar de la venta</a:t>
            </a: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 refleja en el sistema como “Administrative Fee” y/o “Developer Fee” </a:t>
            </a:r>
            <a:endParaRPr>
              <a:solidFill>
                <a:srgbClr val="006699"/>
              </a:solidFill>
            </a:endParaRPr>
          </a:p>
          <a:p>
            <a:pPr lvl="1" indent="722312" algn="l" defTabSz="914400">
              <a:defRPr sz="24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>
              <a:solidFill>
                <a:srgbClr val="006699"/>
              </a:solidFill>
            </a:endParaRPr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Pack - Sobreprecio</a:t>
            </a: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762000" lvl="1" indent="-222250" algn="just" defTabSz="914400">
              <a:buSzPct val="45000"/>
              <a:buBlip>
                <a:blip r:embed="rId3"/>
              </a:buBlip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Sobreprecio inicial aceptado por el cliente antes de pactar descuentos. Forma parte del precio de venta y es comisionable para los cerradores</a:t>
            </a:r>
          </a:p>
          <a:p>
            <a:pPr lvl="1" indent="722312" algn="l" defTabSz="914400"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>
              <a:solidFill>
                <a:srgbClr val="006699"/>
              </a:solidFill>
            </a:endParaRPr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Incentives – Sobreprecio para incentivos de compra </a:t>
            </a:r>
          </a:p>
          <a:p>
            <a:pPr marL="447675" indent="-447675" algn="l" defTabSz="914400">
              <a:defRPr sz="2400"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solidFill>
                <a:srgbClr val="006699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Sobreprecio para cubrir regalos ofrecidos como condición de compra. Regularmente son cortesías de hospedaje o boletos de avión</a:t>
            </a:r>
          </a:p>
        </p:txBody>
      </p:sp>
      <p:pic>
        <p:nvPicPr>
          <p:cNvPr id="293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296" name="Shape 296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Conceptos de cobranza</a:t>
            </a:r>
          </a:p>
        </p:txBody>
      </p:sp>
      <p:sp>
        <p:nvSpPr>
          <p:cNvPr id="297" name="Shape 297"/>
          <p:cNvSpPr/>
          <p:nvPr/>
        </p:nvSpPr>
        <p:spPr>
          <a:xfrm>
            <a:off x="1354658" y="2252980"/>
            <a:ext cx="13899159" cy="740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MP – Monthly Payment (Pago de Mensualidad)</a:t>
            </a: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lvl="1" indent="722312" algn="l" defTabSz="914400">
              <a:defRPr sz="24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666750" lvl="1" indent="-222250" algn="l" defTabSz="914400"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Cantidad a pagar mensualmente para cubrir el saldo del monto financiado del precio de la Membresía </a:t>
            </a:r>
          </a:p>
          <a:p>
            <a:pPr lvl="1" indent="722312" algn="l" defTabSz="914400">
              <a:defRPr sz="24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Loan – Préstamo </a:t>
            </a:r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447675" indent="-447675" algn="l" defTabSz="914400">
              <a:defRPr sz="2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</p:txBody>
      </p:sp>
      <p:pic>
        <p:nvPicPr>
          <p:cNvPr id="298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301" name="Shape 301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Verificación de condiciones de compra</a:t>
            </a:r>
          </a:p>
        </p:txBody>
      </p:sp>
      <p:sp>
        <p:nvSpPr>
          <p:cNvPr id="302" name="Shape 302"/>
          <p:cNvSpPr/>
          <p:nvPr/>
        </p:nvSpPr>
        <p:spPr>
          <a:xfrm>
            <a:off x="6602413" y="2397760"/>
            <a:ext cx="8998611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spcBef>
                <a:spcPts val="400"/>
              </a:spcBef>
              <a:defRPr sz="28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Ventas cash</a:t>
            </a:r>
          </a:p>
          <a:p>
            <a:pPr marL="1135944" lvl="2" indent="-246944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Confirmar condiciones</a:t>
            </a:r>
          </a:p>
          <a:p>
            <a:pPr marL="1135944" lvl="2" indent="-246944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Servicio VIP</a:t>
            </a:r>
          </a:p>
          <a:p>
            <a:pPr marL="1135944" lvl="2" indent="-246944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Evitar chargebacks</a:t>
            </a:r>
          </a:p>
          <a:p>
            <a:pPr marL="1135944" lvl="2" indent="-246944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3 meses con Nuevos Socios</a:t>
            </a:r>
          </a:p>
          <a:p>
            <a:pPr lvl="3" indent="685800" algn="l" defTabSz="914400">
              <a:spcBef>
                <a:spcPts val="200"/>
              </a:spcBef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Pactada cash (compromiso)</a:t>
            </a:r>
          </a:p>
          <a:p>
            <a:pPr lvl="3" indent="685800" algn="l" defTabSz="914400">
              <a:spcBef>
                <a:spcPts val="200"/>
              </a:spcBef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Con opción a cash (si hay un compromiso)</a:t>
            </a:r>
          </a:p>
          <a:p>
            <a:pPr marL="381000" lvl="2" algn="l" defTabSz="914400">
              <a:spcBef>
                <a:spcPts val="400"/>
              </a:spcBef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spcBef>
                <a:spcPts val="400"/>
              </a:spcBef>
              <a:defRPr sz="28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Ventas a crédito</a:t>
            </a:r>
          </a:p>
          <a:p>
            <a:pPr marL="1135944" lvl="2" indent="-246944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Enganche diferido (CDPs)</a:t>
            </a:r>
          </a:p>
          <a:p>
            <a:pPr marL="1135944" lvl="2" indent="-246944" algn="l" defTabSz="914400">
              <a:spcBef>
                <a:spcPts val="300"/>
              </a:spcBef>
              <a:buSzPct val="45000"/>
              <a:buBlip>
                <a:blip r:embed="rId3"/>
              </a:buBlip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Financiamiento  – Loans –</a:t>
            </a:r>
          </a:p>
          <a:p>
            <a:pPr lvl="3" indent="685800" algn="l" defTabSz="914400">
              <a:spcBef>
                <a:spcPts val="200"/>
              </a:spcBef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Plazo / meses</a:t>
            </a:r>
          </a:p>
          <a:p>
            <a:pPr lvl="3" indent="685800" algn="l" defTabSz="914400">
              <a:spcBef>
                <a:spcPts val="200"/>
              </a:spcBef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Monto a pagar</a:t>
            </a:r>
          </a:p>
          <a:p>
            <a:pPr lvl="3" indent="685800" algn="l" defTabSz="914400">
              <a:spcBef>
                <a:spcPts val="200"/>
              </a:spcBef>
              <a:defRPr sz="28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Con / sin intereses</a:t>
            </a:r>
          </a:p>
        </p:txBody>
      </p:sp>
      <p:pic>
        <p:nvPicPr>
          <p:cNvPr id="303" name="Depositphotos_29453953_origina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6637" y="2381577"/>
            <a:ext cx="4631396" cy="6946246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306" name="Shape 306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Proceso del programa</a:t>
            </a:r>
          </a:p>
        </p:txBody>
      </p:sp>
      <p:sp>
        <p:nvSpPr>
          <p:cNvPr id="307" name="Shape 307"/>
          <p:cNvSpPr/>
          <p:nvPr/>
        </p:nvSpPr>
        <p:spPr>
          <a:xfrm>
            <a:off x="700881" y="2330450"/>
            <a:ext cx="14674900" cy="549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servicio hoy en día es una de las ventajas competitivas más importantes para establecer la diferencia entre una y otra organización</a:t>
            </a:r>
          </a:p>
          <a:p>
            <a:pPr marL="202045" indent="-202045" algn="l" defTabSz="914400">
              <a:spcBef>
                <a:spcPts val="4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programa de Nuevos Socios tiene una mezcla de correo directo, correo electrónico, envío de revista trimestral y frecuencia de llamadas para generar presencia del Club Vacacional en el Socio</a:t>
            </a:r>
          </a:p>
          <a:p>
            <a:pPr marL="202045" indent="-202045" algn="l" defTabSz="914400">
              <a:spcBef>
                <a:spcPts val="4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servicio en los primeros días después de la venta y los primeros meses es la prioridad del Programa de Nuevos Socios ya que es la única forma de garantizar el pago de la Membresía y la disminución o reducción al mínimo de cancelaciones</a:t>
            </a:r>
          </a:p>
          <a:p>
            <a:pPr marL="202045" indent="-202045" algn="l" defTabSz="914400">
              <a:spcBef>
                <a:spcPts val="4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02045" indent="-202045" algn="l" defTabSz="914400">
              <a:spcBef>
                <a:spcPts val="300"/>
              </a:spcBef>
              <a:buSzPct val="45000"/>
              <a:buBlip>
                <a:blip r:embed="rId3"/>
              </a:buBlip>
              <a:defRPr sz="2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proceso de pagos en el Programa de Nuevos Socios es un proceso de negociación integral, a través del cual se proporciona servicio al Socio, asesoría en el uso de la Membresía y respuestas a todas las dudas que tenga del proceso de ventas </a:t>
            </a:r>
          </a:p>
        </p:txBody>
      </p:sp>
      <p:pic>
        <p:nvPicPr>
          <p:cNvPr id="308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8487" y="8001000"/>
            <a:ext cx="10014526" cy="155944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1320800" y="8513820"/>
            <a:ext cx="130810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3236BB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Venta </a:t>
            </a:r>
            <a:r>
              <a:rPr b="1"/>
              <a:t>+</a:t>
            </a:r>
            <a:r>
              <a:t> Servicio </a:t>
            </a:r>
            <a:r>
              <a:rPr b="1"/>
              <a:t>=</a:t>
            </a:r>
            <a:r>
              <a:t> Cobranza Efectiva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3000" y="7759700"/>
            <a:ext cx="4089400" cy="91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3800" y="5435600"/>
            <a:ext cx="4089400" cy="91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9200" y="3085744"/>
            <a:ext cx="4089400" cy="91511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315" name="Shape 315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Procesos de pagos</a:t>
            </a:r>
          </a:p>
        </p:txBody>
      </p:sp>
      <p:sp>
        <p:nvSpPr>
          <p:cNvPr id="316" name="Shape 316"/>
          <p:cNvSpPr/>
          <p:nvPr/>
        </p:nvSpPr>
        <p:spPr>
          <a:xfrm>
            <a:off x="7066335" y="2201808"/>
            <a:ext cx="8280649" cy="251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0975" indent="-180975" algn="l" defTabSz="914400">
              <a:lnSpc>
                <a:spcPts val="1600"/>
              </a:lnSpc>
              <a:spcBef>
                <a:spcPts val="800"/>
              </a:spcBef>
              <a:defRPr sz="22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marL="180975" indent="-180975" algn="l" defTabSz="914400">
              <a:lnSpc>
                <a:spcPct val="90000"/>
              </a:lnSpc>
              <a:spcBef>
                <a:spcPts val="800"/>
              </a:spcBef>
              <a:defRPr sz="22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OBJETIVOS PRINCIPALES: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Mantener la cuenta al corriente dando buen servicio y reforzando los beneficios de pagar a tiempo</a:t>
            </a:r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02045" indent="-202045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Evitar que la cuenta caiga en morosidad y sea asignada al Ejecutivo de Cobranza</a:t>
            </a:r>
          </a:p>
        </p:txBody>
      </p:sp>
      <p:sp>
        <p:nvSpPr>
          <p:cNvPr id="317" name="Shape 317"/>
          <p:cNvSpPr/>
          <p:nvPr/>
        </p:nvSpPr>
        <p:spPr>
          <a:xfrm>
            <a:off x="7163346" y="4914156"/>
            <a:ext cx="8086627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0975" indent="-180975" algn="l" defTabSz="914400">
              <a:lnSpc>
                <a:spcPct val="90000"/>
              </a:lnSpc>
              <a:spcBef>
                <a:spcPts val="800"/>
              </a:spcBef>
              <a:defRPr sz="22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OBJETIVOS SECUNDARIOS:</a:t>
            </a:r>
          </a:p>
          <a:p>
            <a:pPr marL="222250" indent="-222250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Obtener un pago antes del vencimiento</a:t>
            </a:r>
          </a:p>
          <a:p>
            <a:pPr marL="222250" indent="-222250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22250" indent="-222250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Proponer liquidar o reducir el saldo de la Membresía con un descuento o refinanciamiento</a:t>
            </a:r>
          </a:p>
          <a:p>
            <a:pPr marL="222250" indent="-222250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22250" indent="-222250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Automatizar la cuenta del socio para garantizar </a:t>
            </a:r>
          </a:p>
          <a:p>
            <a:pPr algn="l" defTabSz="914400">
              <a:lnSpc>
                <a:spcPct val="90000"/>
              </a:lnSpc>
              <a:spcBef>
                <a:spcPts val="800"/>
              </a:spcBef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sus pagos puntuales</a:t>
            </a:r>
          </a:p>
          <a:p>
            <a:pPr marL="222250" indent="-222250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22250" indent="-222250" algn="l" defTabSz="914400">
              <a:lnSpc>
                <a:spcPct val="90000"/>
              </a:lnSpc>
              <a:spcBef>
                <a:spcPts val="800"/>
              </a:spcBef>
              <a:buSzPct val="45000"/>
              <a:buBlip>
                <a:blip r:embed="rId4"/>
              </a:buBlip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Presentar alternativas de refinanciamiento en caso </a:t>
            </a:r>
          </a:p>
          <a:p>
            <a:pPr algn="l" defTabSz="914400">
              <a:lnSpc>
                <a:spcPct val="90000"/>
              </a:lnSpc>
              <a:spcBef>
                <a:spcPts val="800"/>
              </a:spcBef>
              <a:defRPr sz="2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de que el Socio no pueda cumplir con su compromiso</a:t>
            </a:r>
          </a:p>
        </p:txBody>
      </p:sp>
      <p:sp>
        <p:nvSpPr>
          <p:cNvPr id="318" name="Shape 318"/>
          <p:cNvSpPr/>
          <p:nvPr/>
        </p:nvSpPr>
        <p:spPr>
          <a:xfrm>
            <a:off x="2376413" y="3196218"/>
            <a:ext cx="4089401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0975" indent="-180975" defTabSz="914400">
              <a:spcBef>
                <a:spcPts val="400"/>
              </a:spcBef>
              <a:defRPr sz="24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Mantener al Socio al corriente en sus pagos</a:t>
            </a:r>
          </a:p>
        </p:txBody>
      </p:sp>
      <p:sp>
        <p:nvSpPr>
          <p:cNvPr id="319" name="Shape 319"/>
          <p:cNvSpPr/>
          <p:nvPr/>
        </p:nvSpPr>
        <p:spPr>
          <a:xfrm>
            <a:off x="2449513" y="5512961"/>
            <a:ext cx="383664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0975" indent="-180975" defTabSz="914400">
              <a:spcBef>
                <a:spcPts val="800"/>
              </a:spcBef>
              <a:defRPr sz="24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Negociar pagos en fechas comprometidas</a:t>
            </a:r>
          </a:p>
        </p:txBody>
      </p:sp>
      <p:sp>
        <p:nvSpPr>
          <p:cNvPr id="320" name="Shape 320"/>
          <p:cNvSpPr/>
          <p:nvPr/>
        </p:nvSpPr>
        <p:spPr>
          <a:xfrm>
            <a:off x="3083123" y="7804304"/>
            <a:ext cx="2447381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spcBef>
                <a:spcPts val="800"/>
              </a:spcBef>
              <a:defRPr sz="24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Dar servicio y seguimiento</a:t>
            </a:r>
          </a:p>
        </p:txBody>
      </p:sp>
      <p:pic>
        <p:nvPicPr>
          <p:cNvPr id="321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86973" y="4343400"/>
            <a:ext cx="693854" cy="88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65600" y="6743700"/>
            <a:ext cx="693854" cy="88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325" name="Shape 325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Porque no pagan…</a:t>
            </a:r>
          </a:p>
        </p:txBody>
      </p:sp>
      <p:sp>
        <p:nvSpPr>
          <p:cNvPr id="326" name="Shape 326"/>
          <p:cNvSpPr/>
          <p:nvPr/>
        </p:nvSpPr>
        <p:spPr>
          <a:xfrm>
            <a:off x="958354" y="2667000"/>
            <a:ext cx="14339293" cy="530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/>
              <a:defRPr sz="25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 Remordimiento de compra (Buyers Remorse)………………………………….…….40%</a:t>
            </a: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/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2"/>
              <a:defRPr sz="25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 Problemas Económicos:………………………………………………………………………..……30%</a:t>
            </a: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2"/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342900" lvl="2" indent="114300"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    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 B.1  Remordimiento de compra presentado como falta de liquidez…………..10%</a:t>
            </a:r>
          </a:p>
          <a:p>
            <a:pPr marL="342900" lvl="2" indent="114300"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    	B.2  Condiciones de pago contratadas……………………………………………………………….…20%</a:t>
            </a:r>
          </a:p>
          <a:p>
            <a:pPr marL="1587500" lvl="2" indent="-317500" algn="l" defTabSz="914400">
              <a:lnSpc>
                <a:spcPct val="90000"/>
              </a:lnSpc>
              <a:buSzPct val="100000"/>
              <a:buAutoNum type="alphaUcPeriod"/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>
              <a:latin typeface="Gotham Light"/>
              <a:ea typeface="Gotham Light"/>
              <a:cs typeface="Gotham Light"/>
              <a:sym typeface="Gotham Light"/>
            </a:endParaRP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3"/>
              <a:defRPr sz="2500" b="1">
                <a:solidFill>
                  <a:srgbClr val="8DE56C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 Discrepancias producto (proceso de venta y postventa) …………………….10%</a:t>
            </a: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3"/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4"/>
              <a:defRPr sz="2500" b="1">
                <a:solidFill>
                  <a:srgbClr val="8DE56C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 Problemas de servicio……………………………………………………………………………10%</a:t>
            </a: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4"/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5"/>
              <a:defRPr sz="2500" b="1">
                <a:solidFill>
                  <a:srgbClr val="8DE56C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 Ilocalizables…………………………………………………………………………………………….10%</a:t>
            </a:r>
          </a:p>
          <a:p>
            <a:pPr marL="952500" lvl="1" indent="-317500" algn="l" defTabSz="914400">
              <a:lnSpc>
                <a:spcPct val="90000"/>
              </a:lnSpc>
              <a:buSzPct val="100000"/>
              <a:buAutoNum type="alphaUcPeriod" startAt="5"/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342900" lvl="2" indent="114300"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	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E.1  Remordimiento de compra…………………………………………………………………………………..5%</a:t>
            </a:r>
          </a:p>
          <a:p>
            <a:pPr marL="342900" lvl="2" indent="114300"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     E.2  Se cambió y no nos aviso…………………………………………………………………………………….5%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2160" y="4647436"/>
            <a:ext cx="3581940" cy="1649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1500" y="6324600"/>
            <a:ext cx="3416300" cy="193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41700" y="6324600"/>
            <a:ext cx="3416300" cy="193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4000" y="2507937"/>
            <a:ext cx="3416300" cy="193217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Comunicación con otras áreas</a:t>
            </a:r>
          </a:p>
        </p:txBody>
      </p:sp>
      <p:sp>
        <p:nvSpPr>
          <p:cNvPr id="334" name="Shape 334"/>
          <p:cNvSpPr/>
          <p:nvPr/>
        </p:nvSpPr>
        <p:spPr>
          <a:xfrm>
            <a:off x="4725937" y="2933700"/>
            <a:ext cx="703272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Sala</a:t>
            </a:r>
          </a:p>
        </p:txBody>
      </p:sp>
      <p:sp>
        <p:nvSpPr>
          <p:cNvPr id="335" name="Shape 335"/>
          <p:cNvSpPr/>
          <p:nvPr/>
        </p:nvSpPr>
        <p:spPr>
          <a:xfrm>
            <a:off x="7196454" y="3401060"/>
            <a:ext cx="567692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de</a:t>
            </a:r>
          </a:p>
        </p:txBody>
      </p:sp>
      <p:sp>
        <p:nvSpPr>
          <p:cNvPr id="336" name="Shape 336"/>
          <p:cNvSpPr/>
          <p:nvPr/>
        </p:nvSpPr>
        <p:spPr>
          <a:xfrm>
            <a:off x="7677298" y="3376295"/>
            <a:ext cx="19223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ventas</a:t>
            </a:r>
          </a:p>
        </p:txBody>
      </p:sp>
      <p:sp>
        <p:nvSpPr>
          <p:cNvPr id="337" name="Shape 337"/>
          <p:cNvSpPr/>
          <p:nvPr/>
        </p:nvSpPr>
        <p:spPr>
          <a:xfrm>
            <a:off x="7098328" y="5618293"/>
            <a:ext cx="228794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Operaciones</a:t>
            </a:r>
          </a:p>
        </p:txBody>
      </p:sp>
      <p:sp>
        <p:nvSpPr>
          <p:cNvPr id="338" name="Shape 338"/>
          <p:cNvSpPr/>
          <p:nvPr/>
        </p:nvSpPr>
        <p:spPr>
          <a:xfrm>
            <a:off x="1652537" y="6791960"/>
            <a:ext cx="7032726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Admon.</a:t>
            </a:r>
          </a:p>
        </p:txBody>
      </p:sp>
      <p:sp>
        <p:nvSpPr>
          <p:cNvPr id="339" name="Shape 339"/>
          <p:cNvSpPr/>
          <p:nvPr/>
        </p:nvSpPr>
        <p:spPr>
          <a:xfrm>
            <a:off x="3783260" y="7204710"/>
            <a:ext cx="2717603" cy="52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Comercial</a:t>
            </a:r>
          </a:p>
        </p:txBody>
      </p:sp>
      <p:sp>
        <p:nvSpPr>
          <p:cNvPr id="340" name="Shape 340"/>
          <p:cNvSpPr/>
          <p:nvPr/>
        </p:nvSpPr>
        <p:spPr>
          <a:xfrm>
            <a:off x="9777660" y="7115810"/>
            <a:ext cx="2717603" cy="52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3236BB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Cartera</a:t>
            </a:r>
          </a:p>
        </p:txBody>
      </p:sp>
      <p:pic>
        <p:nvPicPr>
          <p:cNvPr id="341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91400" y="8137786"/>
            <a:ext cx="1879600" cy="793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11750" y="4138157"/>
            <a:ext cx="1143000" cy="1502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47300" y="4025900"/>
            <a:ext cx="1271954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Relación Socio Empresa</a:t>
            </a:r>
          </a:p>
        </p:txBody>
      </p:sp>
      <p:sp>
        <p:nvSpPr>
          <p:cNvPr id="176" name="Shape 176"/>
          <p:cNvSpPr/>
          <p:nvPr/>
        </p:nvSpPr>
        <p:spPr>
          <a:xfrm>
            <a:off x="10706100" y="3271520"/>
            <a:ext cx="5279629" cy="249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3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30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Club Vacacional</a:t>
            </a:r>
          </a:p>
          <a:p>
            <a:pPr marL="1028700" lvl="3" indent="-228600" algn="l" defTabSz="914400">
              <a:lnSpc>
                <a:spcPct val="90000"/>
              </a:lnSpc>
              <a:spcBef>
                <a:spcPts val="700"/>
              </a:spcBef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•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Perpetuidad</a:t>
            </a:r>
          </a:p>
          <a:p>
            <a:pPr marL="1028700" lvl="3" indent="-228600" algn="l" defTabSz="914400">
              <a:lnSpc>
                <a:spcPct val="90000"/>
              </a:lnSpc>
              <a:spcBef>
                <a:spcPts val="700"/>
              </a:spcBef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•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30 años</a:t>
            </a:r>
          </a:p>
          <a:p>
            <a:pPr marL="1028700" lvl="3" indent="-228600" algn="l" defTabSz="914400">
              <a:lnSpc>
                <a:spcPct val="90000"/>
              </a:lnSpc>
              <a:spcBef>
                <a:spcPts val="700"/>
              </a:spcBef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•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Otros</a:t>
            </a:r>
          </a:p>
          <a:p>
            <a:pPr lvl="3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(Reglas Operativas)</a:t>
            </a:r>
          </a:p>
        </p:txBody>
      </p:sp>
      <p:sp>
        <p:nvSpPr>
          <p:cNvPr id="177" name="Shape 177"/>
          <p:cNvSpPr/>
          <p:nvPr/>
        </p:nvSpPr>
        <p:spPr>
          <a:xfrm>
            <a:off x="-12700" y="15240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8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cliente adquiere una Membresía Vacacional</a:t>
            </a:r>
          </a:p>
        </p:txBody>
      </p:sp>
      <p:sp>
        <p:nvSpPr>
          <p:cNvPr id="178" name="Shape 178"/>
          <p:cNvSpPr/>
          <p:nvPr/>
        </p:nvSpPr>
        <p:spPr>
          <a:xfrm>
            <a:off x="1714500" y="7679690"/>
            <a:ext cx="3765352" cy="19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30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LENDER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(Cartera)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228600" indent="-228600" algn="l" defTabSz="914400">
              <a:lnSpc>
                <a:spcPct val="90000"/>
              </a:lnSpc>
              <a:spcBef>
                <a:spcPts val="700"/>
              </a:spcBef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•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Crédito</a:t>
            </a:r>
          </a:p>
        </p:txBody>
      </p:sp>
      <p:pic>
        <p:nvPicPr>
          <p:cNvPr id="17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09700" y="10836944"/>
            <a:ext cx="1727200" cy="728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9817100" y="2729334"/>
            <a:ext cx="1536700" cy="648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805182" flipH="1">
            <a:off x="3943350" y="7900518"/>
            <a:ext cx="1727200" cy="72891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736600" y="3321050"/>
            <a:ext cx="6972300" cy="293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30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Empresa Comercializadora</a:t>
            </a:r>
          </a:p>
          <a:p>
            <a:pPr marL="228600" indent="-228600" algn="l" defTabSz="914400">
              <a:lnSpc>
                <a:spcPct val="90000"/>
              </a:lnSpc>
              <a:spcBef>
                <a:spcPts val="700"/>
              </a:spcBef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•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Contrato venta</a:t>
            </a:r>
          </a:p>
          <a:p>
            <a:pPr marL="228600" indent="-228600" algn="l" defTabSz="914400">
              <a:lnSpc>
                <a:spcPct val="90000"/>
              </a:lnSpc>
              <a:spcBef>
                <a:spcPts val="700"/>
              </a:spcBef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•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Pagaré</a:t>
            </a:r>
          </a:p>
          <a:p>
            <a:pPr marL="228600" indent="-228600" algn="l" defTabSz="914400">
              <a:lnSpc>
                <a:spcPct val="90000"/>
              </a:lnSpc>
              <a:spcBef>
                <a:spcPts val="700"/>
              </a:spcBef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•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Financiamiento</a:t>
            </a:r>
          </a:p>
        </p:txBody>
      </p:sp>
      <p:pic>
        <p:nvPicPr>
          <p:cNvPr id="183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1271101">
            <a:off x="4159250" y="2556544"/>
            <a:ext cx="1727200" cy="72891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1645900" y="7268023"/>
            <a:ext cx="5279629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3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30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Hotel (es)</a:t>
            </a:r>
          </a:p>
        </p:txBody>
      </p:sp>
      <p:pic>
        <p:nvPicPr>
          <p:cNvPr id="185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500000">
            <a:off x="10718800" y="7569200"/>
            <a:ext cx="1536700" cy="64851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 flipV="1">
            <a:off x="12636500" y="6134099"/>
            <a:ext cx="0" cy="1308101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 flipH="1">
            <a:off x="2539999" y="6085482"/>
            <a:ext cx="1" cy="1405336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14300" y="8535670"/>
            <a:ext cx="162814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41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SOCIO / CLIENTE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520700" y="-3255773"/>
            <a:ext cx="16281400" cy="5334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Quejas y demandas</a:t>
            </a:r>
          </a:p>
        </p:txBody>
      </p:sp>
      <p:sp>
        <p:nvSpPr>
          <p:cNvPr id="348" name="Shape 348"/>
          <p:cNvSpPr/>
          <p:nvPr/>
        </p:nvSpPr>
        <p:spPr>
          <a:xfrm>
            <a:off x="461665" y="2215388"/>
            <a:ext cx="15031095" cy="227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7675" indent="-447675" algn="l" defTabSz="914400">
              <a:spcBef>
                <a:spcPts val="300"/>
              </a:spcBef>
              <a:defRPr sz="28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Inconformidades ante Instituciones locales</a:t>
            </a: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marL="447675" indent="-447675" algn="l" defTabSz="914400">
              <a:spcBef>
                <a:spcPts val="300"/>
              </a:spcBef>
              <a:defRPr sz="28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	</a:t>
            </a:r>
          </a:p>
          <a:p>
            <a:pPr marL="447675" indent="-447675" algn="l" defTabSz="914400">
              <a:spcBef>
                <a:spcPts val="300"/>
              </a:spcBef>
              <a:defRPr sz="28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	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Pueden ser presentadas por Socios de cualquier nacionalidad y es responsabilidad del Ejecutivo de Nuevos Socios evitarlas. En sistema se marcan los contratos con las siglas para facilitar la identificación de los casos</a:t>
            </a:r>
          </a:p>
        </p:txBody>
      </p:sp>
      <p:sp>
        <p:nvSpPr>
          <p:cNvPr id="349" name="Shape 349"/>
          <p:cNvSpPr/>
          <p:nvPr/>
        </p:nvSpPr>
        <p:spPr>
          <a:xfrm>
            <a:off x="1639912" y="4695952"/>
            <a:ext cx="7200901" cy="509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rPr>
              <a:t>• México</a:t>
            </a:r>
            <a:r>
              <a:rPr>
                <a:solidFill>
                  <a:srgbClr val="8DE56C"/>
                </a:solidFill>
              </a:rPr>
              <a:t>	</a:t>
            </a:r>
            <a:r>
              <a:t>	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PROFECO		</a:t>
            </a:r>
          </a:p>
          <a:p>
            <a:pPr marL="447675" indent="-447675" algn="just" defTabSz="914400">
              <a:spcBef>
                <a:spcPts val="4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endParaRPr/>
          </a:p>
          <a:p>
            <a:pPr algn="just" defTabSz="914400">
              <a:spcBef>
                <a:spcPts val="200"/>
              </a:spcBef>
              <a:defRPr sz="23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Estados Unidos</a:t>
            </a:r>
          </a:p>
          <a:p>
            <a:pPr marL="447675" indent="-447675" algn="l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</a:t>
            </a:r>
            <a:r>
              <a:rPr>
                <a:latin typeface="Gotham Medium"/>
                <a:ea typeface="Gotham Medium"/>
                <a:cs typeface="Gotham Medium"/>
                <a:sym typeface="Gotham Medium"/>
              </a:rPr>
              <a:t>BBB</a:t>
            </a:r>
            <a:r>
              <a:rPr b="1"/>
              <a:t> </a:t>
            </a:r>
            <a:r>
              <a:t>(Better Business Bureau)</a:t>
            </a:r>
          </a:p>
          <a:p>
            <a:pPr marL="447675" indent="-447675" algn="l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</a:t>
            </a:r>
            <a:r>
              <a:rPr>
                <a:latin typeface="Gotham Medium"/>
                <a:ea typeface="Gotham Medium"/>
                <a:cs typeface="Gotham Medium"/>
                <a:sym typeface="Gotham Medium"/>
              </a:rPr>
              <a:t>AG -</a:t>
            </a:r>
            <a:r>
              <a:t> Attorney General (Fiscal de Distrito) </a:t>
            </a:r>
          </a:p>
          <a:p>
            <a:pPr marL="447675" indent="-447675" algn="l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</a:t>
            </a:r>
            <a:r>
              <a:rPr>
                <a:latin typeface="Gotham Medium"/>
                <a:ea typeface="Gotham Medium"/>
                <a:cs typeface="Gotham Medium"/>
                <a:sym typeface="Gotham Medium"/>
              </a:rPr>
              <a:t>ARDA </a:t>
            </a:r>
            <a:r>
              <a:t>(American Resort &amp; Development Association)</a:t>
            </a:r>
          </a:p>
          <a:p>
            <a:pPr marL="246944" indent="-246944" algn="just" defTabSz="914400">
              <a:spcBef>
                <a:spcPts val="200"/>
              </a:spcBef>
              <a:buSzPct val="45000"/>
              <a:buBlip>
                <a:blip r:embed="rId3"/>
              </a:buBlip>
              <a:defRPr sz="23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algn="just" defTabSz="914400">
              <a:spcBef>
                <a:spcPts val="200"/>
              </a:spcBef>
              <a:defRPr sz="23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Puerto Rico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DACO</a:t>
            </a:r>
          </a:p>
          <a:p>
            <a:pPr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0085412" y="4697476"/>
            <a:ext cx="4664919" cy="430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rPr>
              <a:t>• Sudamérica	</a:t>
            </a:r>
            <a:r>
              <a:t>	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ADEPRO 	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Argentina</a:t>
            </a:r>
            <a:r>
              <a:t> 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CERNAC   	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Chile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PROCON 	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Brasil 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PADEC     	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Colombia 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DEFCON   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	Uruguay</a:t>
            </a:r>
          </a:p>
          <a:p>
            <a:pPr marL="447675" lvl="1" indent="9525" algn="l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INDECU             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Venezuela</a:t>
            </a:r>
            <a:r>
              <a:t>	</a:t>
            </a:r>
          </a:p>
          <a:p>
            <a:pPr marL="202045" indent="-202045" algn="just" defTabSz="914400">
              <a:spcBef>
                <a:spcPts val="400"/>
              </a:spcBef>
              <a:buSzPct val="45000"/>
              <a:buBlip>
                <a:blip r:embed="rId3"/>
              </a:buBlip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endParaRPr/>
          </a:p>
          <a:p>
            <a:pPr algn="just" defTabSz="914400">
              <a:spcBef>
                <a:spcPts val="200"/>
              </a:spcBef>
              <a:defRPr sz="23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Europa</a:t>
            </a:r>
          </a:p>
          <a:p>
            <a:pPr marL="447675" indent="-447675" algn="just" defTabSz="914400">
              <a:spcBef>
                <a:spcPts val="200"/>
              </a:spcBef>
              <a:defRPr sz="23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	SECO	</a:t>
            </a:r>
            <a:r>
              <a:rPr>
                <a:latin typeface="Gotham Light"/>
                <a:ea typeface="Gotham Light"/>
                <a:cs typeface="Gotham Light"/>
                <a:sym typeface="Gotham Light"/>
              </a:rPr>
              <a:t>Suiza</a:t>
            </a:r>
          </a:p>
        </p:txBody>
      </p:sp>
      <p:sp>
        <p:nvSpPr>
          <p:cNvPr id="351" name="Shape 351"/>
          <p:cNvSpPr/>
          <p:nvPr/>
        </p:nvSpPr>
        <p:spPr>
          <a:xfrm>
            <a:off x="-12700" y="14732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Quejas y demandas</a:t>
            </a:r>
          </a:p>
        </p:txBody>
      </p:sp>
      <p:sp>
        <p:nvSpPr>
          <p:cNvPr id="352" name="Shape 352"/>
          <p:cNvSpPr/>
          <p:nvPr/>
        </p:nvSpPr>
        <p:spPr>
          <a:xfrm>
            <a:off x="9434909" y="4699000"/>
            <a:ext cx="56407" cy="4909840"/>
          </a:xfrm>
          <a:prstGeom prst="roundRect">
            <a:avLst>
              <a:gd name="adj" fmla="val 45031"/>
            </a:avLst>
          </a:prstGeom>
          <a:gradFill>
            <a:gsLst>
              <a:gs pos="0">
                <a:schemeClr val="accent2">
                  <a:hueOff val="-2473792"/>
                  <a:satOff val="-50209"/>
                  <a:lumOff val="23543"/>
                </a:schemeClr>
              </a:gs>
              <a:gs pos="100000">
                <a:schemeClr val="accent2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8DE56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53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Programa de Nuevos Socios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Socio siempre tiene la razón</a:t>
            </a:r>
          </a:p>
        </p:txBody>
      </p:sp>
      <p:sp>
        <p:nvSpPr>
          <p:cNvPr id="357" name="Shape 357"/>
          <p:cNvSpPr/>
          <p:nvPr/>
        </p:nvSpPr>
        <p:spPr>
          <a:xfrm>
            <a:off x="9321800" y="3709988"/>
            <a:ext cx="4518571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46944" indent="-246944" algn="l" defTabSz="914400">
              <a:spcBef>
                <a:spcPts val="700"/>
              </a:spcBef>
              <a:buSzPct val="45000"/>
              <a:buBlip>
                <a:blip r:embed="rId3"/>
              </a:buBlip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t>Etiqueta Telefónica</a:t>
            </a:r>
          </a:p>
        </p:txBody>
      </p:sp>
      <p:sp>
        <p:nvSpPr>
          <p:cNvPr id="358" name="Shape 358"/>
          <p:cNvSpPr/>
          <p:nvPr/>
        </p:nvSpPr>
        <p:spPr>
          <a:xfrm>
            <a:off x="9321800" y="5105400"/>
            <a:ext cx="5370662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46944" indent="-246944" algn="l" defTabSz="914400">
              <a:spcBef>
                <a:spcPts val="700"/>
              </a:spcBef>
              <a:buSzPct val="45000"/>
              <a:buBlip>
                <a:blip r:embed="rId3"/>
              </a:buBlip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t>Valores y Principios</a:t>
            </a:r>
          </a:p>
        </p:txBody>
      </p:sp>
      <p:sp>
        <p:nvSpPr>
          <p:cNvPr id="359" name="Shape 359"/>
          <p:cNvSpPr/>
          <p:nvPr/>
        </p:nvSpPr>
        <p:spPr>
          <a:xfrm>
            <a:off x="9321800" y="6500811"/>
            <a:ext cx="553085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46944" indent="-246944" algn="l" defTabSz="914400">
              <a:spcBef>
                <a:spcPts val="700"/>
              </a:spcBef>
              <a:buSzPct val="45000"/>
              <a:buBlip>
                <a:blip r:embed="rId3"/>
              </a:buBlip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t>Filosofía de Servicio</a:t>
            </a:r>
          </a:p>
        </p:txBody>
      </p:sp>
      <p:sp>
        <p:nvSpPr>
          <p:cNvPr id="360" name="Shape 360"/>
          <p:cNvSpPr/>
          <p:nvPr/>
        </p:nvSpPr>
        <p:spPr>
          <a:xfrm>
            <a:off x="-12700" y="8801100"/>
            <a:ext cx="162814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400">
                <a:solidFill>
                  <a:srgbClr val="8DE56C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Permanece hasta que se encuentre algo mejor</a:t>
            </a:r>
          </a:p>
        </p:txBody>
      </p:sp>
      <p:pic>
        <p:nvPicPr>
          <p:cNvPr id="361" name="presentacion servivio post vent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4899" y="8360148"/>
            <a:ext cx="1057344" cy="922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Depositphotos_11206750_origina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938" y="2655313"/>
            <a:ext cx="7942882" cy="5295901"/>
          </a:xfrm>
          <a:prstGeom prst="rect">
            <a:avLst/>
          </a:prstGeom>
          <a:ln w="12700">
            <a:miter lim="400000"/>
          </a:ln>
          <a:effectLst>
            <a:outerShdw blurRad="254000" dist="20485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63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843000" y="7988300"/>
            <a:ext cx="1308100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/>
        </p:nvSpPr>
        <p:spPr>
          <a:xfrm>
            <a:off x="-25401" y="6118860"/>
            <a:ext cx="16281401" cy="3271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>
            <a:spAutoFit/>
          </a:bodyPr>
          <a:lstStyle/>
          <a:p>
            <a:pPr>
              <a:defRPr sz="6000"/>
            </a:pPr>
            <a:r>
              <a:rPr dirty="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Atención a Socios</a:t>
            </a:r>
          </a:p>
          <a:p>
            <a:pPr>
              <a:defRPr sz="1800"/>
            </a:pPr>
            <a:endParaRPr sz="8200" dirty="0">
              <a:solidFill>
                <a:srgbClr val="FFFFFF"/>
              </a:solidFill>
              <a:latin typeface="Gotham Light"/>
              <a:ea typeface="Gotham Light"/>
              <a:cs typeface="Gotham Light"/>
              <a:sym typeface="Gotham Light"/>
            </a:endParaRPr>
          </a:p>
        </p:txBody>
      </p:sp>
      <p:pic>
        <p:nvPicPr>
          <p:cNvPr id="36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3666" y="8293100"/>
            <a:ext cx="11726335" cy="12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Atención a Socios</a:t>
            </a:r>
          </a:p>
        </p:txBody>
      </p:sp>
      <p:sp>
        <p:nvSpPr>
          <p:cNvPr id="369" name="Shape 369"/>
          <p:cNvSpPr/>
          <p:nvPr/>
        </p:nvSpPr>
        <p:spPr>
          <a:xfrm>
            <a:off x="1219200" y="3653790"/>
            <a:ext cx="12308880" cy="3817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673100" lvl="1" indent="-3810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400"/>
            </a:pPr>
            <a:r>
              <a: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Sentido de pertenencia . . .</a:t>
            </a:r>
          </a:p>
          <a:p>
            <a:pPr marL="673100" lvl="1" indent="-3937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99000"/>
              <a:buChar char="•"/>
              <a:defRPr sz="3400"/>
            </a:pPr>
            <a:r>
              <a: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Son dueños de la suite cuando se hospedan en</a:t>
            </a:r>
          </a:p>
          <a:p>
            <a:pPr lvl="1" indent="2794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defRPr sz="3400"/>
            </a:pPr>
            <a:r>
              <a: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nuestros resorts</a:t>
            </a:r>
          </a:p>
          <a:p>
            <a:pPr marL="673100" lvl="1" indent="-3810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400"/>
            </a:pPr>
            <a:r>
              <a: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La calidad  y el servicio de                                      </a:t>
            </a:r>
          </a:p>
          <a:p>
            <a:pPr lvl="1" indent="2921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defRPr sz="3400"/>
            </a:pPr>
            <a:r>
              <a: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rPr>
              <a:t>nuestros resorts invitan a regresar</a:t>
            </a:r>
          </a:p>
        </p:txBody>
      </p:sp>
      <p:sp>
        <p:nvSpPr>
          <p:cNvPr id="370" name="Shape 370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Porqué compran los socios</a:t>
            </a:r>
          </a:p>
        </p:txBody>
      </p:sp>
      <p:pic>
        <p:nvPicPr>
          <p:cNvPr id="371" name="IMG_8684-Edit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9283" y="5827217"/>
            <a:ext cx="5570568" cy="3716833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Experiencia Vacacional</a:t>
            </a:r>
          </a:p>
        </p:txBody>
      </p:sp>
      <p:sp>
        <p:nvSpPr>
          <p:cNvPr id="374" name="Shape 374"/>
          <p:cNvSpPr/>
          <p:nvPr/>
        </p:nvSpPr>
        <p:spPr>
          <a:xfrm>
            <a:off x="1409700" y="2902458"/>
            <a:ext cx="13995500" cy="5904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711200" lvl="1" indent="-419100" algn="l" defTabSz="914400">
              <a:lnSpc>
                <a:spcPct val="130000"/>
              </a:lnSpc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Resorts con todas las comodidades para sentirse como en casa</a:t>
            </a:r>
          </a:p>
          <a:p>
            <a:pPr lvl="1" indent="292100" algn="l" defTabSz="914400">
              <a:lnSpc>
                <a:spcPct val="130000"/>
              </a:lnSpc>
              <a:buClr>
                <a:srgbClr val="80C495"/>
              </a:buClr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“second home away from home”</a:t>
            </a:r>
          </a:p>
          <a:p>
            <a:pPr marL="711200" lvl="1" indent="-419100" algn="l" defTabSz="914400">
              <a:lnSpc>
                <a:spcPct val="130000"/>
              </a:lnSpc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Unidades tipo suite de 1 recámara (1-br) </a:t>
            </a:r>
          </a:p>
          <a:p>
            <a:pPr marL="711200" lvl="1" indent="-419100" algn="l" defTabSz="914400">
              <a:lnSpc>
                <a:spcPct val="130000"/>
              </a:lnSpc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Amplitud y privacidad</a:t>
            </a:r>
          </a:p>
          <a:p>
            <a:pPr marL="711200" lvl="1" indent="-419100" algn="l" defTabSz="914400">
              <a:lnSpc>
                <a:spcPct val="130000"/>
              </a:lnSpc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Espacio adicional con sala y </a:t>
            </a:r>
          </a:p>
          <a:p>
            <a:pPr lvl="1" indent="292100" algn="l" defTabSz="914400">
              <a:lnSpc>
                <a:spcPct val="130000"/>
              </a:lnSpc>
              <a:buClr>
                <a:srgbClr val="80C495"/>
              </a:buClr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cocina/cocineta</a:t>
            </a:r>
          </a:p>
          <a:p>
            <a:pPr marL="711200" lvl="1" indent="-419100" algn="l" defTabSz="914400">
              <a:lnSpc>
                <a:spcPct val="130000"/>
              </a:lnSpc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Resorts de playa con sistema  </a:t>
            </a:r>
          </a:p>
          <a:p>
            <a:pPr lvl="1" indent="292100" algn="l" defTabSz="914400">
              <a:lnSpc>
                <a:spcPct val="130000"/>
              </a:lnSpc>
              <a:buClr>
                <a:srgbClr val="80C495"/>
              </a:buClr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all-inclusive o plan europeo</a:t>
            </a:r>
          </a:p>
          <a:p>
            <a:pPr marL="711200" lvl="1" indent="-419100" algn="l" defTabSz="914400">
              <a:lnSpc>
                <a:spcPct val="130000"/>
              </a:lnSpc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Garantía de servicio con el </a:t>
            </a:r>
          </a:p>
          <a:p>
            <a:pPr lvl="1" indent="292100" algn="l" defTabSz="914400">
              <a:lnSpc>
                <a:spcPct val="130000"/>
              </a:lnSpc>
              <a:buClr>
                <a:srgbClr val="80C495"/>
              </a:buClr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renombre de una cadena hotelera</a:t>
            </a:r>
          </a:p>
        </p:txBody>
      </p:sp>
      <p:sp>
        <p:nvSpPr>
          <p:cNvPr id="375" name="Shape 375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Cómo viaja el Socio Norteamericano</a:t>
            </a:r>
          </a:p>
        </p:txBody>
      </p:sp>
      <p:pic>
        <p:nvPicPr>
          <p:cNvPr id="376" name="Habitación Torre Royal 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87450" y="5002552"/>
            <a:ext cx="6038300" cy="4020798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Experiencia Vacacional</a:t>
            </a:r>
          </a:p>
        </p:txBody>
      </p:sp>
      <p:sp>
        <p:nvSpPr>
          <p:cNvPr id="379" name="Shape 379"/>
          <p:cNvSpPr/>
          <p:nvPr/>
        </p:nvSpPr>
        <p:spPr>
          <a:xfrm>
            <a:off x="1689100" y="2806446"/>
            <a:ext cx="13825588" cy="497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42900" indent="-342900" algn="l" defTabSz="914400">
              <a:lnSpc>
                <a:spcPct val="120000"/>
              </a:lnSpc>
              <a:spcBef>
                <a:spcPts val="10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Prefieren resorts con servicio hotelero diario</a:t>
            </a:r>
          </a:p>
          <a:p>
            <a:pPr marL="342900" indent="-342900" algn="l" defTabSz="914400">
              <a:lnSpc>
                <a:spcPct val="120000"/>
              </a:lnSpc>
              <a:spcBef>
                <a:spcPts val="10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Buscan aprovechar al máximo la capacidad de la unidad</a:t>
            </a:r>
          </a:p>
          <a:p>
            <a:pPr marL="342900" indent="-342900" algn="l" defTabSz="914400">
              <a:lnSpc>
                <a:spcPct val="120000"/>
              </a:lnSpc>
              <a:spcBef>
                <a:spcPts val="10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Espacio adicional de estancia con sofá cama o “murphy bed”</a:t>
            </a:r>
          </a:p>
          <a:p>
            <a:pPr marL="342900" indent="-342900" algn="l" defTabSz="914400">
              <a:lnSpc>
                <a:spcPct val="120000"/>
              </a:lnSpc>
              <a:spcBef>
                <a:spcPts val="10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Unidades con cocineta</a:t>
            </a:r>
          </a:p>
          <a:p>
            <a:pPr marL="342900" indent="-342900" algn="l" defTabSz="914400">
              <a:lnSpc>
                <a:spcPct val="120000"/>
              </a:lnSpc>
              <a:spcBef>
                <a:spcPts val="10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Resistencia inicial al sistema </a:t>
            </a:r>
          </a:p>
          <a:p>
            <a:pPr algn="l" defTabSz="914400">
              <a:lnSpc>
                <a:spcPct val="120000"/>
              </a:lnSpc>
              <a:spcBef>
                <a:spcPts val="1000"/>
              </a:spcBef>
              <a:buClr>
                <a:srgbClr val="80C495"/>
              </a:buClr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all-inclusive pero buena </a:t>
            </a:r>
          </a:p>
          <a:p>
            <a:pPr algn="l" defTabSz="914400">
              <a:lnSpc>
                <a:spcPct val="120000"/>
              </a:lnSpc>
              <a:spcBef>
                <a:spcPts val="1000"/>
              </a:spcBef>
              <a:buClr>
                <a:srgbClr val="80C495"/>
              </a:buClr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aceptación actualmente</a:t>
            </a:r>
          </a:p>
        </p:txBody>
      </p:sp>
      <p:sp>
        <p:nvSpPr>
          <p:cNvPr id="380" name="Shape 380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Cómo viaja el Socio Mexicano</a:t>
            </a:r>
          </a:p>
        </p:txBody>
      </p:sp>
      <p:pic>
        <p:nvPicPr>
          <p:cNvPr id="381" name="_DSC569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9719" y="5433917"/>
            <a:ext cx="6076431" cy="4033933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Atención a Socios</a:t>
            </a:r>
          </a:p>
        </p:txBody>
      </p:sp>
      <p:sp>
        <p:nvSpPr>
          <p:cNvPr id="384" name="Shape 384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Servicio</a:t>
            </a:r>
          </a:p>
        </p:txBody>
      </p:sp>
      <p:sp>
        <p:nvSpPr>
          <p:cNvPr id="385" name="Shape 385"/>
          <p:cNvSpPr/>
          <p:nvPr/>
        </p:nvSpPr>
        <p:spPr>
          <a:xfrm>
            <a:off x="876300" y="2672080"/>
            <a:ext cx="13444687" cy="58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673100" lvl="1" indent="-3810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área más importante y de más plazo</a:t>
            </a:r>
          </a:p>
          <a:p>
            <a:pPr marL="673100" lvl="1" indent="-3810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motivo principal por el que el cliente compró es el SERVICIO</a:t>
            </a:r>
          </a:p>
          <a:p>
            <a:pPr marL="685800" lvl="1" indent="-3937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Hoy el único diferenciador entre los Clubes Vacacionales es el </a:t>
            </a:r>
          </a:p>
          <a:p>
            <a:pPr lvl="1" indent="2921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buen Servicio</a:t>
            </a:r>
          </a:p>
          <a:p>
            <a:pPr marL="673100" lvl="1" indent="-3810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¨último fin¨ es </a:t>
            </a:r>
          </a:p>
          <a:p>
            <a:pPr marL="1917700" lvl="6" indent="-3810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✓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viajar</a:t>
            </a:r>
          </a:p>
          <a:p>
            <a:pPr marL="1917700" lvl="6" indent="-3810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✓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usar</a:t>
            </a:r>
          </a:p>
          <a:p>
            <a:pPr marL="1917700" lvl="6" indent="-381000" algn="l" defTabSz="4572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✓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aprovechar la compra</a:t>
            </a:r>
          </a:p>
        </p:txBody>
      </p:sp>
      <p:pic>
        <p:nvPicPr>
          <p:cNvPr id="386" name="servici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00485" y="6546484"/>
            <a:ext cx="4717409" cy="3131725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87" name="servicio2.jpg"/>
          <p:cNvPicPr>
            <a:picLocks noChangeAspect="1"/>
          </p:cNvPicPr>
          <p:nvPr/>
        </p:nvPicPr>
        <p:blipFill>
          <a:blip r:embed="rId4">
            <a:extLst/>
          </a:blip>
          <a:srcRect l="12687"/>
          <a:stretch>
            <a:fillRect/>
          </a:stretch>
        </p:blipFill>
        <p:spPr>
          <a:xfrm>
            <a:off x="7491759" y="5056384"/>
            <a:ext cx="4230134" cy="3216325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Atención a Socios</a:t>
            </a:r>
          </a:p>
        </p:txBody>
      </p:sp>
      <p:sp>
        <p:nvSpPr>
          <p:cNvPr id="390" name="Shape 390"/>
          <p:cNvSpPr/>
          <p:nvPr/>
        </p:nvSpPr>
        <p:spPr>
          <a:xfrm>
            <a:off x="990600" y="2578735"/>
            <a:ext cx="13825588" cy="629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804068" lvl="1" indent="-3810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Asesoría de viajes - No ser “un huésped más”</a:t>
            </a:r>
          </a:p>
          <a:p>
            <a:pPr marL="804068" lvl="1" indent="-3810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Reservaciones - Lo más importante es el sistema y el perfil </a:t>
            </a:r>
          </a:p>
          <a:p>
            <a:pPr lvl="1" indent="423068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de la gente que atiende</a:t>
            </a:r>
          </a:p>
          <a:p>
            <a:pPr marL="804068" lvl="1" indent="-3810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Agencias de viajes - Complemento </a:t>
            </a:r>
          </a:p>
          <a:p>
            <a:pPr lvl="1" indent="423068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 el servicio</a:t>
            </a:r>
          </a:p>
          <a:p>
            <a:pPr marL="804068" lvl="1" indent="-3810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Accesorios y beneficios adicionales</a:t>
            </a:r>
          </a:p>
          <a:p>
            <a:pPr marL="804068" lvl="1" indent="-381000" algn="l" defTabSz="914400">
              <a:lnSpc>
                <a:spcPct val="150000"/>
              </a:lnSpc>
              <a:spcBef>
                <a:spcPts val="700"/>
              </a:spcBef>
              <a:buClr>
                <a:srgbClr val="80C495"/>
              </a:buClr>
              <a:buSzPct val="100000"/>
              <a:buChar char="•"/>
              <a:defRPr sz="3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Compañías de Intercambio</a:t>
            </a:r>
          </a:p>
        </p:txBody>
      </p:sp>
      <p:sp>
        <p:nvSpPr>
          <p:cNvPr id="391" name="Shape 391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Servicio</a:t>
            </a:r>
          </a:p>
        </p:txBody>
      </p:sp>
      <p:pic>
        <p:nvPicPr>
          <p:cNvPr id="392" name="dv1221020.jpg"/>
          <p:cNvPicPr>
            <a:picLocks noChangeAspect="1"/>
          </p:cNvPicPr>
          <p:nvPr/>
        </p:nvPicPr>
        <p:blipFill>
          <a:blip r:embed="rId3">
            <a:extLst/>
          </a:blip>
          <a:srcRect l="4749" t="9942" r="4749"/>
          <a:stretch>
            <a:fillRect/>
          </a:stretch>
        </p:blipFill>
        <p:spPr>
          <a:xfrm>
            <a:off x="9723427" y="4493681"/>
            <a:ext cx="6004354" cy="5018619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Reservaciones</a:t>
            </a:r>
          </a:p>
        </p:txBody>
      </p:sp>
      <p:sp>
        <p:nvSpPr>
          <p:cNvPr id="395" name="Shape 395"/>
          <p:cNvSpPr/>
          <p:nvPr/>
        </p:nvSpPr>
        <p:spPr>
          <a:xfrm>
            <a:off x="1473200" y="2075180"/>
            <a:ext cx="13825588" cy="727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57200" indent="-228600" algn="l" defTabSz="449580"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"/>
                <a:ea typeface="Gotham"/>
                <a:cs typeface="Gotham"/>
                <a:sym typeface="Gotham"/>
              </a:defRPr>
            </a:pPr>
            <a:r>
              <a:t>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Sistema / Web</a:t>
            </a:r>
          </a:p>
          <a:p>
            <a:pPr marL="457200" algn="l" defTabSz="449580"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>
              <a:solidFill>
                <a:schemeClr val="accent2">
                  <a:hueOff val="-2473792"/>
                  <a:satOff val="-50209"/>
                  <a:lumOff val="23543"/>
                </a:schemeClr>
              </a:solidFill>
            </a:endParaRPr>
          </a:p>
          <a:p>
            <a:pPr marL="457200" indent="-228600" algn="l" defTabSz="449580">
              <a:buSzPct val="100000"/>
              <a:buAutoNum type="arabicPeriod" startAt="2"/>
              <a:defRPr sz="34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uFill>
                  <a:solidFill>
                    <a:srgbClr val="000000"/>
                  </a:solidFill>
                </a:uFill>
                <a:latin typeface="Gotham"/>
                <a:ea typeface="Gotham"/>
                <a:cs typeface="Gotham"/>
                <a:sym typeface="Gotham"/>
              </a:defRPr>
            </a:pPr>
            <a:r>
              <a:t> Inventario:</a:t>
            </a:r>
          </a:p>
          <a:p>
            <a:pPr algn="l" defTabSz="449580"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498600" lvl="1" indent="-228600" algn="l" defTabSz="449580">
              <a:buSzPct val="100000"/>
              <a:buChar char="-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Único</a:t>
            </a:r>
          </a:p>
          <a:p>
            <a:pPr marL="1498600" lvl="1" indent="-228600" algn="l" defTabSz="449580">
              <a:buSzPct val="100000"/>
              <a:buChar char="-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Mixto</a:t>
            </a:r>
          </a:p>
          <a:p>
            <a:pPr marL="1498600" lvl="1" indent="-228600" algn="l" defTabSz="449580">
              <a:buSzPct val="100000"/>
              <a:buChar char="-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Hotelero/Condominio</a:t>
            </a:r>
          </a:p>
          <a:p>
            <a:pPr marL="1498600" lvl="1" indent="-228600" algn="l" defTabSz="449580">
              <a:buSzPct val="100000"/>
              <a:buChar char="-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Optimización del inventario</a:t>
            </a:r>
          </a:p>
          <a:p>
            <a:pPr algn="l" defTabSz="449580">
              <a:defRPr sz="34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57200" indent="-228600" algn="l" defTabSz="449580">
              <a:buSzPct val="100000"/>
              <a:buAutoNum type="arabicPeriod" startAt="3"/>
              <a:defRPr sz="34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uFill>
                  <a:solidFill>
                    <a:srgbClr val="000000"/>
                  </a:solidFill>
                </a:uFill>
                <a:latin typeface="Gotham"/>
                <a:ea typeface="Gotham"/>
                <a:cs typeface="Gotham"/>
                <a:sym typeface="Gotham"/>
              </a:defRPr>
            </a:pPr>
            <a:r>
              <a:t>Tipos de reservaciones:</a:t>
            </a:r>
          </a:p>
          <a:p>
            <a:pPr algn="l" defTabSz="449580"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498600" lvl="1" indent="-228600" algn="l" defTabSz="449580">
              <a:buSzPct val="100000"/>
              <a:buChar char="-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Regulares</a:t>
            </a:r>
          </a:p>
          <a:p>
            <a:pPr marL="1498600" lvl="1" indent="-228600" algn="l" defTabSz="449580">
              <a:buSzPct val="100000"/>
              <a:buChar char="-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Bonos o cortesías</a:t>
            </a:r>
          </a:p>
          <a:p>
            <a:pPr marL="1498600" lvl="1" indent="-228600" algn="l" defTabSz="449580">
              <a:buSzPct val="100000"/>
              <a:buChar char="-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Programas comerciales</a:t>
            </a:r>
          </a:p>
        </p:txBody>
      </p:sp>
      <p:pic>
        <p:nvPicPr>
          <p:cNvPr id="396" name="Sala Suite Presidenci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2324" y="3499734"/>
            <a:ext cx="6653626" cy="4430532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Reservaciones</a:t>
            </a:r>
          </a:p>
        </p:txBody>
      </p:sp>
      <p:sp>
        <p:nvSpPr>
          <p:cNvPr id="399" name="Shape 399"/>
          <p:cNvSpPr/>
          <p:nvPr/>
        </p:nvSpPr>
        <p:spPr>
          <a:xfrm>
            <a:off x="1689100" y="2334260"/>
            <a:ext cx="13029655" cy="198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57200" indent="-228600" algn="l" defTabSz="449580">
              <a:lnSpc>
                <a:spcPct val="150000"/>
              </a:lnSpc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Telefónicas - Mostrador (oficinas Servicio)</a:t>
            </a:r>
          </a:p>
          <a:p>
            <a:pPr marL="457200" indent="-228600" algn="l" defTabSz="449580">
              <a:lnSpc>
                <a:spcPct val="150000"/>
              </a:lnSpc>
              <a:buSzPct val="100000"/>
              <a:buAutoNum type="arabicPeriod" startAt="2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On-site  (en el hotel)</a:t>
            </a:r>
          </a:p>
          <a:p>
            <a:pPr marL="457200" indent="-228600" algn="l" defTabSz="449580">
              <a:lnSpc>
                <a:spcPct val="150000"/>
              </a:lnSpc>
              <a:buSzPct val="100000"/>
              <a:buAutoNum type="arabicPeriod" startAt="2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Web</a:t>
            </a:r>
          </a:p>
        </p:txBody>
      </p:sp>
      <p:pic>
        <p:nvPicPr>
          <p:cNvPr id="400" name="Screen Shot 2015-04-20 at 4.42.3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1924" y="5068858"/>
            <a:ext cx="4797316" cy="3883084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01" name="Depositphotos_13933553_origina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9850" y="3917950"/>
            <a:ext cx="7556500" cy="5041900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Expediente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Documentos</a:t>
            </a:r>
          </a:p>
        </p:txBody>
      </p:sp>
      <p:sp>
        <p:nvSpPr>
          <p:cNvPr id="192" name="Shape 192"/>
          <p:cNvSpPr/>
          <p:nvPr/>
        </p:nvSpPr>
        <p:spPr>
          <a:xfrm>
            <a:off x="876300" y="2590800"/>
            <a:ext cx="142875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8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Contrato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Documento legal en el que se especifican los datos del comprador y del vendedor; así como del producto o servicio adquirido con derechos y obligaciones de ambas partes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Documento Confirmatorio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Serie de párrafos que resumen los derechos y obligaciones adquiridos en los que el Socio plasma su rúbrica con el fin de asegurar que la compra le ha quedado clara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Pagaré</a:t>
            </a:r>
          </a:p>
          <a:p>
            <a:pPr lvl="1"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Documento mercantil en el que se especifican los términos y condiciones en las que el Socio se compromete a pagar en pagos periódicos tanto el enganche diferido como el saldo de la Membresía 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Identificaciones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Incentivos de ventas</a:t>
            </a:r>
          </a:p>
          <a:p>
            <a:pPr algn="l" defTabSz="914400">
              <a:lnSpc>
                <a:spcPct val="90000"/>
              </a:lnSpc>
              <a:spcBef>
                <a:spcPts val="700"/>
              </a:spcBef>
              <a:buClr>
                <a:srgbClr val="007AAA"/>
              </a:buClr>
              <a:defRPr sz="24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• Anexos al contrato </a:t>
            </a:r>
          </a:p>
        </p:txBody>
      </p:sp>
      <p:pic>
        <p:nvPicPr>
          <p:cNvPr id="19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55700" y="8216900"/>
            <a:ext cx="1295400" cy="129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Servicio</a:t>
            </a:r>
          </a:p>
        </p:txBody>
      </p:sp>
      <p:sp>
        <p:nvSpPr>
          <p:cNvPr id="404" name="Shape 404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Cómo reserva sus vacaciones</a:t>
            </a:r>
          </a:p>
        </p:txBody>
      </p:sp>
      <p:sp>
        <p:nvSpPr>
          <p:cNvPr id="405" name="Shape 405"/>
          <p:cNvSpPr/>
          <p:nvPr/>
        </p:nvSpPr>
        <p:spPr>
          <a:xfrm>
            <a:off x="1739900" y="2662936"/>
            <a:ext cx="13825588" cy="714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80999" indent="-380999" algn="l" defTabSz="914400">
              <a:lnSpc>
                <a:spcPct val="150000"/>
              </a:lnSpc>
              <a:buClr>
                <a:srgbClr val="80C495"/>
              </a:buClr>
              <a:buSzPct val="100000"/>
              <a:buChar char="•"/>
              <a:defRPr sz="29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Disponibilidad en línea</a:t>
            </a:r>
          </a:p>
          <a:p>
            <a:pPr marL="380999" indent="-380999" algn="l" defTabSz="914400">
              <a:lnSpc>
                <a:spcPct val="150000"/>
              </a:lnSpc>
              <a:buClr>
                <a:srgbClr val="80C495"/>
              </a:buClr>
              <a:buSzPct val="100000"/>
              <a:buChar char="•"/>
              <a:defRPr sz="29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Primero en llamar, primero en reservar </a:t>
            </a:r>
          </a:p>
          <a:p>
            <a:pPr marL="380999" indent="-380999" algn="l" defTabSz="914400">
              <a:lnSpc>
                <a:spcPct val="150000"/>
              </a:lnSpc>
              <a:buClr>
                <a:srgbClr val="80C495"/>
              </a:buClr>
              <a:buSzPct val="100000"/>
              <a:buChar char="•"/>
              <a:defRPr sz="29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Ejecutivos de servicio multi-habilidades “one stop shop”</a:t>
            </a:r>
          </a:p>
          <a:p>
            <a:pPr algn="l" defTabSz="914400">
              <a:lnSpc>
                <a:spcPct val="150000"/>
              </a:lnSpc>
              <a:spcBef>
                <a:spcPts val="300"/>
              </a:spcBef>
              <a:buClr>
                <a:srgbClr val="80C495"/>
              </a:buClr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/>
            </a:r>
            <a:br>
              <a:rPr dirty="0"/>
            </a:br>
            <a:r>
              <a:rPr b="1" dirty="0"/>
              <a:t>							Norteamericano    	Mexicano	    Otros</a:t>
            </a:r>
          </a:p>
          <a:p>
            <a:pPr marL="381000" indent="-381000" algn="l" defTabSz="914400">
              <a:spcBef>
                <a:spcPts val="900"/>
              </a:spcBef>
              <a:buClr>
                <a:srgbClr val="80C495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Anticipación para reservar		</a:t>
            </a:r>
          </a:p>
          <a:p>
            <a:pPr marL="381000" indent="-381000" algn="l" defTabSz="914400">
              <a:spcBef>
                <a:spcPts val="900"/>
              </a:spcBef>
              <a:buClr>
                <a:srgbClr val="80C495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/>
          </a:p>
          <a:p>
            <a:pPr algn="l" defTabSz="914400">
              <a:spcBef>
                <a:spcPts val="900"/>
              </a:spcBef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/>
          </a:p>
          <a:p>
            <a:pPr marL="381000" indent="-381000" algn="l" defTabSz="914400">
              <a:spcBef>
                <a:spcPts val="900"/>
              </a:spcBef>
              <a:buClr>
                <a:srgbClr val="80C495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No. de llamadas para confirmar      		</a:t>
            </a:r>
          </a:p>
          <a:p>
            <a:pPr marL="381000" indent="-381000" algn="l" defTabSz="914400">
              <a:spcBef>
                <a:spcPts val="900"/>
              </a:spcBef>
              <a:buClr>
                <a:srgbClr val="80C495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No. promedio de noches          		</a:t>
            </a:r>
          </a:p>
          <a:p>
            <a:pPr marL="381000" indent="-381000" algn="l" defTabSz="914400">
              <a:spcBef>
                <a:spcPts val="900"/>
              </a:spcBef>
              <a:buClr>
                <a:srgbClr val="80C495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Usuarios internet (diario)*			</a:t>
            </a:r>
          </a:p>
          <a:p>
            <a:pPr marL="381000" indent="-381000" algn="l" defTabSz="914400">
              <a:spcBef>
                <a:spcPts val="900"/>
              </a:spcBef>
              <a:buClr>
                <a:srgbClr val="80C495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Reservaciones vía web 			   </a:t>
            </a:r>
          </a:p>
          <a:p>
            <a:pPr algn="l" defTabSz="914400">
              <a:spcBef>
                <a:spcPts val="900"/>
              </a:spcBef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 dirty="0"/>
          </a:p>
          <a:p>
            <a:pPr algn="l" defTabSz="914400">
              <a:spcBef>
                <a:spcPts val="900"/>
              </a:spcBef>
              <a:defRPr sz="15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dirty="0"/>
              <a:t>* Promedio anual 2014</a:t>
            </a:r>
          </a:p>
        </p:txBody>
      </p:sp>
      <p:sp>
        <p:nvSpPr>
          <p:cNvPr id="406" name="Shape 406"/>
          <p:cNvSpPr/>
          <p:nvPr/>
        </p:nvSpPr>
        <p:spPr>
          <a:xfrm>
            <a:off x="7389713" y="5119189"/>
            <a:ext cx="7909075" cy="4239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150000"/>
              </a:lnSpc>
              <a:spcBef>
                <a:spcPts val="300"/>
              </a:spcBef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dirty="0"/>
          </a:p>
          <a:p>
            <a:pPr algn="l" defTabSz="914400">
              <a:lnSpc>
                <a:spcPct val="150000"/>
              </a:lnSpc>
              <a:spcBef>
                <a:spcPts val="300"/>
              </a:spcBef>
              <a:buClr>
                <a:srgbClr val="80C495"/>
              </a:buClr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sz="1900" dirty="0"/>
              <a:t>Antes</a:t>
            </a:r>
            <a:r>
              <a:rPr dirty="0"/>
              <a:t>	4 meses 	     </a:t>
            </a:r>
            <a:r>
              <a:rPr lang="es-ES" dirty="0" smtClean="0"/>
              <a:t>	</a:t>
            </a:r>
            <a:r>
              <a:rPr dirty="0" smtClean="0"/>
              <a:t> </a:t>
            </a:r>
            <a:r>
              <a:rPr lang="es-ES" dirty="0" smtClean="0"/>
              <a:t>       </a:t>
            </a:r>
            <a:r>
              <a:rPr dirty="0" smtClean="0"/>
              <a:t>2 meses</a:t>
            </a:r>
            <a:r>
              <a:rPr lang="es-ES" dirty="0" smtClean="0"/>
              <a:t>         </a:t>
            </a:r>
            <a:r>
              <a:rPr dirty="0" smtClean="0"/>
              <a:t>4 </a:t>
            </a:r>
            <a:r>
              <a:rPr dirty="0"/>
              <a:t>meses</a:t>
            </a:r>
          </a:p>
          <a:p>
            <a:pPr algn="l" defTabSz="914400">
              <a:lnSpc>
                <a:spcPct val="150000"/>
              </a:lnSpc>
              <a:spcBef>
                <a:spcPts val="300"/>
              </a:spcBef>
              <a:buClr>
                <a:srgbClr val="80C495"/>
              </a:buClr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sz="1800" dirty="0"/>
              <a:t>Ahora</a:t>
            </a:r>
            <a:r>
              <a:rPr dirty="0"/>
              <a:t>	1 a 3 meses   </a:t>
            </a:r>
            <a:r>
              <a:rPr lang="es-ES" dirty="0" smtClean="0"/>
              <a:t>          </a:t>
            </a:r>
            <a:r>
              <a:rPr dirty="0" smtClean="0"/>
              <a:t>  </a:t>
            </a:r>
            <a:r>
              <a:rPr dirty="0"/>
              <a:t>1 mes ó menos	3 meses</a:t>
            </a:r>
          </a:p>
          <a:p>
            <a:pPr algn="l" defTabSz="914400">
              <a:spcBef>
                <a:spcPts val="900"/>
              </a:spcBef>
              <a:buClr>
                <a:srgbClr val="80C495"/>
              </a:buClr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		</a:t>
            </a:r>
            <a:r>
              <a:rPr lang="es-ES" dirty="0" smtClean="0"/>
              <a:t> </a:t>
            </a:r>
          </a:p>
          <a:p>
            <a:pPr algn="l" defTabSz="914400">
              <a:spcBef>
                <a:spcPts val="900"/>
              </a:spcBef>
              <a:buClr>
                <a:srgbClr val="80C495"/>
              </a:buClr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es-ES" dirty="0"/>
              <a:t> </a:t>
            </a:r>
            <a:r>
              <a:rPr lang="es-ES" dirty="0" smtClean="0"/>
              <a:t>       	</a:t>
            </a:r>
            <a:r>
              <a:rPr dirty="0" smtClean="0"/>
              <a:t>      </a:t>
            </a:r>
            <a:r>
              <a:rPr dirty="0"/>
              <a:t>3		      </a:t>
            </a:r>
            <a:r>
              <a:rPr lang="es-ES" dirty="0" smtClean="0"/>
              <a:t>		   </a:t>
            </a:r>
            <a:r>
              <a:rPr dirty="0" smtClean="0"/>
              <a:t>2</a:t>
            </a:r>
            <a:r>
              <a:rPr dirty="0"/>
              <a:t>		    2</a:t>
            </a:r>
          </a:p>
          <a:p>
            <a:pPr algn="l" defTabSz="914400">
              <a:spcBef>
                <a:spcPts val="900"/>
              </a:spcBef>
              <a:buClr>
                <a:srgbClr val="80C495"/>
              </a:buClr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dirty="0"/>
              <a:t>      	      7 	                   </a:t>
            </a:r>
            <a:r>
              <a:rPr lang="es-ES" dirty="0" smtClean="0"/>
              <a:t>		  </a:t>
            </a:r>
            <a:r>
              <a:rPr dirty="0" smtClean="0"/>
              <a:t>4 </a:t>
            </a:r>
            <a:r>
              <a:rPr dirty="0"/>
              <a:t>		    7</a:t>
            </a:r>
          </a:p>
          <a:p>
            <a:pPr algn="l" defTabSz="914400">
              <a:spcBef>
                <a:spcPts val="900"/>
              </a:spcBef>
              <a:buClr>
                <a:srgbClr val="80C495"/>
              </a:buClr>
              <a:defRPr sz="2400">
                <a:solidFill>
                  <a:schemeClr val="accent4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es-ES" dirty="0" smtClean="0">
                <a:solidFill>
                  <a:schemeClr val="accent4"/>
                </a:solidFill>
              </a:rPr>
              <a:t>	</a:t>
            </a:r>
            <a:r>
              <a:rPr lang="es-ES" dirty="0">
                <a:solidFill>
                  <a:schemeClr val="accent4"/>
                </a:solidFill>
              </a:rPr>
              <a:t> </a:t>
            </a:r>
            <a:r>
              <a:rPr lang="es-ES" dirty="0" smtClean="0">
                <a:solidFill>
                  <a:schemeClr val="accent4"/>
                </a:solidFill>
              </a:rPr>
              <a:t>   </a:t>
            </a:r>
            <a:r>
              <a:rPr dirty="0" smtClean="0">
                <a:solidFill>
                  <a:srgbClr val="FFFFFF"/>
                </a:solidFill>
              </a:rPr>
              <a:t>33</a:t>
            </a:r>
            <a:r>
              <a:rPr dirty="0">
                <a:solidFill>
                  <a:srgbClr val="FFFFFF"/>
                </a:solidFill>
              </a:rPr>
              <a:t>% 		</a:t>
            </a:r>
            <a:r>
              <a:rPr lang="es-ES" dirty="0" smtClean="0">
                <a:solidFill>
                  <a:srgbClr val="FFFFFF"/>
                </a:solidFill>
              </a:rPr>
              <a:t>       	</a:t>
            </a:r>
            <a:r>
              <a:rPr dirty="0" smtClean="0">
                <a:solidFill>
                  <a:srgbClr val="FFFFFF"/>
                </a:solidFill>
              </a:rPr>
              <a:t>42</a:t>
            </a:r>
            <a:r>
              <a:rPr dirty="0">
                <a:solidFill>
                  <a:srgbClr val="FFFFFF"/>
                </a:solidFill>
              </a:rPr>
              <a:t>% 	      	  25%</a:t>
            </a:r>
          </a:p>
          <a:p>
            <a:pPr algn="l" defTabSz="914400">
              <a:spcBef>
                <a:spcPts val="900"/>
              </a:spcBef>
              <a:buClr>
                <a:srgbClr val="80C495"/>
              </a:buClr>
              <a:defRPr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es-ES" dirty="0" smtClean="0"/>
              <a:t>              </a:t>
            </a:r>
            <a:r>
              <a:rPr dirty="0" smtClean="0"/>
              <a:t>52</a:t>
            </a:r>
            <a:r>
              <a:rPr dirty="0"/>
              <a:t>%	          </a:t>
            </a:r>
            <a:r>
              <a:rPr lang="es-ES" dirty="0" smtClean="0"/>
              <a:t>  	</a:t>
            </a:r>
            <a:r>
              <a:rPr dirty="0" smtClean="0"/>
              <a:t>35</a:t>
            </a:r>
            <a:r>
              <a:rPr dirty="0"/>
              <a:t>%	</a:t>
            </a:r>
            <a:r>
              <a:rPr lang="es-ES" dirty="0" smtClean="0"/>
              <a:t>	</a:t>
            </a:r>
            <a:r>
              <a:rPr dirty="0" smtClean="0"/>
              <a:t>  </a:t>
            </a:r>
            <a:r>
              <a:rPr dirty="0"/>
              <a:t>13%</a:t>
            </a:r>
          </a:p>
        </p:txBody>
      </p:sp>
      <p:sp>
        <p:nvSpPr>
          <p:cNvPr id="407" name="Shape 407"/>
          <p:cNvSpPr/>
          <p:nvPr/>
        </p:nvSpPr>
        <p:spPr>
          <a:xfrm>
            <a:off x="1612900" y="4889500"/>
            <a:ext cx="13850988" cy="4640580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8" name="Shape 408"/>
          <p:cNvSpPr/>
          <p:nvPr/>
        </p:nvSpPr>
        <p:spPr>
          <a:xfrm flipV="1">
            <a:off x="7378700" y="4902200"/>
            <a:ext cx="0" cy="462788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 flipV="1">
            <a:off x="11252200" y="4902200"/>
            <a:ext cx="0" cy="462788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10" name="Shape 410"/>
          <p:cNvSpPr/>
          <p:nvPr/>
        </p:nvSpPr>
        <p:spPr>
          <a:xfrm flipV="1">
            <a:off x="13728700" y="4902200"/>
            <a:ext cx="0" cy="462788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Reservas Online</a:t>
            </a:r>
          </a:p>
        </p:txBody>
      </p:sp>
      <p:sp>
        <p:nvSpPr>
          <p:cNvPr id="413" name="Shape 413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Tendencia de Autoservicio</a:t>
            </a:r>
          </a:p>
        </p:txBody>
      </p:sp>
      <p:sp>
        <p:nvSpPr>
          <p:cNvPr id="414" name="Shape 414"/>
          <p:cNvSpPr/>
          <p:nvPr/>
        </p:nvSpPr>
        <p:spPr>
          <a:xfrm>
            <a:off x="1270000" y="2401792"/>
            <a:ext cx="13716001" cy="956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673100" lvl="1" indent="-381000" algn="l" defTabSz="914400">
              <a:lnSpc>
                <a:spcPct val="80000"/>
              </a:lnSpc>
              <a:spcBef>
                <a:spcPts val="600"/>
              </a:spcBef>
              <a:buClr>
                <a:srgbClr val="80C495"/>
              </a:buClr>
              <a:buSzPct val="100000"/>
              <a:buChar char="•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Los Socios prefieren buscar disponibilidad online desde la </a:t>
            </a:r>
          </a:p>
          <a:p>
            <a:pPr lvl="1" indent="292100" algn="l" defTabSz="914400">
              <a:lnSpc>
                <a:spcPct val="80000"/>
              </a:lnSpc>
              <a:spcBef>
                <a:spcPts val="600"/>
              </a:spcBef>
              <a:buClr>
                <a:srgbClr val="80C495"/>
              </a:buClr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comodidad de su casa, oficina o mobile</a:t>
            </a:r>
          </a:p>
        </p:txBody>
      </p:sp>
      <p:pic>
        <p:nvPicPr>
          <p:cNvPr id="415" name="Screen Shot 2015-04-20 at 5.04.0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2800" y="4672381"/>
            <a:ext cx="6267732" cy="4984711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418" name="Group 418"/>
          <p:cNvGrpSpPr/>
          <p:nvPr/>
        </p:nvGrpSpPr>
        <p:grpSpPr>
          <a:xfrm>
            <a:off x="6702153" y="3502445"/>
            <a:ext cx="8748366" cy="5298491"/>
            <a:chOff x="0" y="0"/>
            <a:chExt cx="8748364" cy="5298489"/>
          </a:xfrm>
        </p:grpSpPr>
        <p:pic>
          <p:nvPicPr>
            <p:cNvPr id="417" name="Screen Shot 2015-04-20 at 5.04.09 PM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24" t="28474" b="31126"/>
            <a:stretch>
              <a:fillRect/>
            </a:stretch>
          </p:blipFill>
          <p:spPr>
            <a:xfrm>
              <a:off x="215900" y="139700"/>
              <a:ext cx="8316565" cy="47396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6" name="Picture 41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8748365" cy="52984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/>
        </p:nvSpPr>
        <p:spPr>
          <a:xfrm>
            <a:off x="-12700" y="14859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Perfil Ejecutivo Atención a Socios</a:t>
            </a:r>
          </a:p>
        </p:txBody>
      </p:sp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Servicio</a:t>
            </a:r>
          </a:p>
        </p:txBody>
      </p:sp>
      <p:sp>
        <p:nvSpPr>
          <p:cNvPr id="422" name="Shape 422"/>
          <p:cNvSpPr/>
          <p:nvPr/>
        </p:nvSpPr>
        <p:spPr>
          <a:xfrm>
            <a:off x="1676400" y="2673983"/>
            <a:ext cx="7085608" cy="643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Ventas</a:t>
            </a:r>
          </a:p>
          <a:p>
            <a:pPr marL="457200" indent="-2286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Comunicólogo, Licenciado en Turismo, Abogado, Administrador, Psicólogo (Sociales)</a:t>
            </a:r>
          </a:p>
          <a:p>
            <a:pPr marL="457200" indent="-2286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Extrovertido, habilidades de negociación</a:t>
            </a:r>
          </a:p>
          <a:p>
            <a:pPr marL="457200" indent="-2286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Abierto, autodidacta</a:t>
            </a:r>
          </a:p>
        </p:txBody>
      </p:sp>
      <p:pic>
        <p:nvPicPr>
          <p:cNvPr id="423" name="stk119203rk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7280" y="2598415"/>
            <a:ext cx="4124970" cy="4124970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24" name="stk316115rkn.jpg"/>
          <p:cNvPicPr>
            <a:picLocks noChangeAspect="1"/>
          </p:cNvPicPr>
          <p:nvPr/>
        </p:nvPicPr>
        <p:blipFill>
          <a:blip r:embed="rId4">
            <a:extLst/>
          </a:blip>
          <a:srcRect r="6883"/>
          <a:stretch>
            <a:fillRect/>
          </a:stretch>
        </p:blipFill>
        <p:spPr>
          <a:xfrm>
            <a:off x="8883650" y="6247094"/>
            <a:ext cx="4303366" cy="3487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/>
        </p:nvSpPr>
        <p:spPr>
          <a:xfrm>
            <a:off x="-12700" y="14859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Complemento al Servicio</a:t>
            </a:r>
          </a:p>
        </p:txBody>
      </p: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Agencia de Viajes</a:t>
            </a:r>
          </a:p>
        </p:txBody>
      </p:sp>
      <p:sp>
        <p:nvSpPr>
          <p:cNvPr id="428" name="Shape 428"/>
          <p:cNvSpPr/>
          <p:nvPr/>
        </p:nvSpPr>
        <p:spPr>
          <a:xfrm>
            <a:off x="1219200" y="2447290"/>
            <a:ext cx="5896075" cy="3487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Propio o de terceros</a:t>
            </a:r>
          </a:p>
          <a:p>
            <a:pPr marL="457200" indent="-2286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Debe entender al Club</a:t>
            </a:r>
          </a:p>
          <a:p>
            <a:pPr marL="457200" indent="-2286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 más para dar Servicio que descuentos</a:t>
            </a:r>
          </a:p>
        </p:txBody>
      </p:sp>
      <p:pic>
        <p:nvPicPr>
          <p:cNvPr id="429" name="Screen Shot 2015-04-20 at 4.35.1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4084" y="2486300"/>
            <a:ext cx="8113416" cy="6263426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/>
        </p:nvSpPr>
        <p:spPr>
          <a:xfrm>
            <a:off x="-12700" y="14859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Propios o de Terceros</a:t>
            </a:r>
          </a:p>
        </p:txBody>
      </p:sp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Beneficios Adicionales</a:t>
            </a:r>
          </a:p>
        </p:txBody>
      </p:sp>
      <p:sp>
        <p:nvSpPr>
          <p:cNvPr id="433" name="Shape 433"/>
          <p:cNvSpPr/>
          <p:nvPr/>
        </p:nvSpPr>
        <p:spPr>
          <a:xfrm>
            <a:off x="1778000" y="3755390"/>
            <a:ext cx="11422261" cy="3487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2921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4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Certificados Bono</a:t>
            </a:r>
          </a:p>
          <a:p>
            <a:pPr marL="571500" indent="-2921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4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Créditos</a:t>
            </a:r>
          </a:p>
          <a:p>
            <a:pPr marL="571500" indent="-2921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4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Inventario alternativo</a:t>
            </a:r>
          </a:p>
          <a:p>
            <a:pPr marL="571500" indent="-2921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4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Mejora experiencia</a:t>
            </a:r>
          </a:p>
          <a:p>
            <a:pPr marL="571500" indent="-292100" algn="l" defTabSz="449580">
              <a:lnSpc>
                <a:spcPct val="15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4000"/>
              <a:buFont typeface="Times New Roman"/>
              <a:buChar char="•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Herramienta de Venta</a:t>
            </a:r>
          </a:p>
        </p:txBody>
      </p:sp>
      <p:pic>
        <p:nvPicPr>
          <p:cNvPr id="434" name="privileged-filtered.jpeg"/>
          <p:cNvPicPr>
            <a:picLocks noChangeAspect="1"/>
          </p:cNvPicPr>
          <p:nvPr/>
        </p:nvPicPr>
        <p:blipFill>
          <a:blip r:embed="rId3">
            <a:extLst/>
          </a:blip>
          <a:srcRect r="1"/>
          <a:stretch>
            <a:fillRect/>
          </a:stretch>
        </p:blipFill>
        <p:spPr>
          <a:xfrm>
            <a:off x="8058850" y="3084512"/>
            <a:ext cx="6495257" cy="48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5979" y="17428"/>
                </a:moveTo>
                <a:cubicBezTo>
                  <a:pt x="15991" y="17432"/>
                  <a:pt x="16001" y="17442"/>
                  <a:pt x="16008" y="17457"/>
                </a:cubicBezTo>
                <a:cubicBezTo>
                  <a:pt x="16022" y="17486"/>
                  <a:pt x="16015" y="17524"/>
                  <a:pt x="15993" y="17542"/>
                </a:cubicBezTo>
                <a:cubicBezTo>
                  <a:pt x="15971" y="17560"/>
                  <a:pt x="15942" y="17552"/>
                  <a:pt x="15929" y="17522"/>
                </a:cubicBezTo>
                <a:cubicBezTo>
                  <a:pt x="15915" y="17493"/>
                  <a:pt x="15921" y="17454"/>
                  <a:pt x="15943" y="17436"/>
                </a:cubicBezTo>
                <a:cubicBezTo>
                  <a:pt x="15954" y="17426"/>
                  <a:pt x="15967" y="17425"/>
                  <a:pt x="15979" y="17428"/>
                </a:cubicBezTo>
                <a:close/>
              </a:path>
            </a:pathLst>
          </a:custGeom>
          <a:ln w="12700">
            <a:miter lim="400000"/>
          </a:ln>
          <a:effectLst>
            <a:outerShdw blurRad="355600" dist="127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Compañías de Intercambio</a:t>
            </a:r>
          </a:p>
        </p:txBody>
      </p:sp>
      <p:sp>
        <p:nvSpPr>
          <p:cNvPr id="437" name="Shape 437"/>
          <p:cNvSpPr/>
          <p:nvPr/>
        </p:nvSpPr>
        <p:spPr>
          <a:xfrm>
            <a:off x="-12700" y="1473200"/>
            <a:ext cx="16281400" cy="5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DE56C"/>
                </a:solidFill>
              </a:rPr>
              <a:t>Complementan el servicio</a:t>
            </a:r>
          </a:p>
        </p:txBody>
      </p:sp>
      <p:sp>
        <p:nvSpPr>
          <p:cNvPr id="438" name="Shape 438"/>
          <p:cNvSpPr/>
          <p:nvPr/>
        </p:nvSpPr>
        <p:spPr>
          <a:xfrm>
            <a:off x="1092200" y="2380854"/>
            <a:ext cx="7433690" cy="3049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95300" indent="-228600" algn="l" defTabSz="9144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 RCI</a:t>
            </a:r>
          </a:p>
          <a:p>
            <a:pPr marL="457200" indent="-228600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 la compañía más grande en el mundo</a:t>
            </a:r>
          </a:p>
          <a:p>
            <a:pPr marL="457200" indent="-228600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Más de 4 millones de Socios</a:t>
            </a:r>
          </a:p>
          <a:p>
            <a:pPr marL="457200" indent="-228600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Más de 4,500 resorts afiliados</a:t>
            </a:r>
          </a:p>
          <a:p>
            <a:pPr marL="457200" indent="-228600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Garantiza Servicio, es un apoyo a Ventas, al producto y al Servicio</a:t>
            </a:r>
          </a:p>
        </p:txBody>
      </p:sp>
      <p:pic>
        <p:nvPicPr>
          <p:cNvPr id="439" name="Screen Shot 2015-04-20 at 4.37.5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506" y="5806664"/>
            <a:ext cx="4739482" cy="3477229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  <a:reflection stA="24393" endPos="40000" dir="5400000" sy="-100000" algn="bl" rotWithShape="0"/>
          </a:effectLst>
        </p:spPr>
      </p:pic>
      <p:pic>
        <p:nvPicPr>
          <p:cNvPr id="440" name="Screen Shot 2015-04-20 at 5.01.12 PM.png"/>
          <p:cNvPicPr>
            <a:picLocks noChangeAspect="1"/>
          </p:cNvPicPr>
          <p:nvPr/>
        </p:nvPicPr>
        <p:blipFill>
          <a:blip r:embed="rId4">
            <a:extLst/>
          </a:blip>
          <a:srcRect b="17065"/>
          <a:stretch>
            <a:fillRect/>
          </a:stretch>
        </p:blipFill>
        <p:spPr>
          <a:xfrm>
            <a:off x="9006568" y="5802511"/>
            <a:ext cx="4691310" cy="3477387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000000">
                <a:alpha val="50000"/>
              </a:srgbClr>
            </a:outerShdw>
            <a:reflection stA="13398" endPos="40000" dir="5400000" sy="-100000" algn="bl" rotWithShape="0"/>
          </a:effectLst>
        </p:spPr>
      </p:pic>
      <p:sp>
        <p:nvSpPr>
          <p:cNvPr id="441" name="Shape 441"/>
          <p:cNvSpPr/>
          <p:nvPr/>
        </p:nvSpPr>
        <p:spPr>
          <a:xfrm>
            <a:off x="8331200" y="2374504"/>
            <a:ext cx="7433690" cy="3061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95300" indent="-228600" algn="l" defTabSz="914400">
              <a:lnSpc>
                <a:spcPct val="80000"/>
              </a:lnSpc>
              <a:spcBef>
                <a:spcPts val="600"/>
              </a:spcBef>
              <a:buSzPct val="100000"/>
              <a:buAutoNum type="arabicPeriod" startAt="2"/>
              <a:defRPr sz="32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 Interval International</a:t>
            </a:r>
          </a:p>
          <a:p>
            <a:pPr marL="457200" indent="-228600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La 2a. empresa de intercambio</a:t>
            </a:r>
          </a:p>
          <a:p>
            <a:pPr marL="457200" indent="-228600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Más dedicado a lo “exclusivo”</a:t>
            </a:r>
          </a:p>
          <a:p>
            <a:pPr marL="331469" indent="-102869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Cuenta con desarrollos turísticos de gran clase en destinos exclusivos</a:t>
            </a:r>
          </a:p>
          <a:p>
            <a:pPr marL="331469" indent="-102869" algn="l" defTabSz="449580">
              <a:buSzPct val="100000"/>
              <a:buFont typeface="Times New Roman"/>
              <a:buChar char="-"/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Cuenta con 2,900 desarrollos afiliados en más de 80 países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Cancelaciones</a:t>
            </a:r>
          </a:p>
        </p:txBody>
      </p:sp>
      <p:sp>
        <p:nvSpPr>
          <p:cNvPr id="444" name="Shape 444"/>
          <p:cNvSpPr/>
          <p:nvPr/>
        </p:nvSpPr>
        <p:spPr>
          <a:xfrm>
            <a:off x="1219200" y="2989677"/>
            <a:ext cx="14369874" cy="4552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95300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On-site (Profeco, 5 días, 7 días, etc.)</a:t>
            </a:r>
          </a:p>
          <a:p>
            <a:pPr marL="495300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Off-site (período de cancelación)</a:t>
            </a:r>
          </a:p>
          <a:p>
            <a:pPr marL="495300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Antes de hacer los primeros pagos</a:t>
            </a:r>
          </a:p>
          <a:p>
            <a:pPr marL="495300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Antes de confirmar la 1a. reservación</a:t>
            </a:r>
          </a:p>
          <a:p>
            <a:pPr marL="495300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Durante el pago del financiamiento</a:t>
            </a:r>
          </a:p>
          <a:p>
            <a:pPr marL="495300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Después de pagar la membresía</a:t>
            </a:r>
          </a:p>
          <a:p>
            <a:pPr marL="495300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Más del 80% de las cancelaciones son sin uso/reservaciones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Cancelaciones</a:t>
            </a:r>
          </a:p>
        </p:txBody>
      </p:sp>
      <p:sp>
        <p:nvSpPr>
          <p:cNvPr id="447" name="Shape 447"/>
          <p:cNvSpPr/>
          <p:nvPr/>
        </p:nvSpPr>
        <p:spPr>
          <a:xfrm>
            <a:off x="1219200" y="2650079"/>
            <a:ext cx="14369874" cy="523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indent="266700" algn="l" defTabSz="914400">
              <a:lnSpc>
                <a:spcPct val="130000"/>
              </a:lnSpc>
              <a:spcBef>
                <a:spcPts val="600"/>
              </a:spcBef>
              <a:defRPr sz="32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La Industria tiene un 13% de cancelaciones y en productos </a:t>
            </a:r>
          </a:p>
          <a:p>
            <a:pPr indent="266700" algn="l" defTabSz="914400">
              <a:lnSpc>
                <a:spcPct val="130000"/>
              </a:lnSpc>
              <a:spcBef>
                <a:spcPts val="600"/>
              </a:spcBef>
              <a:defRPr sz="32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complicados un 15%.</a:t>
            </a:r>
          </a:p>
          <a:p>
            <a:pPr indent="266700" algn="l" defTabSz="914400">
              <a:lnSpc>
                <a:spcPct val="130000"/>
              </a:lnSpc>
              <a:spcBef>
                <a:spcPts val="600"/>
              </a:spcBef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Cómo ayudar a disminuir cancelaciones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Opciones para retener clientes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Refinanciamientos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Re-venta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Consolidación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Conclusiones</a:t>
            </a:r>
          </a:p>
        </p:txBody>
      </p:sp>
      <p:sp>
        <p:nvSpPr>
          <p:cNvPr id="450" name="Shape 450"/>
          <p:cNvSpPr/>
          <p:nvPr/>
        </p:nvSpPr>
        <p:spPr>
          <a:xfrm>
            <a:off x="1219200" y="2650079"/>
            <a:ext cx="14369874" cy="523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indent="266700" algn="l" defTabSz="914400">
              <a:lnSpc>
                <a:spcPct val="130000"/>
              </a:lnSpc>
              <a:spcBef>
                <a:spcPts val="600"/>
              </a:spcBef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La post venta consolida las ventas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La primera reservación disminuye el riesgo de cancelación 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El contacto frecuente es muy importante 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El seguimiento y Servicio personalizado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El seguimiento a la Cobranza (no hay pasiva)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Compañías de Marketing a Socios</a:t>
            </a:r>
          </a:p>
          <a:p>
            <a:pPr marL="1765300" lvl="5" indent="-228600" algn="l" defTabSz="914400">
              <a:lnSpc>
                <a:spcPct val="130000"/>
              </a:lnSpc>
              <a:spcBef>
                <a:spcPts val="600"/>
              </a:spcBef>
              <a:buSzPct val="100000"/>
              <a:buAutoNum type="arabicPeriod"/>
              <a:defRPr sz="32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Website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title"/>
          </p:nvPr>
        </p:nvSpPr>
        <p:spPr>
          <a:xfrm>
            <a:off x="-12700" y="5746750"/>
            <a:ext cx="16281400" cy="1308100"/>
          </a:xfrm>
          <a:prstGeom prst="rect">
            <a:avLst/>
          </a:prstGeom>
        </p:spPr>
        <p:txBody>
          <a:bodyPr anchor="b"/>
          <a:lstStyle>
            <a:lvl1pPr>
              <a:defRPr sz="67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GRACIAS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Expediente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Contrato</a:t>
            </a:r>
          </a:p>
        </p:txBody>
      </p:sp>
      <p:sp>
        <p:nvSpPr>
          <p:cNvPr id="197" name="Shape 197"/>
          <p:cNvSpPr/>
          <p:nvPr/>
        </p:nvSpPr>
        <p:spPr>
          <a:xfrm>
            <a:off x="838200" y="2412048"/>
            <a:ext cx="6972300" cy="743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spcBef>
                <a:spcPts val="8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Contenido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1. </a:t>
            </a:r>
            <a:r>
              <a:t>Empresa que vende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a) Nivel de admisión de la Membresía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b) Número de Créditos Vacacionales por año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2. </a:t>
            </a:r>
            <a:r>
              <a:t>Compromiso del comprador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a) Precio de compra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b) Costos de cierre (CC)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c) Enganche pactado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d) Enganche pagado (IDP)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e) Enganche diferido (CDPs)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f) Saldo a financiar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3. </a:t>
            </a:r>
            <a:r>
              <a:t>Compromiso de cuota anual al Club  	 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4. </a:t>
            </a:r>
            <a:r>
              <a:t>Compromiso de mantenerse al corriente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en pagos y entrega de Certificado de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Membresía (Al liquidar saldo)</a:t>
            </a:r>
          </a:p>
        </p:txBody>
      </p:sp>
      <p:sp>
        <p:nvSpPr>
          <p:cNvPr id="198" name="Shape 198"/>
          <p:cNvSpPr/>
          <p:nvPr/>
        </p:nvSpPr>
        <p:spPr>
          <a:xfrm>
            <a:off x="8166100" y="3252788"/>
            <a:ext cx="7617272" cy="575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5.</a:t>
            </a:r>
            <a:r>
              <a:t>   Cláusula de cancelación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6.   </a:t>
            </a:r>
            <a:r>
              <a:t>Documentos válidos: Contrato, documento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confirmatorio, pagarés y Reglas Operativas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(No son válidos otros acuerdos escritos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ni verbales). Cuando el comprador es más de 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una persona, la obligación es solidaria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7.   </a:t>
            </a:r>
            <a:r>
              <a:t>Referencia a las Reglas Operativas del Club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8.   </a:t>
            </a:r>
            <a:r>
              <a:t>Notificaciones entre las partes de acuerdo a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Reglas Operativas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9. </a:t>
            </a:r>
            <a:r>
              <a:t>Mención de las leyes aplicables de acuerdo 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   con el lugar en que se vende</a:t>
            </a:r>
          </a:p>
          <a:p>
            <a:pPr algn="l" defTabSz="914400">
              <a:spcBef>
                <a:spcPts val="7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spcBef>
                <a:spcPts val="800"/>
              </a:spcBef>
              <a:buClr>
                <a:srgbClr val="007AAA"/>
              </a:buClr>
              <a:defRPr sz="2300"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t>Beneficios Adicionales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Expediente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Pagaré</a:t>
            </a:r>
          </a:p>
        </p:txBody>
      </p:sp>
      <p:sp>
        <p:nvSpPr>
          <p:cNvPr id="202" name="Shape 202"/>
          <p:cNvSpPr/>
          <p:nvPr/>
        </p:nvSpPr>
        <p:spPr>
          <a:xfrm>
            <a:off x="850900" y="2565399"/>
            <a:ext cx="14287500" cy="627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1.</a:t>
            </a:r>
            <a:r>
              <a:t> El comprador promete pagar incondicionalmente la suma de el enganche diferido en mensualidades con fechas específicas. Regularmente deja vouchers posfechados.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2. </a:t>
            </a:r>
            <a:r>
              <a:t>La diferencia entre el capital y el saldo es la suma a financiar y pagadera en mensualidades que inician 30 días después del último pago de CDP y siempre tienen vencimiento los días 16 de mes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3.</a:t>
            </a:r>
            <a:r>
              <a:t> Los pagos son en dólares o el equivalente en pesos mexicanos, al tipo de cambio de la fecha de pago, o en pesos si el contrato se firmo originalmente en dicha moneda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4.</a:t>
            </a:r>
            <a:r>
              <a:t> El financiamiento puede o no tener intereses y si aplica, son especificados en este documento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5.</a:t>
            </a:r>
            <a:r>
              <a:t> Los pagos tienen diferentes instrumentos de acuerdo al país y moneda (cargos automáticos, 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  pago con tarjeta de crédito, pago con cheque, etc.)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 b="1">
              <a:latin typeface="Gotham"/>
              <a:ea typeface="Gotham"/>
              <a:cs typeface="Gotham"/>
              <a:sym typeface="Gotham"/>
            </a:endParaRP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6.</a:t>
            </a:r>
            <a:r>
              <a:t> En caso de atraso en el pago, el saldo se considera vencido y el pagaré es exigible 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en su totalidad</a:t>
            </a:r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algn="l" defTabSz="914400">
              <a:lnSpc>
                <a:spcPct val="90000"/>
              </a:lnSpc>
              <a:spcBef>
                <a:spcPts val="200"/>
              </a:spcBef>
              <a:buClr>
                <a:srgbClr val="007AAA"/>
              </a:buClr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7.</a:t>
            </a:r>
            <a:r>
              <a:t> En caso de incumplimiento, el comprador se compromete a pagar intereses moratorios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El Expediente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Documento confirmatorio, protege al cliente y a la empresa</a:t>
            </a:r>
          </a:p>
        </p:txBody>
      </p:sp>
      <p:sp>
        <p:nvSpPr>
          <p:cNvPr id="206" name="Shape 206"/>
          <p:cNvSpPr/>
          <p:nvPr/>
        </p:nvSpPr>
        <p:spPr>
          <a:xfrm>
            <a:off x="850900" y="2557652"/>
            <a:ext cx="14579601" cy="6797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23333" indent="-423333" algn="l" defTabSz="914400">
              <a:lnSpc>
                <a:spcPct val="8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comprador reconoce como únicos documentos válidos el contrato, el documento confirmatorio, el pagaré y las Reglas Operativas.</a:t>
            </a:r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 startAt="3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comprador entiende que adquiere la Membresía para su uso y goce personal.</a:t>
            </a:r>
          </a:p>
          <a:p>
            <a:pPr algn="l" defTabSz="914400">
              <a:lnSpc>
                <a:spcPct val="80000"/>
              </a:lnSpc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 startAt="4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comprador entiende que el producto es único y no requiere de productos adicionales o de terceros.</a:t>
            </a:r>
          </a:p>
          <a:p>
            <a:pPr algn="l" defTabSz="914400">
              <a:lnSpc>
                <a:spcPct val="80000"/>
              </a:lnSpc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 startAt="5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Obligación del pago de la cuota anual independientemente de que la Membresía se use o no</a:t>
            </a:r>
          </a:p>
          <a:p>
            <a:pPr algn="l" defTabSz="914400">
              <a:lnSpc>
                <a:spcPct val="80000"/>
              </a:lnSpc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 startAt="6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Las reservaciones son de acuerdo al principio de primero en tiempo, primero en derecho y están sujetas a disponibilidad.</a:t>
            </a:r>
          </a:p>
          <a:p>
            <a:pPr algn="l" defTabSz="914400">
              <a:lnSpc>
                <a:spcPct val="80000"/>
              </a:lnSpc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 startAt="7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Las reservaciones pueden cancelarse hasta con 30 días de anticipación.</a:t>
            </a:r>
          </a:p>
          <a:p>
            <a:pPr algn="l" defTabSz="914400">
              <a:lnSpc>
                <a:spcPct val="80000"/>
              </a:lnSpc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 startAt="8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Especifica primer año de uso.</a:t>
            </a:r>
          </a:p>
          <a:p>
            <a:pPr algn="l" defTabSz="914400">
              <a:lnSpc>
                <a:spcPct val="80000"/>
              </a:lnSpc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423333" indent="-423333" algn="l" defTabSz="914400">
              <a:lnSpc>
                <a:spcPct val="80000"/>
              </a:lnSpc>
              <a:buSzPct val="100000"/>
              <a:buAutoNum type="arabicPeriod" startAt="9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El comprador acuerda cumplir las Reglas  Operativas del Club Vacacional y                     acepta que las recibe.</a:t>
            </a:r>
          </a:p>
        </p:txBody>
      </p:sp>
      <p:pic>
        <p:nvPicPr>
          <p:cNvPr id="20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7600" y="7975600"/>
            <a:ext cx="1333500" cy="133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Reglas Operativas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Contenido</a:t>
            </a:r>
          </a:p>
        </p:txBody>
      </p:sp>
      <p:sp>
        <p:nvSpPr>
          <p:cNvPr id="211" name="Shape 211"/>
          <p:cNvSpPr/>
          <p:nvPr/>
        </p:nvSpPr>
        <p:spPr>
          <a:xfrm>
            <a:off x="984250" y="2594610"/>
            <a:ext cx="14287500" cy="6647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I.</a:t>
            </a:r>
            <a:r>
              <a:t> Introducción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II.</a:t>
            </a:r>
            <a:r>
              <a:t> El Programa del Club Vacacional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III.</a:t>
            </a:r>
            <a:r>
              <a:t> Sumario de reglas sobre la utilización de alojamientos y otros beneficios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IV.</a:t>
            </a:r>
            <a:r>
              <a:t> Presupuesto del Club – Cuota Anual del Club Vacacional y otros cargos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V.</a:t>
            </a:r>
            <a:r>
              <a:t> Obligaciones generales de los Miembros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VI.</a:t>
            </a:r>
            <a:r>
              <a:t> Incumplimiento del Miembro con las reglas operativas o con los pagos requeridos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VII.</a:t>
            </a:r>
            <a:r>
              <a:t> Transmisión de Membresías y Créditos Vacacionales 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VIII. </a:t>
            </a:r>
            <a:r>
              <a:t>La compañía administradora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IX.</a:t>
            </a:r>
            <a:r>
              <a:t> Asambleas generales del Club Vacacional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X. </a:t>
            </a:r>
            <a:r>
              <a:t>Modificaciones de las Reglas Operativas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XI. </a:t>
            </a:r>
            <a:r>
              <a:t>Notificaciones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XII. </a:t>
            </a:r>
            <a:r>
              <a:t>Controversias</a:t>
            </a:r>
          </a:p>
          <a:p>
            <a:pPr algn="l" defTabSz="914400">
              <a:lnSpc>
                <a:spcPct val="150000"/>
              </a:lnSpc>
              <a:buClr>
                <a:srgbClr val="007AAA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b="1">
                <a:latin typeface="Gotham"/>
                <a:ea typeface="Gotham"/>
                <a:cs typeface="Gotham"/>
                <a:sym typeface="Gotham"/>
              </a:rPr>
              <a:t>XIII. </a:t>
            </a:r>
            <a:r>
              <a:t>Legislación aplicable</a:t>
            </a:r>
          </a:p>
        </p:txBody>
      </p:sp>
      <p:pic>
        <p:nvPicPr>
          <p:cNvPr id="212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7600" y="7937500"/>
            <a:ext cx="1371600" cy="137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ctrTitle"/>
          </p:nvPr>
        </p:nvSpPr>
        <p:spPr>
          <a:xfrm>
            <a:off x="-12700" y="190500"/>
            <a:ext cx="16281400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La Compra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ubTitle" sz="quarter" idx="1"/>
          </p:nvPr>
        </p:nvSpPr>
        <p:spPr>
          <a:xfrm>
            <a:off x="-12700" y="1473200"/>
            <a:ext cx="162814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8DE56C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r>
              <a:t>Porqué compra la gente</a:t>
            </a:r>
          </a:p>
        </p:txBody>
      </p:sp>
      <p:sp>
        <p:nvSpPr>
          <p:cNvPr id="216" name="Shape 216"/>
          <p:cNvSpPr/>
          <p:nvPr/>
        </p:nvSpPr>
        <p:spPr>
          <a:xfrm>
            <a:off x="647700" y="2785871"/>
            <a:ext cx="7450535" cy="5705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914400">
              <a:lnSpc>
                <a:spcPct val="90000"/>
              </a:lnSpc>
              <a:buClr>
                <a:srgbClr val="007AAA"/>
              </a:buClr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>
                <a:solidFill>
                  <a:srgbClr val="8DE56C"/>
                </a:solidFill>
                <a:uFill>
                  <a:solidFill>
                    <a:srgbClr val="8DE56C"/>
                  </a:solidFill>
                </a:uFill>
                <a:latin typeface="Gotham Medium"/>
                <a:ea typeface="Gotham Medium"/>
                <a:cs typeface="Gotham Medium"/>
                <a:sym typeface="Gotham Medium"/>
              </a:rPr>
              <a:t>• 6 razones principales: </a:t>
            </a:r>
          </a:p>
          <a:p>
            <a:pPr algn="l" defTabSz="914400">
              <a:lnSpc>
                <a:spcPct val="90000"/>
              </a:lnSpc>
              <a:buClr>
                <a:srgbClr val="007AAA"/>
              </a:buClr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>
              <a:solidFill>
                <a:srgbClr val="8DE56C"/>
              </a:solidFill>
              <a:uFill>
                <a:solidFill>
                  <a:srgbClr val="8DE56C"/>
                </a:solidFill>
              </a:uFill>
              <a:latin typeface="Gotham Medium"/>
              <a:ea typeface="Gotham Medium"/>
              <a:cs typeface="Gotham Medium"/>
              <a:sym typeface="Gotham Medium"/>
            </a:endParaRPr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Temor a perder una buena oportunidad</a:t>
            </a:r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Aprovechar una oferta</a:t>
            </a:r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Imitación</a:t>
            </a:r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Superación y estatus</a:t>
            </a:r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Sentido de pertenencia</a:t>
            </a:r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  <a:p>
            <a:pPr marL="1206500" lvl="2" indent="-508000" algn="l" defTabSz="914400">
              <a:lnSpc>
                <a:spcPct val="80000"/>
              </a:lnSpc>
              <a:buClr>
                <a:schemeClr val="accent2">
                  <a:hueOff val="-2473792"/>
                  <a:satOff val="-50209"/>
                  <a:lumOff val="23543"/>
                </a:schemeClr>
              </a:buClr>
              <a:buSzPct val="100000"/>
              <a:buChar char="✓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Porque hay más de uno involucrado en la compra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09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09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09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09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3070</Words>
  <Application>Microsoft Macintosh PowerPoint</Application>
  <PresentationFormat>Personalizado</PresentationFormat>
  <Paragraphs>651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8" baseType="lpstr">
      <vt:lpstr>Gill Sans</vt:lpstr>
      <vt:lpstr>Gotham</vt:lpstr>
      <vt:lpstr>Gotham Light</vt:lpstr>
      <vt:lpstr>Gotham Medium</vt:lpstr>
      <vt:lpstr>Lucida Grande</vt:lpstr>
      <vt:lpstr>Times New Roman</vt:lpstr>
      <vt:lpstr>Wingdings</vt:lpstr>
      <vt:lpstr>Arial</vt:lpstr>
      <vt:lpstr>White</vt:lpstr>
      <vt:lpstr>      </vt:lpstr>
      <vt:lpstr>Contenido</vt:lpstr>
      <vt:lpstr>Relación Socio Empresa</vt:lpstr>
      <vt:lpstr>El Expediente</vt:lpstr>
      <vt:lpstr>El Expediente</vt:lpstr>
      <vt:lpstr>El Expediente</vt:lpstr>
      <vt:lpstr>El Expediente</vt:lpstr>
      <vt:lpstr>Reglas Operativas</vt:lpstr>
      <vt:lpstr>La Compra</vt:lpstr>
      <vt:lpstr>Remordimiento de Compra</vt:lpstr>
      <vt:lpstr>Remordimiento de Compra</vt:lpstr>
      <vt:lpstr>El Proceso Post-Venta</vt:lpstr>
      <vt:lpstr>El Proceso Postventa</vt:lpstr>
      <vt:lpstr>El Proceso Postventa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El Programa de Nuevos Socios</vt:lpstr>
      <vt:lpstr>Presentación de PowerPoint</vt:lpstr>
      <vt:lpstr>Atención a Socios</vt:lpstr>
      <vt:lpstr>Experiencia Vacacional</vt:lpstr>
      <vt:lpstr>Experiencia Vacacional</vt:lpstr>
      <vt:lpstr>Atención a Socios</vt:lpstr>
      <vt:lpstr>Atención a Socios</vt:lpstr>
      <vt:lpstr>Reservaciones</vt:lpstr>
      <vt:lpstr>Reservaciones</vt:lpstr>
      <vt:lpstr>Servicio</vt:lpstr>
      <vt:lpstr>Reservas Online</vt:lpstr>
      <vt:lpstr>Servicio</vt:lpstr>
      <vt:lpstr>Agencia de Viajes</vt:lpstr>
      <vt:lpstr>Beneficios Adicionales</vt:lpstr>
      <vt:lpstr>Compañías de Intercambio</vt:lpstr>
      <vt:lpstr>Cancelaciones</vt:lpstr>
      <vt:lpstr>Cancelaciones</vt:lpstr>
      <vt:lpstr>Conclusiones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Servicio Postventa  </dc:title>
  <cp:lastModifiedBy>Usuario de Microsoft Office</cp:lastModifiedBy>
  <cp:revision>3</cp:revision>
  <dcterms:modified xsi:type="dcterms:W3CDTF">2015-11-09T19:56:52Z</dcterms:modified>
</cp:coreProperties>
</file>