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9" r:id="rId4"/>
    <p:sldId id="260" r:id="rId5"/>
    <p:sldId id="268" r:id="rId6"/>
    <p:sldId id="280" r:id="rId7"/>
    <p:sldId id="261" r:id="rId8"/>
    <p:sldId id="262" r:id="rId9"/>
    <p:sldId id="263" r:id="rId10"/>
    <p:sldId id="270" r:id="rId11"/>
    <p:sldId id="274" r:id="rId12"/>
    <p:sldId id="264" r:id="rId13"/>
    <p:sldId id="272" r:id="rId14"/>
    <p:sldId id="265" r:id="rId15"/>
    <p:sldId id="283" r:id="rId16"/>
    <p:sldId id="284" r:id="rId17"/>
    <p:sldId id="286" r:id="rId18"/>
    <p:sldId id="285" r:id="rId19"/>
    <p:sldId id="276" r:id="rId20"/>
    <p:sldId id="282" r:id="rId21"/>
    <p:sldId id="266" r:id="rId2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4660"/>
  </p:normalViewPr>
  <p:slideViewPr>
    <p:cSldViewPr snapToGrid="0" snapToObjects="1">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ABDCC-E596-47AF-89DF-6E8095F3E220}" type="datetimeFigureOut">
              <a:rPr lang="es-MX" smtClean="0"/>
              <a:pPr/>
              <a:t>07/10/2015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EB2E-7720-41BD-91F6-702B2068D8B7}" type="slidenum">
              <a:rPr lang="es-MX" smtClean="0"/>
              <a:pPr/>
              <a:t>‹Nº›</a:t>
            </a:fld>
            <a:endParaRPr lang="es-MX"/>
          </a:p>
        </p:txBody>
      </p:sp>
    </p:spTree>
    <p:extLst>
      <p:ext uri="{BB962C8B-B14F-4D97-AF65-F5344CB8AC3E}">
        <p14:creationId xmlns="" xmlns:p14="http://schemas.microsoft.com/office/powerpoint/2010/main" val="5169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ABBEB2E-7720-41BD-91F6-702B2068D8B7}" type="slidenum">
              <a:rPr lang="es-MX" smtClean="0"/>
              <a:pPr/>
              <a:t>1</a:t>
            </a:fld>
            <a:endParaRPr lang="es-MX"/>
          </a:p>
        </p:txBody>
      </p:sp>
    </p:spTree>
    <p:extLst>
      <p:ext uri="{BB962C8B-B14F-4D97-AF65-F5344CB8AC3E}">
        <p14:creationId xmlns="" xmlns:p14="http://schemas.microsoft.com/office/powerpoint/2010/main" val="201215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d/b/a</a:t>
            </a:r>
            <a:r>
              <a:rPr lang="en-US" baseline="0" dirty="0" smtClean="0"/>
              <a:t> – use of logo to promote being a member of CARE</a:t>
            </a:r>
            <a:endParaRPr lang="en-US" dirty="0" smtClean="0"/>
          </a:p>
        </p:txBody>
      </p:sp>
      <p:sp>
        <p:nvSpPr>
          <p:cNvPr id="4" name="Slide Number Placeholder 3"/>
          <p:cNvSpPr>
            <a:spLocks noGrp="1"/>
          </p:cNvSpPr>
          <p:nvPr>
            <p:ph type="sldNum" sz="quarter" idx="10"/>
          </p:nvPr>
        </p:nvSpPr>
        <p:spPr/>
        <p:txBody>
          <a:bodyPr/>
          <a:lstStyle/>
          <a:p>
            <a:fld id="{871D3674-45C1-4D8A-89E3-57168577E4AF}" type="slidenum">
              <a:rPr lang="en-US" smtClean="0"/>
              <a:pPr/>
              <a:t>10</a:t>
            </a:fld>
            <a:endParaRPr lang="en-US"/>
          </a:p>
        </p:txBody>
      </p:sp>
    </p:spTree>
    <p:extLst>
      <p:ext uri="{BB962C8B-B14F-4D97-AF65-F5344CB8AC3E}">
        <p14:creationId xmlns="" xmlns:p14="http://schemas.microsoft.com/office/powerpoint/2010/main" val="377497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Attendance</a:t>
            </a:r>
            <a:r>
              <a:rPr lang="en-US" baseline="0" dirty="0" smtClean="0"/>
              <a:t> at both conferences is your best exposure and return on investment but if you can only attend one, make it count!  Spring conferences are usually held on the East Coast US and Fall Conferences are typically held on the West Coast of the US.  When considering conference locations the conference committee and CARE Board considers all factors such as airfare cost, meeting room costs, food and beverage costs, accommodations rates, AV costs, and much </a:t>
            </a:r>
            <a:r>
              <a:rPr lang="en-US" baseline="0" dirty="0" err="1" smtClean="0"/>
              <a:t>much</a:t>
            </a:r>
            <a:r>
              <a:rPr lang="en-US" baseline="0" dirty="0" smtClean="0"/>
              <a:t> more.</a:t>
            </a:r>
            <a:endParaRPr lang="en-US" dirty="0"/>
          </a:p>
        </p:txBody>
      </p:sp>
      <p:sp>
        <p:nvSpPr>
          <p:cNvPr id="4" name="Slide Number Placeholder 3"/>
          <p:cNvSpPr>
            <a:spLocks noGrp="1"/>
          </p:cNvSpPr>
          <p:nvPr>
            <p:ph type="sldNum" sz="quarter" idx="10"/>
          </p:nvPr>
        </p:nvSpPr>
        <p:spPr/>
        <p:txBody>
          <a:bodyPr/>
          <a:lstStyle/>
          <a:p>
            <a:fld id="{871D3674-45C1-4D8A-89E3-57168577E4AF}" type="slidenum">
              <a:rPr lang="en-US" smtClean="0"/>
              <a:pPr/>
              <a:t>13</a:t>
            </a:fld>
            <a:endParaRPr lang="en-US"/>
          </a:p>
        </p:txBody>
      </p:sp>
    </p:spTree>
    <p:extLst>
      <p:ext uri="{BB962C8B-B14F-4D97-AF65-F5344CB8AC3E}">
        <p14:creationId xmlns="" xmlns:p14="http://schemas.microsoft.com/office/powerpoint/2010/main" val="311696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your directory</a:t>
            </a:r>
            <a:r>
              <a:rPr lang="en-US" baseline="0" dirty="0" smtClean="0"/>
              <a:t> profile/bio up to date and current, members use this everyday to find contacts and inventory accessibility.  But it can also be used as a social media platform as it has a news feed, company walls, upcoming and future conference information, and information about what CARE does and how new members can get involved. The website is a great tool when referring members to join CARE.</a:t>
            </a:r>
            <a:endParaRPr lang="en-US" dirty="0"/>
          </a:p>
        </p:txBody>
      </p:sp>
      <p:sp>
        <p:nvSpPr>
          <p:cNvPr id="4" name="Slide Number Placeholder 3"/>
          <p:cNvSpPr>
            <a:spLocks noGrp="1"/>
          </p:cNvSpPr>
          <p:nvPr>
            <p:ph type="sldNum" sz="quarter" idx="10"/>
          </p:nvPr>
        </p:nvSpPr>
        <p:spPr/>
        <p:txBody>
          <a:bodyPr/>
          <a:lstStyle/>
          <a:p>
            <a:fld id="{871D3674-45C1-4D8A-89E3-57168577E4AF}" type="slidenum">
              <a:rPr lang="en-US" smtClean="0"/>
              <a:pPr/>
              <a:t>19</a:t>
            </a:fld>
            <a:endParaRPr lang="en-US"/>
          </a:p>
        </p:txBody>
      </p:sp>
    </p:spTree>
    <p:extLst>
      <p:ext uri="{BB962C8B-B14F-4D97-AF65-F5344CB8AC3E}">
        <p14:creationId xmlns="" xmlns:p14="http://schemas.microsoft.com/office/powerpoint/2010/main" val="371576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245800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340558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6590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332990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352954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149373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84987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22083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23056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399792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430DA56-9EA2-8642-9E2E-EB9D854D8FA4}" type="datetimeFigureOut">
              <a:rPr lang="es-ES" smtClean="0"/>
              <a:pPr/>
              <a:t>07/10/2015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147714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0DA56-9EA2-8642-9E2E-EB9D854D8FA4}" type="datetimeFigureOut">
              <a:rPr lang="es-ES" smtClean="0"/>
              <a:pPr/>
              <a:t>07/10/2015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B1ABB-BFCE-954A-8F67-E4CBFC417462}" type="slidenum">
              <a:rPr lang="es-ES" smtClean="0"/>
              <a:pPr/>
              <a:t>‹Nº›</a:t>
            </a:fld>
            <a:endParaRPr lang="es-ES"/>
          </a:p>
        </p:txBody>
      </p:sp>
    </p:spTree>
    <p:extLst>
      <p:ext uri="{BB962C8B-B14F-4D97-AF65-F5344CB8AC3E}">
        <p14:creationId xmlns="" xmlns:p14="http://schemas.microsoft.com/office/powerpoint/2010/main" val="240923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are-online.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616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202034" y="2148815"/>
            <a:ext cx="6524625" cy="769441"/>
          </a:xfrm>
          <a:prstGeom prst="rect">
            <a:avLst/>
          </a:prstGeom>
          <a:noFill/>
        </p:spPr>
        <p:txBody>
          <a:bodyPr wrap="square" rtlCol="0">
            <a:spAutoFit/>
          </a:bodyPr>
          <a:lstStyle/>
          <a:p>
            <a:r>
              <a:rPr lang="es-US" sz="2200" b="1" i="1" u="sng" dirty="0" smtClean="0">
                <a:solidFill>
                  <a:schemeClr val="bg1"/>
                </a:solidFill>
              </a:rPr>
              <a:t>Miembros generales</a:t>
            </a:r>
            <a:r>
              <a:rPr lang="es-US" sz="2200" dirty="0" smtClean="0">
                <a:solidFill>
                  <a:schemeClr val="bg1"/>
                </a:solidFill>
              </a:rPr>
              <a:t>: Poseen o controlan el</a:t>
            </a:r>
          </a:p>
          <a:p>
            <a:r>
              <a:rPr lang="es-US" sz="2200" dirty="0" smtClean="0">
                <a:solidFill>
                  <a:schemeClr val="bg1"/>
                </a:solidFill>
              </a:rPr>
              <a:t>inventario al mayoreo o Intercambios $500 anuales</a:t>
            </a:r>
            <a:endParaRPr lang="en-US" sz="2200" dirty="0">
              <a:solidFill>
                <a:schemeClr val="accent2"/>
              </a:solidFill>
            </a:endParaRPr>
          </a:p>
        </p:txBody>
      </p:sp>
      <p:sp>
        <p:nvSpPr>
          <p:cNvPr id="8" name="TextBox 7"/>
          <p:cNvSpPr txBox="1"/>
          <p:nvPr/>
        </p:nvSpPr>
        <p:spPr>
          <a:xfrm>
            <a:off x="3249659" y="3670665"/>
            <a:ext cx="5553075" cy="1107996"/>
          </a:xfrm>
          <a:prstGeom prst="rect">
            <a:avLst/>
          </a:prstGeom>
          <a:noFill/>
        </p:spPr>
        <p:txBody>
          <a:bodyPr wrap="square" rtlCol="0">
            <a:spAutoFit/>
          </a:bodyPr>
          <a:lstStyle/>
          <a:p>
            <a:r>
              <a:rPr lang="es-US" sz="2200" b="1" i="1" u="sng" dirty="0" smtClean="0">
                <a:solidFill>
                  <a:schemeClr val="bg1"/>
                </a:solidFill>
              </a:rPr>
              <a:t>Miembros asociados</a:t>
            </a:r>
            <a:r>
              <a:rPr lang="es-US" sz="2200" dirty="0" smtClean="0">
                <a:solidFill>
                  <a:schemeClr val="bg1"/>
                </a:solidFill>
              </a:rPr>
              <a:t>: No poseen ni controlan el inventario. Ofrece servicios específicos a los miembros $500 anuales</a:t>
            </a:r>
            <a:endParaRPr lang="en-US" sz="2200" dirty="0">
              <a:solidFill>
                <a:schemeClr val="bg1"/>
              </a:solidFill>
            </a:endParaRPr>
          </a:p>
        </p:txBody>
      </p:sp>
      <p:sp>
        <p:nvSpPr>
          <p:cNvPr id="10" name="TextBox 9"/>
          <p:cNvSpPr txBox="1"/>
          <p:nvPr/>
        </p:nvSpPr>
        <p:spPr>
          <a:xfrm>
            <a:off x="3249659" y="5394963"/>
            <a:ext cx="5600700" cy="769441"/>
          </a:xfrm>
          <a:prstGeom prst="rect">
            <a:avLst/>
          </a:prstGeom>
          <a:noFill/>
        </p:spPr>
        <p:txBody>
          <a:bodyPr wrap="square" rtlCol="0">
            <a:spAutoFit/>
          </a:bodyPr>
          <a:lstStyle/>
          <a:p>
            <a:r>
              <a:rPr lang="es-US" sz="2200" b="1" i="1" u="sng" dirty="0" smtClean="0">
                <a:solidFill>
                  <a:schemeClr val="bg1"/>
                </a:solidFill>
              </a:rPr>
              <a:t>Compañías afiliadas</a:t>
            </a:r>
            <a:r>
              <a:rPr lang="es-US" sz="2200" dirty="0" smtClean="0">
                <a:solidFill>
                  <a:schemeClr val="bg1"/>
                </a:solidFill>
              </a:rPr>
              <a:t>: (Nombre comercial) $75 </a:t>
            </a:r>
            <a:r>
              <a:rPr lang="es-US" sz="2200" dirty="0" err="1" smtClean="0">
                <a:solidFill>
                  <a:schemeClr val="bg1"/>
                </a:solidFill>
              </a:rPr>
              <a:t>usd</a:t>
            </a:r>
            <a:r>
              <a:rPr lang="es-US" sz="2200" dirty="0" smtClean="0">
                <a:solidFill>
                  <a:schemeClr val="bg1"/>
                </a:solidFill>
              </a:rPr>
              <a:t> anuales</a:t>
            </a:r>
            <a:endParaRPr lang="en-US" sz="2200" dirty="0">
              <a:solidFill>
                <a:schemeClr val="bg1"/>
              </a:solidFill>
            </a:endParaRPr>
          </a:p>
        </p:txBody>
      </p:sp>
    </p:spTree>
    <p:extLst>
      <p:ext uri="{BB962C8B-B14F-4D97-AF65-F5344CB8AC3E}">
        <p14:creationId xmlns="" xmlns:p14="http://schemas.microsoft.com/office/powerpoint/2010/main" val="341733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6183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765695" y="1423905"/>
            <a:ext cx="7479545" cy="41408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600" b="1" i="1" dirty="0" err="1" smtClean="0">
                <a:solidFill>
                  <a:schemeClr val="tx1">
                    <a:lumMod val="50000"/>
                    <a:lumOff val="50000"/>
                  </a:schemeClr>
                </a:solidFill>
              </a:rPr>
              <a:t>Conferencias</a:t>
            </a:r>
            <a:r>
              <a:rPr lang="en-US" sz="8600" b="1" i="1" dirty="0" smtClean="0">
                <a:solidFill>
                  <a:schemeClr val="tx1">
                    <a:lumMod val="50000"/>
                    <a:lumOff val="50000"/>
                  </a:schemeClr>
                </a:solidFill>
              </a:rPr>
              <a:t> C.A.R.E </a:t>
            </a:r>
            <a:endParaRPr lang="es-ES" dirty="0">
              <a:solidFill>
                <a:schemeClr val="tx1">
                  <a:lumMod val="50000"/>
                  <a:lumOff val="50000"/>
                </a:schemeClr>
              </a:solidFill>
            </a:endParaRPr>
          </a:p>
          <a:p>
            <a:pPr marL="0" indent="0">
              <a:buNone/>
            </a:pPr>
            <a:r>
              <a:rPr lang="es-US" b="1" dirty="0" smtClean="0">
                <a:solidFill>
                  <a:schemeClr val="tx1">
                    <a:lumMod val="50000"/>
                    <a:lumOff val="50000"/>
                  </a:schemeClr>
                </a:solidFill>
              </a:rPr>
              <a:t>C.A.R.E  </a:t>
            </a:r>
            <a:r>
              <a:rPr lang="es-US" dirty="0" smtClean="0">
                <a:solidFill>
                  <a:schemeClr val="tx1">
                    <a:lumMod val="50000"/>
                    <a:lumOff val="50000"/>
                  </a:schemeClr>
                </a:solidFill>
              </a:rPr>
              <a:t>continua su larga tradición de ofrecer a nuestros miembros representantes y participantes las herramientas y la información esencial para permanecer a la vanguardia en la emocionante industria turística.</a:t>
            </a:r>
            <a:endParaRPr lang="es-ES" dirty="0">
              <a:solidFill>
                <a:schemeClr val="tx1">
                  <a:lumMod val="50000"/>
                  <a:lumOff val="50000"/>
                </a:schemeClr>
              </a:solidFill>
            </a:endParaRPr>
          </a:p>
        </p:txBody>
      </p:sp>
    </p:spTree>
    <p:extLst>
      <p:ext uri="{BB962C8B-B14F-4D97-AF65-F5344CB8AC3E}">
        <p14:creationId xmlns="" xmlns:p14="http://schemas.microsoft.com/office/powerpoint/2010/main" val="78188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44830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2554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5235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926428"/>
            <a:ext cx="7772400" cy="1470025"/>
          </a:xfrm>
        </p:spPr>
        <p:txBody>
          <a:bodyPr/>
          <a:lstStyle/>
          <a:p>
            <a:r>
              <a:rPr lang="es-MX" dirty="0" smtClean="0">
                <a:solidFill>
                  <a:schemeClr val="bg1"/>
                </a:solidFill>
              </a:rPr>
              <a:t>¿Qué es C.A.R.E?</a:t>
            </a:r>
            <a:endParaRPr lang="es-AR" dirty="0">
              <a:solidFill>
                <a:schemeClr val="bg1"/>
              </a:solidFill>
            </a:endParaRPr>
          </a:p>
        </p:txBody>
      </p:sp>
      <p:sp>
        <p:nvSpPr>
          <p:cNvPr id="3" name="Subtítulo 2"/>
          <p:cNvSpPr>
            <a:spLocks noGrp="1"/>
          </p:cNvSpPr>
          <p:nvPr>
            <p:ph type="subTitle" idx="1"/>
          </p:nvPr>
        </p:nvSpPr>
        <p:spPr>
          <a:xfrm>
            <a:off x="765695" y="3240156"/>
            <a:ext cx="7479545" cy="2949297"/>
          </a:xfrm>
        </p:spPr>
        <p:txBody>
          <a:bodyPr>
            <a:normAutofit fontScale="70000" lnSpcReduction="20000"/>
          </a:bodyPr>
          <a:lstStyle/>
          <a:p>
            <a:r>
              <a:rPr lang="es-US" b="1" dirty="0" smtClean="0">
                <a:solidFill>
                  <a:schemeClr val="bg1"/>
                </a:solidFill>
              </a:rPr>
              <a:t>C.A.R.E </a:t>
            </a:r>
            <a:r>
              <a:rPr lang="es-US" dirty="0" smtClean="0">
                <a:solidFill>
                  <a:schemeClr val="bg1"/>
                </a:solidFill>
              </a:rPr>
              <a:t>es una asociación establecida en 1985 por representantes de Tiempos Compartidos de Resorts, quienes se percataron de los beneficios al intercambiar inventario vacacional entre ellos. Pudieron satisfacer a los dueños de tiempo compartido al incrementar las oportunidades.</a:t>
            </a:r>
          </a:p>
          <a:p>
            <a:endParaRPr lang="es-US" b="1" dirty="0" smtClean="0">
              <a:solidFill>
                <a:schemeClr val="bg1"/>
              </a:solidFill>
            </a:endParaRPr>
          </a:p>
          <a:p>
            <a:r>
              <a:rPr lang="es-US" b="1" dirty="0" smtClean="0">
                <a:solidFill>
                  <a:schemeClr val="bg1"/>
                </a:solidFill>
              </a:rPr>
              <a:t>C.A.R.E </a:t>
            </a:r>
            <a:r>
              <a:rPr lang="es-US" dirty="0" smtClean="0">
                <a:solidFill>
                  <a:schemeClr val="bg1"/>
                </a:solidFill>
              </a:rPr>
              <a:t>no es una compañía de intercambio, no es propietario ni controla el inventario, ni garantiza el cumplimiento de todos los requisitos de viaje. No venden ni rentan ningún tipo de inventario, servicio o producto.</a:t>
            </a:r>
            <a:endParaRPr lang="es-US" dirty="0">
              <a:solidFill>
                <a:schemeClr val="bg1"/>
              </a:solidFill>
            </a:endParaRPr>
          </a:p>
        </p:txBody>
      </p:sp>
    </p:spTree>
    <p:extLst>
      <p:ext uri="{BB962C8B-B14F-4D97-AF65-F5344CB8AC3E}">
        <p14:creationId xmlns="" xmlns:p14="http://schemas.microsoft.com/office/powerpoint/2010/main" val="2401538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1410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4767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65695" y="156753"/>
            <a:ext cx="7479545" cy="2949297"/>
          </a:xfrm>
        </p:spPr>
        <p:txBody>
          <a:bodyPr>
            <a:normAutofit/>
          </a:bodyPr>
          <a:lstStyle/>
          <a:p>
            <a:r>
              <a:rPr lang="es-US" sz="3000" b="1" i="1" dirty="0" smtClean="0">
                <a:solidFill>
                  <a:schemeClr val="bg1"/>
                </a:solidFill>
              </a:rPr>
              <a:t>Misión: </a:t>
            </a:r>
            <a:r>
              <a:rPr lang="es-US" sz="3000" dirty="0" smtClean="0">
                <a:solidFill>
                  <a:schemeClr val="bg1"/>
                </a:solidFill>
              </a:rPr>
              <a:t>La Misión de C.A.R.E es promover servicios vacacionales extraordinarios y de forma ética, proveyendo educación y oportunidades de una red de contactos.</a:t>
            </a:r>
            <a:endParaRPr lang="es-ES" sz="3000" dirty="0">
              <a:solidFill>
                <a:schemeClr val="bg1"/>
              </a:solidFill>
            </a:endParaRPr>
          </a:p>
        </p:txBody>
      </p:sp>
      <p:sp>
        <p:nvSpPr>
          <p:cNvPr id="4" name="Subtítulo 2"/>
          <p:cNvSpPr txBox="1">
            <a:spLocks/>
          </p:cNvSpPr>
          <p:nvPr/>
        </p:nvSpPr>
        <p:spPr>
          <a:xfrm>
            <a:off x="813591" y="4607175"/>
            <a:ext cx="7479545" cy="2949297"/>
          </a:xfrm>
          <a:prstGeom prst="rect">
            <a:avLst/>
          </a:prstGeom>
        </p:spPr>
        <p:txBody>
          <a:bodyPr vert="horz" lIns="91440" tIns="45720" rIns="91440" bIns="45720" rtlCol="0">
            <a:normAutofit/>
          </a:bodyPr>
          <a:lstStyle/>
          <a:p>
            <a:pPr lvl="0" algn="ctr">
              <a:spcBef>
                <a:spcPct val="20000"/>
              </a:spcBef>
              <a:defRPr/>
            </a:pPr>
            <a:r>
              <a:rPr lang="es-US" sz="3000" b="1" dirty="0" smtClean="0">
                <a:solidFill>
                  <a:schemeClr val="tx1">
                    <a:tint val="75000"/>
                  </a:schemeClr>
                </a:solidFill>
              </a:rPr>
              <a:t>A los miembros de </a:t>
            </a:r>
            <a:r>
              <a:rPr lang="es-US" sz="3000" dirty="0" smtClean="0">
                <a:solidFill>
                  <a:schemeClr val="tx1">
                    <a:tint val="75000"/>
                  </a:schemeClr>
                </a:solidFill>
              </a:rPr>
              <a:t>C.A.R.E  se les pide cumplir con un Código de Estándares y Éticas que sirven para proteger la experiencia vacacional.</a:t>
            </a:r>
            <a:endParaRPr kumimoji="0" lang="es-ES" sz="300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 xmlns:p14="http://schemas.microsoft.com/office/powerpoint/2010/main" val="369605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a:spLocks noGrp="1"/>
          </p:cNvSpPr>
          <p:nvPr>
            <p:ph type="subTitle" idx="1"/>
          </p:nvPr>
        </p:nvSpPr>
        <p:spPr>
          <a:xfrm>
            <a:off x="548640" y="966651"/>
            <a:ext cx="8125097" cy="2949297"/>
          </a:xfrm>
        </p:spPr>
        <p:txBody>
          <a:bodyPr>
            <a:noAutofit/>
          </a:bodyPr>
          <a:lstStyle/>
          <a:p>
            <a:r>
              <a:rPr lang="es-US" sz="4000" i="1" dirty="0" smtClean="0"/>
              <a:t>Así como crece </a:t>
            </a:r>
            <a:r>
              <a:rPr lang="es-US" sz="4000" b="1" i="1" dirty="0" smtClean="0"/>
              <a:t>C.A.R.E</a:t>
            </a:r>
            <a:r>
              <a:rPr lang="es-US" sz="4000" i="1" dirty="0" smtClean="0"/>
              <a:t> también crece el inventario y las locaciones de diversos resorts.</a:t>
            </a:r>
          </a:p>
          <a:p>
            <a:endParaRPr lang="es-ES" sz="4000" i="1" dirty="0"/>
          </a:p>
          <a:p>
            <a:r>
              <a:rPr lang="es-US" sz="4000" b="1" i="1" dirty="0" smtClean="0"/>
              <a:t>C.A.R.E </a:t>
            </a:r>
            <a:r>
              <a:rPr lang="es-US" sz="4000" i="1" dirty="0" smtClean="0"/>
              <a:t>es una organización internacional con miembros a través de todo Estados Unidos, Canadá, México, Europa y Australia.</a:t>
            </a:r>
            <a:endParaRPr lang="es-ES" sz="4000" i="1" dirty="0"/>
          </a:p>
        </p:txBody>
      </p:sp>
    </p:spTree>
    <p:extLst>
      <p:ext uri="{BB962C8B-B14F-4D97-AF65-F5344CB8AC3E}">
        <p14:creationId xmlns="" xmlns:p14="http://schemas.microsoft.com/office/powerpoint/2010/main" val="201478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055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73119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1565485" y="2050868"/>
            <a:ext cx="7487074" cy="432371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US" dirty="0" smtClean="0">
                <a:solidFill>
                  <a:srgbClr val="7F7F7F"/>
                </a:solidFill>
              </a:rPr>
              <a:t>Desarrolladores de Resorts o entidades que requieren un inventario y generar un ingreso.</a:t>
            </a:r>
          </a:p>
          <a:p>
            <a:pPr marL="0" indent="0">
              <a:buNone/>
            </a:pPr>
            <a:endParaRPr lang="es-US" dirty="0" smtClean="0">
              <a:solidFill>
                <a:srgbClr val="7F7F7F"/>
              </a:solidFill>
            </a:endParaRPr>
          </a:p>
          <a:p>
            <a:pPr marL="0" indent="0">
              <a:buNone/>
            </a:pPr>
            <a:r>
              <a:rPr lang="es-US" dirty="0" smtClean="0">
                <a:solidFill>
                  <a:srgbClr val="7F7F7F"/>
                </a:solidFill>
              </a:rPr>
              <a:t>Los hoteles, los Clubes de viaje, las Compañías de Intercambio con un deseo de entregar una calidad alta en el servicio para sus miembros/dueños al ofrecer más opciones para vacaciones.</a:t>
            </a:r>
          </a:p>
          <a:p>
            <a:pPr marL="0" indent="0">
              <a:buNone/>
            </a:pPr>
            <a:endParaRPr lang="es-US" dirty="0" smtClean="0">
              <a:solidFill>
                <a:srgbClr val="7F7F7F"/>
              </a:solidFill>
            </a:endParaRPr>
          </a:p>
          <a:p>
            <a:pPr marL="0" indent="0">
              <a:buNone/>
            </a:pPr>
            <a:r>
              <a:rPr lang="es-US" dirty="0" smtClean="0">
                <a:solidFill>
                  <a:srgbClr val="7F7F7F"/>
                </a:solidFill>
              </a:rPr>
              <a:t>Agencias de viajes.</a:t>
            </a:r>
          </a:p>
          <a:p>
            <a:pPr marL="0" indent="0">
              <a:buNone/>
            </a:pPr>
            <a:endParaRPr lang="es-US" dirty="0" smtClean="0">
              <a:solidFill>
                <a:srgbClr val="7F7F7F"/>
              </a:solidFill>
            </a:endParaRPr>
          </a:p>
          <a:p>
            <a:pPr marL="0" indent="0">
              <a:buNone/>
            </a:pPr>
            <a:r>
              <a:rPr lang="es-US" dirty="0" smtClean="0">
                <a:solidFill>
                  <a:srgbClr val="7F7F7F"/>
                </a:solidFill>
              </a:rPr>
              <a:t>Proveedores de servicios de hoteles con productos qué ofrecer (seguros de viaje, </a:t>
            </a:r>
            <a:r>
              <a:rPr lang="es-US" dirty="0" err="1" smtClean="0">
                <a:solidFill>
                  <a:srgbClr val="7F7F7F"/>
                </a:solidFill>
              </a:rPr>
              <a:t>etc</a:t>
            </a:r>
            <a:r>
              <a:rPr lang="es-US" dirty="0" smtClean="0">
                <a:solidFill>
                  <a:srgbClr val="7F7F7F"/>
                </a:solidFill>
              </a:rPr>
              <a:t>)</a:t>
            </a:r>
            <a:endParaRPr lang="es-ES" dirty="0">
              <a:solidFill>
                <a:srgbClr val="7F7F7F"/>
              </a:solidFill>
            </a:endParaRPr>
          </a:p>
        </p:txBody>
      </p:sp>
      <p:sp>
        <p:nvSpPr>
          <p:cNvPr id="5" name="Título 1"/>
          <p:cNvSpPr txBox="1">
            <a:spLocks/>
          </p:cNvSpPr>
          <p:nvPr/>
        </p:nvSpPr>
        <p:spPr>
          <a:xfrm>
            <a:off x="659575" y="60987"/>
            <a:ext cx="7772400" cy="147002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5500" i="1" dirty="0" smtClean="0">
                <a:solidFill>
                  <a:schemeClr val="bg1"/>
                </a:solidFill>
              </a:rPr>
              <a:t>Quién debe ser un miembro</a:t>
            </a:r>
            <a:endParaRPr lang="es-ES" sz="5500" dirty="0">
              <a:solidFill>
                <a:schemeClr val="bg1"/>
              </a:solidFill>
              <a:latin typeface="+mn-lt"/>
            </a:endParaRPr>
          </a:p>
        </p:txBody>
      </p:sp>
    </p:spTree>
    <p:extLst>
      <p:ext uri="{BB962C8B-B14F-4D97-AF65-F5344CB8AC3E}">
        <p14:creationId xmlns="" xmlns:p14="http://schemas.microsoft.com/office/powerpoint/2010/main" val="378645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555073" y="2105779"/>
            <a:ext cx="7998314" cy="475222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US" dirty="0" smtClean="0">
                <a:solidFill>
                  <a:schemeClr val="bg1"/>
                </a:solidFill>
              </a:rPr>
              <a:t>Los miembros de C.A.R.E están comprometidos con el seguimiento de estándares altos y el Código de Ética.</a:t>
            </a:r>
          </a:p>
          <a:p>
            <a:pPr marL="0" indent="0">
              <a:buNone/>
            </a:pPr>
            <a:endParaRPr lang="es-US" dirty="0" smtClean="0">
              <a:solidFill>
                <a:schemeClr val="bg1"/>
              </a:solidFill>
            </a:endParaRPr>
          </a:p>
          <a:p>
            <a:pPr marL="0" indent="0">
              <a:buNone/>
            </a:pPr>
            <a:r>
              <a:rPr lang="es-US" dirty="0" smtClean="0">
                <a:solidFill>
                  <a:schemeClr val="bg1"/>
                </a:solidFill>
              </a:rPr>
              <a:t>Arrendamiento, renta, mayoreo, o intercambio del inventario no vendido</a:t>
            </a:r>
          </a:p>
          <a:p>
            <a:pPr marL="0" indent="0">
              <a:buNone/>
            </a:pPr>
            <a:endParaRPr lang="es-US" dirty="0" smtClean="0">
              <a:solidFill>
                <a:schemeClr val="bg1"/>
              </a:solidFill>
            </a:endParaRPr>
          </a:p>
          <a:p>
            <a:pPr marL="0" indent="0">
              <a:buNone/>
            </a:pPr>
            <a:r>
              <a:rPr lang="es-US" dirty="0" smtClean="0">
                <a:solidFill>
                  <a:schemeClr val="bg1"/>
                </a:solidFill>
              </a:rPr>
              <a:t>Satisfacer la solicitud de vacaciones del dueño/miembro a través de numerosos proveedores de  inventario.</a:t>
            </a:r>
          </a:p>
          <a:p>
            <a:pPr marL="0" indent="0">
              <a:buNone/>
            </a:pPr>
            <a:endParaRPr lang="es-US" dirty="0" smtClean="0">
              <a:solidFill>
                <a:schemeClr val="bg1"/>
              </a:solidFill>
            </a:endParaRPr>
          </a:p>
          <a:p>
            <a:pPr marL="0" indent="0">
              <a:buNone/>
            </a:pPr>
            <a:r>
              <a:rPr lang="es-US" dirty="0" smtClean="0">
                <a:solidFill>
                  <a:schemeClr val="bg1"/>
                </a:solidFill>
              </a:rPr>
              <a:t>Acceso al Directorio de Inventario de C.A.R.E  para el intercambio y transacciones al mayoreo.</a:t>
            </a:r>
          </a:p>
          <a:p>
            <a:pPr marL="0" indent="0">
              <a:buNone/>
            </a:pPr>
            <a:endParaRPr lang="es-US" dirty="0" smtClean="0">
              <a:solidFill>
                <a:schemeClr val="bg1"/>
              </a:solidFill>
            </a:endParaRPr>
          </a:p>
          <a:p>
            <a:pPr marL="0" indent="0">
              <a:buNone/>
            </a:pPr>
            <a:r>
              <a:rPr lang="es-US" dirty="0" smtClean="0">
                <a:solidFill>
                  <a:schemeClr val="bg1"/>
                </a:solidFill>
              </a:rPr>
              <a:t>Acceso al directorio de </a:t>
            </a:r>
            <a:r>
              <a:rPr lang="es-US" dirty="0" err="1" smtClean="0">
                <a:solidFill>
                  <a:schemeClr val="bg1"/>
                </a:solidFill>
              </a:rPr>
              <a:t>membresías</a:t>
            </a:r>
            <a:r>
              <a:rPr lang="es-US" dirty="0" smtClean="0">
                <a:solidFill>
                  <a:schemeClr val="bg1"/>
                </a:solidFill>
              </a:rPr>
              <a:t> en línea del sistema de C.A.R.E</a:t>
            </a:r>
          </a:p>
          <a:p>
            <a:pPr marL="0" indent="0">
              <a:buNone/>
            </a:pPr>
            <a:endParaRPr lang="es-US" dirty="0" smtClean="0">
              <a:solidFill>
                <a:schemeClr val="bg1"/>
              </a:solidFill>
            </a:endParaRPr>
          </a:p>
          <a:p>
            <a:pPr marL="0" indent="0">
              <a:buNone/>
            </a:pPr>
            <a:r>
              <a:rPr lang="es-US" dirty="0" smtClean="0">
                <a:solidFill>
                  <a:schemeClr val="bg1"/>
                </a:solidFill>
              </a:rPr>
              <a:t>Conferencias </a:t>
            </a:r>
            <a:r>
              <a:rPr lang="es-US" dirty="0" err="1" smtClean="0">
                <a:solidFill>
                  <a:schemeClr val="bg1"/>
                </a:solidFill>
              </a:rPr>
              <a:t>semi</a:t>
            </a:r>
            <a:r>
              <a:rPr lang="es-US" dirty="0" smtClean="0">
                <a:solidFill>
                  <a:schemeClr val="bg1"/>
                </a:solidFill>
              </a:rPr>
              <a:t> anuales en las que se ofrece entrenamiento, educación y oportunidades de establecer contactos.</a:t>
            </a:r>
            <a:endParaRPr lang="en-US" dirty="0">
              <a:solidFill>
                <a:schemeClr val="bg1"/>
              </a:solidFill>
            </a:endParaRPr>
          </a:p>
        </p:txBody>
      </p:sp>
      <p:sp>
        <p:nvSpPr>
          <p:cNvPr id="5" name="Título 1"/>
          <p:cNvSpPr txBox="1">
            <a:spLocks/>
          </p:cNvSpPr>
          <p:nvPr/>
        </p:nvSpPr>
        <p:spPr>
          <a:xfrm>
            <a:off x="555073" y="33265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6000" i="1" dirty="0" smtClean="0">
                <a:solidFill>
                  <a:schemeClr val="accent6">
                    <a:lumMod val="75000"/>
                  </a:schemeClr>
                </a:solidFill>
              </a:rPr>
              <a:t>Por qué ser un miembro</a:t>
            </a:r>
            <a:endParaRPr lang="es-ES" sz="6000" dirty="0">
              <a:solidFill>
                <a:schemeClr val="accent6">
                  <a:lumMod val="75000"/>
                </a:schemeClr>
              </a:solidFill>
              <a:latin typeface="+mn-lt"/>
            </a:endParaRPr>
          </a:p>
        </p:txBody>
      </p:sp>
    </p:spTree>
    <p:extLst>
      <p:ext uri="{BB962C8B-B14F-4D97-AF65-F5344CB8AC3E}">
        <p14:creationId xmlns="" xmlns:p14="http://schemas.microsoft.com/office/powerpoint/2010/main" val="383539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2508068" y="2429691"/>
            <a:ext cx="6387737" cy="40756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US" sz="1700" dirty="0" smtClean="0">
                <a:solidFill>
                  <a:schemeClr val="bg1"/>
                </a:solidFill>
              </a:rPr>
              <a:t>Solicita la Aplicación para </a:t>
            </a:r>
            <a:r>
              <a:rPr lang="es-US" sz="1700" dirty="0" err="1" smtClean="0">
                <a:solidFill>
                  <a:schemeClr val="bg1"/>
                </a:solidFill>
              </a:rPr>
              <a:t>Membresía</a:t>
            </a:r>
            <a:r>
              <a:rPr lang="es-US" sz="1700" dirty="0" smtClean="0">
                <a:solidFill>
                  <a:schemeClr val="bg1"/>
                </a:solidFill>
              </a:rPr>
              <a:t> a C.A.R.E y una copia del Código de Estándares y Ética. Una aplicación se puede descargar desde nuestro sitio web </a:t>
            </a:r>
            <a:r>
              <a:rPr lang="es-US" sz="1700" dirty="0" smtClean="0">
                <a:solidFill>
                  <a:schemeClr val="bg1"/>
                </a:solidFill>
                <a:hlinkClick r:id="rId3"/>
              </a:rPr>
              <a:t>www.care-online.org</a:t>
            </a:r>
            <a:r>
              <a:rPr lang="es-US" sz="1700" dirty="0" smtClean="0">
                <a:solidFill>
                  <a:schemeClr val="bg1"/>
                </a:solidFill>
              </a:rPr>
              <a:t>.</a:t>
            </a:r>
          </a:p>
          <a:p>
            <a:pPr marL="0" indent="0">
              <a:buNone/>
            </a:pPr>
            <a:endParaRPr lang="es-US" sz="1700" dirty="0" smtClean="0">
              <a:solidFill>
                <a:schemeClr val="bg1"/>
              </a:solidFill>
            </a:endParaRPr>
          </a:p>
          <a:p>
            <a:pPr marL="0" indent="0">
              <a:buNone/>
            </a:pPr>
            <a:r>
              <a:rPr lang="es-US" sz="1700" dirty="0" smtClean="0">
                <a:solidFill>
                  <a:schemeClr val="bg1"/>
                </a:solidFill>
              </a:rPr>
              <a:t>Leer, comprender y aceptar el Código de Estándares y Ética.</a:t>
            </a:r>
          </a:p>
          <a:p>
            <a:pPr marL="0" indent="0">
              <a:buNone/>
            </a:pPr>
            <a:endParaRPr lang="es-US" sz="1700" dirty="0" smtClean="0">
              <a:solidFill>
                <a:schemeClr val="bg1"/>
              </a:solidFill>
            </a:endParaRPr>
          </a:p>
          <a:p>
            <a:pPr marL="0" indent="0">
              <a:buNone/>
            </a:pPr>
            <a:r>
              <a:rPr lang="es-US" sz="1700" dirty="0" smtClean="0">
                <a:solidFill>
                  <a:schemeClr val="bg1"/>
                </a:solidFill>
              </a:rPr>
              <a:t>Completar la Aplicación de </a:t>
            </a:r>
            <a:r>
              <a:rPr lang="es-US" sz="1700" dirty="0" err="1" smtClean="0">
                <a:solidFill>
                  <a:schemeClr val="bg1"/>
                </a:solidFill>
              </a:rPr>
              <a:t>membresía</a:t>
            </a:r>
            <a:r>
              <a:rPr lang="es-US" sz="1700" dirty="0" smtClean="0">
                <a:solidFill>
                  <a:schemeClr val="bg1"/>
                </a:solidFill>
              </a:rPr>
              <a:t> de C.A.R.E y firmar la aceptación de los términos del Código de Estándares y Ética.</a:t>
            </a:r>
          </a:p>
          <a:p>
            <a:pPr marL="0" indent="0">
              <a:buNone/>
            </a:pPr>
            <a:endParaRPr lang="es-US" sz="1700" dirty="0" smtClean="0">
              <a:solidFill>
                <a:schemeClr val="bg1"/>
              </a:solidFill>
            </a:endParaRPr>
          </a:p>
          <a:p>
            <a:pPr marL="0" indent="0">
              <a:buNone/>
            </a:pPr>
            <a:r>
              <a:rPr lang="es-US" sz="1700" dirty="0" smtClean="0">
                <a:solidFill>
                  <a:schemeClr val="bg1"/>
                </a:solidFill>
              </a:rPr>
              <a:t>Regresar la aplicación completada con los requerimientos.</a:t>
            </a:r>
          </a:p>
          <a:p>
            <a:pPr marL="0" indent="0">
              <a:buNone/>
            </a:pPr>
            <a:endParaRPr lang="es-US" sz="1700" dirty="0" smtClean="0">
              <a:solidFill>
                <a:schemeClr val="bg1"/>
              </a:solidFill>
            </a:endParaRPr>
          </a:p>
          <a:p>
            <a:pPr marL="0" indent="0">
              <a:buNone/>
            </a:pPr>
            <a:r>
              <a:rPr lang="es-US" sz="1700" dirty="0" smtClean="0">
                <a:solidFill>
                  <a:schemeClr val="bg1"/>
                </a:solidFill>
              </a:rPr>
              <a:t>Tu aplicación será revisada por los Directivos de C.A.R.E para su aprobación.</a:t>
            </a:r>
            <a:endParaRPr lang="en-US" sz="1700" dirty="0">
              <a:solidFill>
                <a:schemeClr val="bg1"/>
              </a:solidFill>
            </a:endParaRPr>
          </a:p>
        </p:txBody>
      </p:sp>
    </p:spTree>
    <p:extLst>
      <p:ext uri="{BB962C8B-B14F-4D97-AF65-F5344CB8AC3E}">
        <p14:creationId xmlns="" xmlns:p14="http://schemas.microsoft.com/office/powerpoint/2010/main" val="237030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676</Words>
  <Application>Microsoft Office PowerPoint</Application>
  <PresentationFormat>Presentación en pantalla (4:3)</PresentationFormat>
  <Paragraphs>51</Paragraphs>
  <Slides>21</Slides>
  <Notes>4</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¿Qué es C.A.R.E?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Verónica Orso</cp:lastModifiedBy>
  <cp:revision>39</cp:revision>
  <dcterms:created xsi:type="dcterms:W3CDTF">2013-03-01T21:35:19Z</dcterms:created>
  <dcterms:modified xsi:type="dcterms:W3CDTF">2015-10-07T19:46:55Z</dcterms:modified>
</cp:coreProperties>
</file>