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92" r:id="rId3"/>
    <p:sldId id="293" r:id="rId4"/>
    <p:sldId id="294" r:id="rId5"/>
    <p:sldId id="295" r:id="rId6"/>
    <p:sldId id="296" r:id="rId7"/>
    <p:sldId id="297" r:id="rId8"/>
    <p:sldId id="298" r:id="rId9"/>
    <p:sldId id="264" r:id="rId10"/>
    <p:sldId id="266" r:id="rId11"/>
    <p:sldId id="272" r:id="rId12"/>
    <p:sldId id="268" r:id="rId13"/>
    <p:sldId id="274" r:id="rId14"/>
    <p:sldId id="271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9" r:id="rId28"/>
    <p:sldId id="290" r:id="rId29"/>
    <p:sldId id="291" r:id="rId30"/>
    <p:sldId id="262" r:id="rId31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819"/>
    <a:srgbClr val="645C51"/>
    <a:srgbClr val="E99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22" autoAdjust="0"/>
  </p:normalViewPr>
  <p:slideViewPr>
    <p:cSldViewPr snapToGrid="0" snapToObjects="1">
      <p:cViewPr>
        <p:scale>
          <a:sx n="90" d="100"/>
          <a:sy n="90" d="100"/>
        </p:scale>
        <p:origin x="672" y="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4.xml"/><Relationship Id="rId21" Type="http://schemas.openxmlformats.org/officeDocument/2006/relationships/slide" Target="slides/slide2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1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20" Type="http://schemas.openxmlformats.org/officeDocument/2006/relationships/slide" Target="slides/slide24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28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A81C-13CE-CD44-B5F7-92DFE3396B8F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Haga clic para modificar el estilo de texto del patrón</a:t>
            </a:r>
          </a:p>
          <a:p>
            <a:pPr lvl="1"/>
            <a:r>
              <a:rPr lang="x-none" smtClean="0"/>
              <a:t>Segundo nivel</a:t>
            </a:r>
          </a:p>
          <a:p>
            <a:pPr lvl="2"/>
            <a:r>
              <a:rPr lang="x-none" smtClean="0"/>
              <a:t>Tercer nivel</a:t>
            </a:r>
          </a:p>
          <a:p>
            <a:pPr lvl="3"/>
            <a:r>
              <a:rPr lang="x-none" smtClean="0"/>
              <a:t>Cuarto nivel</a:t>
            </a:r>
          </a:p>
          <a:p>
            <a:pPr lvl="4"/>
            <a:r>
              <a:rPr lang="x-none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AB573-B561-1D4A-9EB7-B37FE990B46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78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885692"/>
            <a:ext cx="7772400" cy="1102519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EC7819"/>
                </a:solidFill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46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marL="2114550" indent="-285750">
              <a:buFont typeface="Wingdings" charset="2"/>
              <a:buChar char=""/>
              <a:defRPr/>
            </a:lvl5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88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>
            <a:lvl5pPr marL="2114550" indent="-285750">
              <a:buFont typeface="Wingdings" charset="2"/>
              <a:buChar char=""/>
              <a:defRPr/>
            </a:lvl5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0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885692"/>
            <a:ext cx="7772400" cy="1102519"/>
          </a:xfrm>
        </p:spPr>
        <p:txBody>
          <a:bodyPr>
            <a:normAutofit/>
          </a:bodyPr>
          <a:lstStyle>
            <a:lvl1pPr algn="ctr">
              <a:defRPr sz="1800">
                <a:solidFill>
                  <a:srgbClr val="EC7819"/>
                </a:solidFill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1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9C18"/>
              </a:buClr>
              <a:buSzPct val="70000"/>
              <a:buFont typeface="Wingdings" charset="2"/>
              <a:buChar char=""/>
              <a:tabLst/>
              <a:defRPr/>
            </a:lvl4pPr>
            <a:lvl5pPr marL="2114550" indent="-285750">
              <a:buFont typeface="Wingdings" charset="2"/>
              <a:buChar char=""/>
              <a:defRPr/>
            </a:lvl5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9C18"/>
              </a:buClr>
              <a:buSzPct val="70000"/>
              <a:buFont typeface="Wingdings" charset="2"/>
              <a:buChar char=""/>
              <a:tabLst/>
              <a:defRPr/>
            </a:pPr>
            <a:r>
              <a:rPr lang="x-none" dirty="0" smtClean="0"/>
              <a:t>Cuarto nivelQuinto nivel</a:t>
            </a:r>
            <a:endParaRPr lang="es-ES" dirty="0" smtClean="0"/>
          </a:p>
          <a:p>
            <a:pPr lvl="3"/>
            <a:endParaRPr lang="x-none" dirty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552577"/>
            <a:ext cx="7772400" cy="1021556"/>
          </a:xfrm>
        </p:spPr>
        <p:txBody>
          <a:bodyPr anchor="t">
            <a:normAutofit/>
          </a:bodyPr>
          <a:lstStyle>
            <a:lvl1pPr algn="ctr">
              <a:defRPr sz="2600" b="0" cap="all">
                <a:solidFill>
                  <a:srgbClr val="EC7819"/>
                </a:solidFill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59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2114550" indent="-285750">
              <a:buFont typeface="Wingdings" charset="2"/>
              <a:buChar char="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charset="2"/>
              <a:buChar char=""/>
              <a:defRPr sz="2400"/>
            </a:lvl2pPr>
            <a:lvl3pPr marL="1200150" indent="-285750">
              <a:buFont typeface="Wingdings" charset="2"/>
              <a:buChar char=""/>
              <a:defRPr sz="2000"/>
            </a:lvl3pPr>
            <a:lvl4pPr marL="1657350" indent="-285750">
              <a:buFont typeface="Wingdings" charset="2"/>
              <a:buChar char=""/>
              <a:defRPr sz="1800"/>
            </a:lvl4pPr>
            <a:lvl5pPr marL="2114550" indent="-285750">
              <a:buFont typeface="Wingdings" charset="2"/>
              <a:buChar char="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80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45C51"/>
                </a:solidFill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0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1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 marL="2114550" indent="-285750">
              <a:buFont typeface="Wingdings" charset="2"/>
              <a:buChar char="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573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9C18"/>
              </a:buClr>
              <a:buSzPct val="70000"/>
              <a:buFont typeface="Wingdings" charset="2"/>
              <a:buChar char=""/>
              <a:tabLst/>
              <a:defRPr/>
            </a:lvl4pPr>
            <a:lvl5pPr marL="2114550" indent="-285750">
              <a:buFont typeface="Wingdings" charset="2"/>
              <a:buChar char=""/>
              <a:defRPr/>
            </a:lvl5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marL="1657350" marR="0" lvl="3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9C18"/>
              </a:buClr>
              <a:buSzPct val="70000"/>
              <a:buFont typeface="Wingdings" charset="2"/>
              <a:buChar char=""/>
              <a:tabLst/>
              <a:defRPr/>
            </a:pPr>
            <a:r>
              <a:rPr lang="x-none" dirty="0" smtClean="0"/>
              <a:t>Cuarto nivelQuinto nivel</a:t>
            </a:r>
            <a:endParaRPr lang="es-ES" dirty="0" smtClean="0"/>
          </a:p>
          <a:p>
            <a:pPr lvl="3"/>
            <a:endParaRPr lang="x-none" dirty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12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1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marL="2114550" indent="-285750">
              <a:buFont typeface="Wingdings" charset="2"/>
              <a:buChar char=""/>
              <a:defRPr/>
            </a:lvl5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1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>
            <a:lvl5pPr marL="2114550" indent="-285750">
              <a:buFont typeface="Wingdings" charset="2"/>
              <a:buChar char=""/>
              <a:defRPr/>
            </a:lvl5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7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552577"/>
            <a:ext cx="7772400" cy="1021556"/>
          </a:xfrm>
        </p:spPr>
        <p:txBody>
          <a:bodyPr anchor="t">
            <a:normAutofit/>
          </a:bodyPr>
          <a:lstStyle>
            <a:lvl1pPr algn="ctr">
              <a:defRPr sz="2600" b="0" cap="all">
                <a:solidFill>
                  <a:srgbClr val="EC7819"/>
                </a:solidFill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31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2114550" indent="-285750">
              <a:buFont typeface="Wingdings" charset="2"/>
              <a:buChar char="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charset="2"/>
              <a:buChar char=""/>
              <a:defRPr sz="2400"/>
            </a:lvl2pPr>
            <a:lvl3pPr marL="1200150" indent="-285750">
              <a:buFont typeface="Wingdings" charset="2"/>
              <a:buChar char=""/>
              <a:defRPr sz="2000"/>
            </a:lvl3pPr>
            <a:lvl4pPr marL="1657350" indent="-285750">
              <a:buFont typeface="Wingdings" charset="2"/>
              <a:buChar char=""/>
              <a:defRPr sz="1800"/>
            </a:lvl4pPr>
            <a:lvl5pPr marL="2114550" indent="-285750">
              <a:buFont typeface="Wingdings" charset="2"/>
              <a:buChar char="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20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05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645C51"/>
                </a:solidFill>
              </a:defRPr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64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39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 marL="2114550" indent="-285750">
              <a:buFont typeface="Wingdings" charset="2"/>
              <a:buChar char="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71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14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034D-192C-7547-8470-8B3133137AEE}" type="datetimeFigureOut">
              <a:rPr lang="es-ES" smtClean="0"/>
              <a:t>21/10/2015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DBDA-467D-4B4C-BC7E-AAC5C6C9F0A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19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rgbClr val="645C5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645C5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99C18"/>
        </a:buClr>
        <a:buSzPct val="70000"/>
        <a:buFont typeface="Wingdings" charset="2"/>
        <a:buChar char=""/>
        <a:defRPr sz="1400" kern="1200">
          <a:solidFill>
            <a:srgbClr val="645C5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E99C18"/>
        </a:buClr>
        <a:buSzPct val="70000"/>
        <a:buFont typeface="Wingdings" charset="2"/>
        <a:buChar char=""/>
        <a:defRPr sz="1400" kern="1200">
          <a:solidFill>
            <a:srgbClr val="645C5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E99C18"/>
        </a:buClr>
        <a:buSzPct val="70000"/>
        <a:buFont typeface="Wingdings" charset="2"/>
        <a:buChar char=""/>
        <a:defRPr sz="1400" kern="1200">
          <a:solidFill>
            <a:srgbClr val="645C5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E99C18"/>
        </a:buClr>
        <a:buSzPct val="70000"/>
        <a:buFont typeface="Wingdings" charset="2"/>
        <a:buChar char=""/>
        <a:defRPr sz="1400" kern="1200">
          <a:solidFill>
            <a:srgbClr val="645C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Haga clic para modificar el estilo de texto del patrón</a:t>
            </a:r>
          </a:p>
          <a:p>
            <a:pPr lvl="1"/>
            <a:r>
              <a:rPr lang="x-none" dirty="0" smtClean="0"/>
              <a:t>Segundo nivel</a:t>
            </a:r>
          </a:p>
          <a:p>
            <a:pPr lvl="2"/>
            <a:r>
              <a:rPr lang="x-none" dirty="0" smtClean="0"/>
              <a:t>Tercer nivel</a:t>
            </a:r>
          </a:p>
          <a:p>
            <a:pPr lvl="3"/>
            <a:r>
              <a:rPr lang="x-none" dirty="0" smtClean="0"/>
              <a:t>Cuarto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034D-192C-7547-8470-8B3133137AE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DBDA-467D-4B4C-BC7E-AAC5C6C9F0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4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rgbClr val="645C5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645C5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99C18"/>
        </a:buClr>
        <a:buSzPct val="70000"/>
        <a:buFont typeface="Wingdings" charset="2"/>
        <a:buChar char=""/>
        <a:defRPr sz="1400" kern="1200">
          <a:solidFill>
            <a:srgbClr val="645C5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E99C18"/>
        </a:buClr>
        <a:buSzPct val="70000"/>
        <a:buFont typeface="Wingdings" charset="2"/>
        <a:buChar char=""/>
        <a:defRPr sz="1400" kern="1200">
          <a:solidFill>
            <a:srgbClr val="645C5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E99C18"/>
        </a:buClr>
        <a:buSzPct val="70000"/>
        <a:buFont typeface="Wingdings" charset="2"/>
        <a:buChar char=""/>
        <a:defRPr sz="1400" kern="1200">
          <a:solidFill>
            <a:srgbClr val="645C5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E99C18"/>
        </a:buClr>
        <a:buSzPct val="70000"/>
        <a:buFont typeface="Wingdings" charset="2"/>
        <a:buChar char=""/>
        <a:defRPr sz="1400" kern="1200">
          <a:solidFill>
            <a:srgbClr val="645C5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01800" y="1583042"/>
            <a:ext cx="538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spc="300" dirty="0" smtClean="0">
                <a:solidFill>
                  <a:srgbClr val="0070C0"/>
                </a:solidFill>
                <a:cs typeface="Verdana"/>
              </a:rPr>
              <a:t>BUSINESS INTELLIGENCE&amp; ANALYTICS</a:t>
            </a:r>
            <a:endParaRPr lang="es-ES" sz="3600" b="1" spc="300" dirty="0">
              <a:solidFill>
                <a:srgbClr val="0070C0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78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467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RENT VS OWN – </a:t>
            </a:r>
            <a:r>
              <a:rPr lang="es-ES" dirty="0" smtClean="0">
                <a:solidFill>
                  <a:srgbClr val="EC7819"/>
                </a:solidFill>
              </a:rPr>
              <a:t>fuentes de información</a:t>
            </a:r>
            <a:endParaRPr lang="es-ES" dirty="0">
              <a:solidFill>
                <a:srgbClr val="EC7819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b="21386"/>
          <a:stretch/>
        </p:blipFill>
        <p:spPr>
          <a:xfrm>
            <a:off x="323521" y="1547354"/>
            <a:ext cx="1526928" cy="1568379"/>
          </a:xfrm>
          <a:prstGeom prst="rect">
            <a:avLst/>
          </a:prstGeom>
        </p:spPr>
      </p:pic>
      <p:sp>
        <p:nvSpPr>
          <p:cNvPr id="25" name="CuadroTexto 3"/>
          <p:cNvSpPr txBox="1"/>
          <p:nvPr/>
        </p:nvSpPr>
        <p:spPr>
          <a:xfrm>
            <a:off x="482848" y="823066"/>
            <a:ext cx="7922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Guía de Socios FAVC</a:t>
            </a: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Monitoreo de Tarifas Públicas en nuestros sitios, archivos de OPI Posadas y canales web</a:t>
            </a: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8" y="3757820"/>
            <a:ext cx="1937905" cy="8779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65" y="3136225"/>
            <a:ext cx="3077593" cy="5773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369" y="2003210"/>
            <a:ext cx="3055021" cy="12212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307661" y="1611583"/>
            <a:ext cx="552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645C51"/>
                </a:solidFill>
              </a:rPr>
              <a:t>OPI</a:t>
            </a:r>
            <a:endParaRPr lang="es-MX" sz="1400" b="1" dirty="0">
              <a:solidFill>
                <a:srgbClr val="645C5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02513" y="2824426"/>
            <a:ext cx="1806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645C51"/>
                </a:solidFill>
              </a:rPr>
              <a:t>Sitios Web</a:t>
            </a:r>
            <a:endParaRPr lang="es-MX" sz="1400" b="1" dirty="0">
              <a:solidFill>
                <a:srgbClr val="645C5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11553" y="2071277"/>
            <a:ext cx="2216499" cy="459939"/>
            <a:chOff x="106680" y="205740"/>
            <a:chExt cx="5831543" cy="20955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1"/>
            <a:stretch/>
          </p:blipFill>
          <p:spPr>
            <a:xfrm>
              <a:off x="106680" y="356235"/>
              <a:ext cx="5831543" cy="175831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06680" y="205740"/>
              <a:ext cx="5831543" cy="20955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/>
          <a:srcRect l="11141"/>
          <a:stretch/>
        </p:blipFill>
        <p:spPr>
          <a:xfrm>
            <a:off x="3377685" y="1577840"/>
            <a:ext cx="1166912" cy="3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629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RENT VS </a:t>
            </a:r>
            <a:r>
              <a:rPr lang="es-ES" dirty="0" smtClean="0">
                <a:solidFill>
                  <a:srgbClr val="645C51"/>
                </a:solidFill>
              </a:rPr>
              <a:t>OWN</a:t>
            </a:r>
            <a:r>
              <a:rPr lang="es-ES" dirty="0">
                <a:solidFill>
                  <a:srgbClr val="645C51"/>
                </a:solidFill>
              </a:rPr>
              <a:t> </a:t>
            </a:r>
            <a:r>
              <a:rPr lang="es-ES" dirty="0" smtClean="0">
                <a:solidFill>
                  <a:srgbClr val="645C51"/>
                </a:solidFill>
              </a:rPr>
              <a:t>–  </a:t>
            </a:r>
            <a:r>
              <a:rPr lang="es-ES" dirty="0" smtClean="0">
                <a:solidFill>
                  <a:srgbClr val="EC7819"/>
                </a:solidFill>
              </a:rPr>
              <a:t>¿para que sirve?</a:t>
            </a:r>
          </a:p>
          <a:p>
            <a:r>
              <a:rPr lang="es-ES" dirty="0" smtClean="0">
                <a:solidFill>
                  <a:srgbClr val="EC7819"/>
                </a:solidFill>
              </a:rPr>
              <a:t>Tarifa mínima Desarrollos Propios</a:t>
            </a:r>
            <a:endParaRPr lang="es-ES" dirty="0">
              <a:solidFill>
                <a:srgbClr val="645C5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2848" y="1024375"/>
            <a:ext cx="7922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Se garantiza que en nuestros desarrollos propios OPI tenga una tarifa de al menos 10% más alta que el puntaje del socio  (5% en temporada alta).</a:t>
            </a: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Se garantiza que el socio no encontrará ninguna promoción que le convenga más que hacer uso de su membresía</a:t>
            </a:r>
            <a:endParaRPr lang="es-ES" sz="1400" dirty="0" smtClean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630" y="2117409"/>
            <a:ext cx="5493760" cy="17911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10" y="3572043"/>
            <a:ext cx="3248891" cy="14468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10" y="2613073"/>
            <a:ext cx="2552700" cy="52387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079673" y="2742619"/>
            <a:ext cx="42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rgbClr val="C00000"/>
                </a:solidFill>
              </a:rPr>
              <a:t>&lt;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918" y="4137913"/>
            <a:ext cx="515921" cy="698839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647034" y="4519211"/>
            <a:ext cx="956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645C51"/>
                </a:solidFill>
              </a:rPr>
              <a:t>monitoreo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228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629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RENT VS OWN</a:t>
            </a:r>
            <a:r>
              <a:rPr lang="es-ES" dirty="0">
                <a:solidFill>
                  <a:srgbClr val="645C51"/>
                </a:solidFill>
              </a:rPr>
              <a:t> </a:t>
            </a:r>
            <a:r>
              <a:rPr lang="es-ES" dirty="0" smtClean="0">
                <a:solidFill>
                  <a:srgbClr val="645C51"/>
                </a:solidFill>
              </a:rPr>
              <a:t>–  </a:t>
            </a:r>
            <a:r>
              <a:rPr lang="es-ES" dirty="0" smtClean="0">
                <a:solidFill>
                  <a:srgbClr val="EC7819"/>
                </a:solidFill>
              </a:rPr>
              <a:t>¿para que sirve? </a:t>
            </a:r>
            <a:br>
              <a:rPr lang="es-ES" dirty="0" smtClean="0">
                <a:solidFill>
                  <a:srgbClr val="EC7819"/>
                </a:solidFill>
              </a:rPr>
            </a:br>
            <a:r>
              <a:rPr lang="es-ES" dirty="0" smtClean="0">
                <a:solidFill>
                  <a:srgbClr val="EC7819"/>
                </a:solidFill>
              </a:rPr>
              <a:t>Tarifa </a:t>
            </a:r>
            <a:r>
              <a:rPr lang="es-ES" dirty="0" smtClean="0">
                <a:solidFill>
                  <a:srgbClr val="EC7819"/>
                </a:solidFill>
              </a:rPr>
              <a:t>en Hoteles </a:t>
            </a:r>
            <a:r>
              <a:rPr lang="es-ES" dirty="0" smtClean="0">
                <a:solidFill>
                  <a:srgbClr val="EC7819"/>
                </a:solidFill>
              </a:rPr>
              <a:t>Posadas</a:t>
            </a:r>
            <a:r>
              <a:rPr lang="es-ES" dirty="0" smtClean="0">
                <a:solidFill>
                  <a:srgbClr val="645C51"/>
                </a:solidFill>
              </a:rPr>
              <a:t> </a:t>
            </a:r>
            <a:endParaRPr lang="es-ES" dirty="0">
              <a:solidFill>
                <a:srgbClr val="645C5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2848" y="1047785"/>
            <a:ext cx="7922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Se considera un análisis semana a semana y por hotel, de modo que se busque, en la mayoría de los casos, dar una tarifa al socio que le resulte más atractiva vs la tarifa pública.</a:t>
            </a: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b="51341"/>
          <a:stretch/>
        </p:blipFill>
        <p:spPr>
          <a:xfrm>
            <a:off x="3387387" y="4267200"/>
            <a:ext cx="1537037" cy="5192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t="-1" r="76062" b="20117"/>
          <a:stretch/>
        </p:blipFill>
        <p:spPr>
          <a:xfrm>
            <a:off x="4305563" y="2836123"/>
            <a:ext cx="1582739" cy="10297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r="59629"/>
          <a:stretch/>
        </p:blipFill>
        <p:spPr>
          <a:xfrm>
            <a:off x="7922294" y="2989951"/>
            <a:ext cx="923906" cy="7890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t="-1" r="27404" b="20117"/>
          <a:stretch/>
        </p:blipFill>
        <p:spPr>
          <a:xfrm>
            <a:off x="4305563" y="1688676"/>
            <a:ext cx="4800072" cy="10297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2469" t="-1" b="20117"/>
          <a:stretch/>
        </p:blipFill>
        <p:spPr>
          <a:xfrm>
            <a:off x="5865528" y="2829896"/>
            <a:ext cx="1820334" cy="10297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57371"/>
            <a:ext cx="3143250" cy="26098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256" y="3350981"/>
            <a:ext cx="395289" cy="34945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0" y="2148371"/>
            <a:ext cx="554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rgbClr val="645C51"/>
                </a:solidFill>
              </a:rPr>
              <a:t>$usd</a:t>
            </a:r>
            <a:endParaRPr lang="es-MX" sz="1200" dirty="0">
              <a:solidFill>
                <a:srgbClr val="645C5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879" y="4128149"/>
            <a:ext cx="515921" cy="6988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520995" y="4509447"/>
            <a:ext cx="956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645C51"/>
                </a:solidFill>
              </a:rPr>
              <a:t>monitoreo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3248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7" y="228908"/>
            <a:ext cx="597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RENT VS </a:t>
            </a:r>
            <a:r>
              <a:rPr lang="es-ES" dirty="0" smtClean="0">
                <a:solidFill>
                  <a:srgbClr val="645C51"/>
                </a:solidFill>
              </a:rPr>
              <a:t>OWN – </a:t>
            </a:r>
            <a:r>
              <a:rPr lang="es-ES" dirty="0" smtClean="0">
                <a:solidFill>
                  <a:srgbClr val="EC7819"/>
                </a:solidFill>
              </a:rPr>
              <a:t>¿para que sirve?</a:t>
            </a:r>
            <a:br>
              <a:rPr lang="es-ES" dirty="0" smtClean="0">
                <a:solidFill>
                  <a:srgbClr val="EC7819"/>
                </a:solidFill>
              </a:rPr>
            </a:br>
            <a:r>
              <a:rPr lang="es-ES" dirty="0" smtClean="0">
                <a:solidFill>
                  <a:srgbClr val="EC7819"/>
                </a:solidFill>
              </a:rPr>
              <a:t>Descuento por anticipación en Hoteles Posadas</a:t>
            </a:r>
            <a:endParaRPr lang="es-ES" dirty="0">
              <a:solidFill>
                <a:srgbClr val="EC7819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2848" y="823066"/>
            <a:ext cx="7922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Adicionalmente, en Resorts Posadas, se otorga un descuento adicional por reservar con cierta anticipación con el fin de:</a:t>
            </a:r>
          </a:p>
          <a:p>
            <a:pPr marL="742950" lvl="1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Otorgar un valor adicional de descuento (el producto se vuelve más atractivo)</a:t>
            </a:r>
          </a:p>
          <a:p>
            <a:pPr marL="742950" lvl="1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Tener mejor ocupación en el hotel </a:t>
            </a:r>
            <a:r>
              <a:rPr lang="es-ES" sz="1400" dirty="0" smtClean="0">
                <a:solidFill>
                  <a:srgbClr val="645C51"/>
                </a:solidFill>
              </a:rPr>
              <a:t>al aumentar el tiempo de anticipación de la reserva y </a:t>
            </a:r>
            <a:r>
              <a:rPr lang="es-ES" sz="1400" dirty="0" smtClean="0">
                <a:solidFill>
                  <a:srgbClr val="645C51"/>
                </a:solidFill>
              </a:rPr>
              <a:t>mejorar la estrategia de inventario de socios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5946"/>
          <a:stretch/>
        </p:blipFill>
        <p:spPr>
          <a:xfrm>
            <a:off x="990506" y="2101881"/>
            <a:ext cx="682247" cy="4992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48" y="2685545"/>
            <a:ext cx="2525804" cy="9952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2876" y="2186319"/>
            <a:ext cx="3353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 smtClean="0">
                <a:solidFill>
                  <a:srgbClr val="645C51"/>
                </a:solidFill>
              </a:rPr>
              <a:t>Hasta                 sobre </a:t>
            </a:r>
            <a:r>
              <a:rPr lang="es-ES" sz="1600" smtClean="0">
                <a:solidFill>
                  <a:srgbClr val="645C51"/>
                </a:solidFill>
              </a:rPr>
              <a:t>puntos regulares</a:t>
            </a:r>
            <a:endParaRPr lang="es-MX" sz="1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12242" y="4363886"/>
            <a:ext cx="556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Clr>
                <a:srgbClr val="E99C18"/>
              </a:buClr>
              <a:buSzPct val="68000"/>
            </a:pPr>
            <a:r>
              <a:rPr lang="es-ES" sz="1400" dirty="0" smtClean="0">
                <a:solidFill>
                  <a:srgbClr val="645C51"/>
                </a:solidFill>
              </a:rPr>
              <a:t>El descuento por anticipación no se otorga en temporada Premium:</a:t>
            </a:r>
          </a:p>
          <a:p>
            <a:pPr lvl="1">
              <a:buClr>
                <a:srgbClr val="E99C18"/>
              </a:buClr>
              <a:buSzPct val="68000"/>
            </a:pPr>
            <a:r>
              <a:rPr lang="es-ES" sz="1400" dirty="0" smtClean="0">
                <a:solidFill>
                  <a:srgbClr val="645C51"/>
                </a:solidFill>
              </a:rPr>
              <a:t>(semana santa, pascua ni últimas 2 semanas de diciembre).</a:t>
            </a:r>
            <a:endParaRPr lang="es-ES" sz="1400" dirty="0">
              <a:solidFill>
                <a:srgbClr val="645C5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567" y="3584374"/>
            <a:ext cx="808103" cy="561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r="13610"/>
          <a:stretch/>
        </p:blipFill>
        <p:spPr>
          <a:xfrm>
            <a:off x="3142682" y="2685545"/>
            <a:ext cx="1540154" cy="14844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04664" y="2526292"/>
            <a:ext cx="5541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smtClean="0">
                <a:solidFill>
                  <a:srgbClr val="645C51"/>
                </a:solidFill>
              </a:rPr>
              <a:t>$usd</a:t>
            </a:r>
            <a:endParaRPr lang="es-MX" sz="700" dirty="0">
              <a:solidFill>
                <a:srgbClr val="645C5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-50608" b="50608"/>
          <a:stretch/>
        </p:blipFill>
        <p:spPr>
          <a:xfrm>
            <a:off x="5431412" y="938473"/>
            <a:ext cx="35718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RENT VS </a:t>
            </a:r>
            <a:r>
              <a:rPr lang="es-ES" dirty="0" smtClean="0">
                <a:solidFill>
                  <a:srgbClr val="645C51"/>
                </a:solidFill>
              </a:rPr>
              <a:t>OWN- </a:t>
            </a:r>
            <a:r>
              <a:rPr lang="es-ES" dirty="0" smtClean="0">
                <a:solidFill>
                  <a:srgbClr val="EC7819"/>
                </a:solidFill>
              </a:rPr>
              <a:t>¿para que sirve? </a:t>
            </a:r>
            <a:br>
              <a:rPr lang="es-ES" dirty="0" smtClean="0">
                <a:solidFill>
                  <a:srgbClr val="EC7819"/>
                </a:solidFill>
              </a:rPr>
            </a:br>
            <a:r>
              <a:rPr lang="es-ES" dirty="0" smtClean="0">
                <a:solidFill>
                  <a:srgbClr val="EC7819"/>
                </a:solidFill>
              </a:rPr>
              <a:t>Promociones</a:t>
            </a:r>
            <a:endParaRPr lang="es-ES" dirty="0">
              <a:solidFill>
                <a:srgbClr val="EC7819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2848" y="823066"/>
            <a:ext cx="7922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Dado que nuestro sistema de puntos es estático (las tablas de puntos no cambian cada día) en ocasiones es necesario lanzar promociones con descuentos para incentivar llegadas de socios</a:t>
            </a: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6978"/>
          <a:stretch/>
        </p:blipFill>
        <p:spPr>
          <a:xfrm>
            <a:off x="749291" y="1291479"/>
            <a:ext cx="5540673" cy="25605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b="51341"/>
          <a:stretch/>
        </p:blipFill>
        <p:spPr>
          <a:xfrm>
            <a:off x="6705599" y="1981592"/>
            <a:ext cx="1537037" cy="5192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7082" y="4135768"/>
            <a:ext cx="4143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solidFill>
                  <a:srgbClr val="645C51"/>
                </a:solidFill>
              </a:rPr>
              <a:t>Promoción: viaja pagando puntos 3 noches y la tercera es gratis</a:t>
            </a:r>
            <a:endParaRPr lang="es-MX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044" y="3021888"/>
            <a:ext cx="515921" cy="6988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04160" y="3403186"/>
            <a:ext cx="956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645C51"/>
                </a:solidFill>
              </a:rPr>
              <a:t>monitoreo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055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736599" y="1174576"/>
            <a:ext cx="5909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i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Estrategia de Inventario </a:t>
            </a:r>
            <a:endParaRPr lang="es-ES" sz="5400" i="1" spc="300" dirty="0">
              <a:solidFill>
                <a:schemeClr val="tx2">
                  <a:lumMod val="60000"/>
                  <a:lumOff val="40000"/>
                </a:schemeClr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48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ESTRATEGIA DE INVENTARIO - </a:t>
            </a:r>
            <a:r>
              <a:rPr lang="es-ES" dirty="0" smtClean="0">
                <a:solidFill>
                  <a:srgbClr val="EC7819"/>
                </a:solidFill>
              </a:rPr>
              <a:t>¿qué es?</a:t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284" y="2629479"/>
            <a:ext cx="899343" cy="936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916" y="3037912"/>
            <a:ext cx="531664" cy="923416"/>
          </a:xfrm>
          <a:prstGeom prst="rect">
            <a:avLst/>
          </a:prstGeom>
        </p:spPr>
      </p:pic>
      <p:sp>
        <p:nvSpPr>
          <p:cNvPr id="18" name="CuadroTexto 3"/>
          <p:cNvSpPr txBox="1"/>
          <p:nvPr/>
        </p:nvSpPr>
        <p:spPr>
          <a:xfrm>
            <a:off x="482848" y="823066"/>
            <a:ext cx="7922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Consiste en una estrategia que busca llegadas de individuales y socios más propensos a comprar membresías o hacer </a:t>
            </a:r>
            <a:r>
              <a:rPr lang="es-ES" sz="1400" dirty="0" err="1" smtClean="0">
                <a:solidFill>
                  <a:srgbClr val="645C51"/>
                </a:solidFill>
              </a:rPr>
              <a:t>upgrades</a:t>
            </a:r>
            <a:r>
              <a:rPr lang="es-ES" sz="1400" dirty="0" smtClean="0">
                <a:solidFill>
                  <a:srgbClr val="645C51"/>
                </a:solidFill>
              </a:rPr>
              <a:t>, buscando que tengan las condiciones idóneas para que puedan entrar a presentación (estancia promedio, canal de llegada, …)</a:t>
            </a: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4890" y="2629479"/>
            <a:ext cx="11333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C00000"/>
                </a:solidFill>
              </a:rPr>
              <a:t>Prospectable</a:t>
            </a:r>
            <a:endParaRPr lang="es-MX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503" y="3319930"/>
            <a:ext cx="833193" cy="77943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837" y="1543302"/>
            <a:ext cx="833193" cy="7794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087" y="2610083"/>
            <a:ext cx="833193" cy="7794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310" y="1621846"/>
            <a:ext cx="833193" cy="7794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601" y="1900236"/>
            <a:ext cx="833193" cy="779439"/>
          </a:xfrm>
          <a:prstGeom prst="rect">
            <a:avLst/>
          </a:prstGeom>
        </p:spPr>
      </p:pic>
      <p:sp>
        <p:nvSpPr>
          <p:cNvPr id="32" name="Curved Right Arrow 31"/>
          <p:cNvSpPr/>
          <p:nvPr/>
        </p:nvSpPr>
        <p:spPr>
          <a:xfrm rot="5175464" flipV="1">
            <a:off x="6958923" y="1606436"/>
            <a:ext cx="735578" cy="204608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37497"/>
              </p:ext>
            </p:extLst>
          </p:nvPr>
        </p:nvGraphicFramePr>
        <p:xfrm>
          <a:off x="305695" y="2149297"/>
          <a:ext cx="92804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047"/>
              </a:tblGrid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Segmentos</a:t>
                      </a:r>
                      <a:endParaRPr lang="es-MX" sz="1100" dirty="0"/>
                    </a:p>
                  </a:txBody>
                  <a:tcPr/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Grupos</a:t>
                      </a:r>
                      <a:endParaRPr lang="es-MX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Negocios</a:t>
                      </a:r>
                      <a:endParaRPr lang="es-MX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Mayoreo</a:t>
                      </a:r>
                      <a:endParaRPr lang="es-MX" sz="11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Individuales</a:t>
                      </a:r>
                      <a:endParaRPr lang="es-MX" sz="11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Socios</a:t>
                      </a:r>
                      <a:endParaRPr lang="es-MX" sz="11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85178"/>
              </p:ext>
            </p:extLst>
          </p:nvPr>
        </p:nvGraphicFramePr>
        <p:xfrm>
          <a:off x="1394208" y="2149297"/>
          <a:ext cx="1196365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365"/>
              </a:tblGrid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Estancia</a:t>
                      </a:r>
                      <a:r>
                        <a:rPr lang="es-MX" sz="1100" baseline="0" dirty="0" smtClean="0"/>
                        <a:t> Promedio</a:t>
                      </a:r>
                      <a:endParaRPr lang="es-MX" sz="1100" dirty="0"/>
                    </a:p>
                  </a:txBody>
                  <a:tcPr/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1 noche</a:t>
                      </a:r>
                      <a:endParaRPr lang="es-MX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2 noches</a:t>
                      </a:r>
                      <a:endParaRPr lang="es-MX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3 noches o más</a:t>
                      </a:r>
                      <a:endParaRPr lang="es-MX" sz="11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4274"/>
              </p:ext>
            </p:extLst>
          </p:nvPr>
        </p:nvGraphicFramePr>
        <p:xfrm>
          <a:off x="302835" y="3840270"/>
          <a:ext cx="198823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238"/>
              </a:tblGrid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VPG</a:t>
                      </a:r>
                      <a:endParaRPr lang="es-MX" sz="1100" dirty="0"/>
                    </a:p>
                  </a:txBody>
                  <a:tcPr/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Segmento</a:t>
                      </a:r>
                      <a:r>
                        <a:rPr lang="es-MX" sz="1100" baseline="0" dirty="0" smtClean="0"/>
                        <a:t> Asiático - Europeo</a:t>
                      </a:r>
                      <a:endParaRPr lang="es-MX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Expedia</a:t>
                      </a:r>
                      <a:endParaRPr lang="es-MX" sz="11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7740">
                <a:tc>
                  <a:txBody>
                    <a:bodyPr/>
                    <a:lstStyle/>
                    <a:p>
                      <a:r>
                        <a:rPr lang="es-MX" sz="1100" dirty="0" smtClean="0"/>
                        <a:t>Viajeros</a:t>
                      </a:r>
                      <a:r>
                        <a:rPr lang="es-MX" sz="1100" baseline="0" dirty="0" smtClean="0"/>
                        <a:t> Kivac /Socios FAVC</a:t>
                      </a:r>
                      <a:endParaRPr lang="es-MX" sz="11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1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ESTRATEGIA DE INVENTARIO </a:t>
            </a:r>
            <a:r>
              <a:rPr lang="es-ES" dirty="0" smtClean="0">
                <a:solidFill>
                  <a:srgbClr val="645C51"/>
                </a:solidFill>
              </a:rPr>
              <a:t>– </a:t>
            </a:r>
            <a:r>
              <a:rPr lang="es-ES" dirty="0" smtClean="0">
                <a:solidFill>
                  <a:srgbClr val="EC7819"/>
                </a:solidFill>
              </a:rPr>
              <a:t>fuentes de información</a:t>
            </a:r>
            <a:r>
              <a:rPr lang="es-ES" dirty="0" smtClean="0">
                <a:solidFill>
                  <a:srgbClr val="EC7819"/>
                </a:solidFill>
              </a:rPr>
              <a:t/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" y="1277941"/>
            <a:ext cx="2534453" cy="13273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03263" y="875239"/>
            <a:ext cx="1361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err="1" smtClean="0">
                <a:solidFill>
                  <a:srgbClr val="645C51"/>
                </a:solidFill>
              </a:rPr>
              <a:t>Innsist</a:t>
            </a:r>
            <a:r>
              <a:rPr lang="es-MX" sz="1400" b="1" dirty="0" smtClean="0">
                <a:solidFill>
                  <a:srgbClr val="645C51"/>
                </a:solidFill>
              </a:rPr>
              <a:t> / PMS</a:t>
            </a:r>
            <a:endParaRPr lang="es-MX" sz="1400" b="1" dirty="0">
              <a:solidFill>
                <a:srgbClr val="645C5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433" y="1875576"/>
            <a:ext cx="3131039" cy="217995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57101" y="1316751"/>
            <a:ext cx="20216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solidFill>
                  <a:srgbClr val="645C51"/>
                </a:solidFill>
              </a:rPr>
              <a:t>Reportes del área de Producto FAVC / Club</a:t>
            </a:r>
            <a:endParaRPr lang="es-MX" sz="1050" b="1" dirty="0">
              <a:solidFill>
                <a:srgbClr val="645C5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1" y="3263134"/>
            <a:ext cx="2328830" cy="13046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77366" y="2879476"/>
            <a:ext cx="163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645C51"/>
                </a:solidFill>
              </a:rPr>
              <a:t>Time Share </a:t>
            </a:r>
            <a:r>
              <a:rPr lang="es-MX" sz="1400" b="1" dirty="0" err="1" smtClean="0">
                <a:solidFill>
                  <a:srgbClr val="645C51"/>
                </a:solidFill>
              </a:rPr>
              <a:t>Ware</a:t>
            </a:r>
            <a:endParaRPr lang="es-MX" sz="1400" b="1" dirty="0">
              <a:solidFill>
                <a:srgbClr val="645C5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067" y="1948904"/>
            <a:ext cx="2483905" cy="223945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73633" y="1316751"/>
            <a:ext cx="20216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solidFill>
                  <a:srgbClr val="645C51"/>
                </a:solidFill>
              </a:rPr>
              <a:t>Reportes de Prospectación</a:t>
            </a:r>
          </a:p>
          <a:p>
            <a:r>
              <a:rPr lang="es-MX" sz="1050" b="1" dirty="0" smtClean="0">
                <a:solidFill>
                  <a:srgbClr val="645C51"/>
                </a:solidFill>
              </a:rPr>
              <a:t>(llegadas, ventas y VPG)</a:t>
            </a:r>
          </a:p>
        </p:txBody>
      </p:sp>
    </p:spTree>
    <p:extLst>
      <p:ext uri="{BB962C8B-B14F-4D97-AF65-F5344CB8AC3E}">
        <p14:creationId xmlns:p14="http://schemas.microsoft.com/office/powerpoint/2010/main" val="24925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ESTRATEGIA DE INVENTARIO – </a:t>
            </a:r>
            <a:r>
              <a:rPr lang="es-ES" dirty="0" smtClean="0">
                <a:solidFill>
                  <a:srgbClr val="EC7819"/>
                </a:solidFill>
              </a:rPr>
              <a:t>¿para que sirve?</a:t>
            </a:r>
            <a:r>
              <a:rPr lang="es-ES" dirty="0" smtClean="0">
                <a:solidFill>
                  <a:srgbClr val="EC7819"/>
                </a:solidFill>
              </a:rPr>
              <a:t/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sp>
        <p:nvSpPr>
          <p:cNvPr id="18" name="CuadroTexto 3"/>
          <p:cNvSpPr txBox="1"/>
          <p:nvPr/>
        </p:nvSpPr>
        <p:spPr>
          <a:xfrm>
            <a:off x="482848" y="823066"/>
            <a:ext cx="7922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Mejorar el porcentaje de ocupación en desarrollos propios y hoteles posadas, en conjunto con el REVPAR y Tarifa promedio</a:t>
            </a:r>
            <a:r>
              <a:rPr lang="es-ES" sz="1400" dirty="0">
                <a:solidFill>
                  <a:srgbClr val="645C51"/>
                </a:solidFill>
              </a:rPr>
              <a:t>.</a:t>
            </a: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Mejorar el pace con el que reservan nuestros socios (y poder prever el impacto en Travel Benefit) para mejorar tarifas y llegadas de individuales PROSPECTABLES</a:t>
            </a: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Garantizar el óptimo uso de puntos de nuestros socios                  , de la mando a su satisfacción y buscando que tengan buena disponibilidad de habitaciones y destinos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8" y="2446866"/>
            <a:ext cx="5178173" cy="2445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740" y="1674670"/>
            <a:ext cx="578784" cy="325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075" y="2559756"/>
            <a:ext cx="395289" cy="3494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024" y="3068007"/>
            <a:ext cx="268765" cy="2797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789" y="3085063"/>
            <a:ext cx="268765" cy="2797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756" y="3310368"/>
            <a:ext cx="268765" cy="2797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406" y="3345106"/>
            <a:ext cx="268765" cy="27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ESTRATEGIA DE INVENTARIO – </a:t>
            </a:r>
            <a:r>
              <a:rPr lang="es-ES" dirty="0" smtClean="0">
                <a:solidFill>
                  <a:srgbClr val="EC7819"/>
                </a:solidFill>
              </a:rPr>
              <a:t>¿para que sirve?</a:t>
            </a:r>
            <a:r>
              <a:rPr lang="es-ES" dirty="0" smtClean="0">
                <a:solidFill>
                  <a:srgbClr val="EC7819"/>
                </a:solidFill>
              </a:rPr>
              <a:t/>
            </a:r>
            <a:br>
              <a:rPr lang="es-ES" dirty="0" smtClean="0">
                <a:solidFill>
                  <a:srgbClr val="EC7819"/>
                </a:solidFill>
              </a:rPr>
            </a:br>
            <a:r>
              <a:rPr lang="es-ES" dirty="0" smtClean="0">
                <a:solidFill>
                  <a:srgbClr val="EC7819"/>
                </a:solidFill>
              </a:rPr>
              <a:t>Segmentos Prospectables</a:t>
            </a:r>
            <a:endParaRPr lang="es-ES" dirty="0">
              <a:solidFill>
                <a:srgbClr val="EC781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797394"/>
              </p:ext>
            </p:extLst>
          </p:nvPr>
        </p:nvGraphicFramePr>
        <p:xfrm>
          <a:off x="4142036" y="1061307"/>
          <a:ext cx="3764491" cy="249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567"/>
                <a:gridCol w="2202924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Segmento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Descripción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rgbClr val="FFC000"/>
                    </a:solidFill>
                  </a:tcPr>
                </a:tc>
              </a:tr>
              <a:tr h="91732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Vacation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effectLst/>
                        </a:rPr>
                        <a:t>Viajeros</a:t>
                      </a:r>
                      <a:r>
                        <a:rPr lang="es-MX" sz="1000" u="none" strike="noStrike" baseline="0" dirty="0" smtClean="0">
                          <a:effectLst/>
                        </a:rPr>
                        <a:t> Kivac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FA Vacation Club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Merca Corporativa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effectLst/>
                        </a:rPr>
                        <a:t>RCI     </a:t>
                      </a:r>
                      <a:r>
                        <a:rPr lang="es-MX" sz="1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es-MX" sz="1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 smtClean="0">
                          <a:effectLst/>
                        </a:rPr>
                        <a:t>Hilton</a:t>
                      </a:r>
                      <a:r>
                        <a:rPr lang="es-MX" sz="1000" u="none" strike="noStrike" dirty="0" smtClean="0">
                          <a:effectLst/>
                        </a:rPr>
                        <a:t> </a:t>
                      </a:r>
                      <a:r>
                        <a:rPr lang="es-MX" sz="10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*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Front Door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732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Mayoreo Tradicional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Nacional Mayoristas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Nacional Minoristas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Internacionales USA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Internacionales Europa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Internacionales Asia &amp; Oceanía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Internacionales Sudamérica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Internacionales Receptivo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Cortesías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Cortesías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Uso Casa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Uso Casa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51378"/>
              </p:ext>
            </p:extLst>
          </p:nvPr>
        </p:nvGraphicFramePr>
        <p:xfrm>
          <a:off x="170328" y="990985"/>
          <a:ext cx="3589867" cy="3436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130"/>
                <a:gridCol w="2100737"/>
              </a:tblGrid>
              <a:tr h="9173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Segmento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Descripción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rgbClr val="FFC000"/>
                    </a:solidFill>
                  </a:tcPr>
                </a:tc>
              </a:tr>
              <a:tr h="91732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Grupos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Nacionales (CC)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Internacionales (NAGS)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Locales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rowSpan="7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Convenios, Consorcios</a:t>
                      </a:r>
                      <a:r>
                        <a:rPr lang="es-MX" sz="1000" u="none" strike="noStrike" baseline="0" dirty="0" smtClean="0">
                          <a:effectLst/>
                        </a:rPr>
                        <a:t> y Tripulaciones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Convenios Nacionales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Convenios Internacionales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Convenios Locales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Consorcios Nacionales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Consorcios Internacionales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Tripulaciones Nacionales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Tripulaciones Internacionales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Mayoreo </a:t>
                      </a:r>
                      <a:r>
                        <a:rPr lang="es-MX" sz="1000" u="none" strike="noStrike" dirty="0" smtClean="0">
                          <a:effectLst/>
                        </a:rPr>
                        <a:t>Virtual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Mayoreo Virtual B2B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Mayoreo Virtual B2C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rowSpan="9"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smtClean="0">
                          <a:effectLst/>
                        </a:rPr>
                        <a:t>Individuales Públicas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Públicas Negocios Posadas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Públicas </a:t>
                      </a:r>
                      <a:r>
                        <a:rPr lang="es-MX" sz="1000" u="none" strike="noStrike" dirty="0" smtClean="0">
                          <a:effectLst/>
                        </a:rPr>
                        <a:t>Promociones </a:t>
                      </a:r>
                      <a:r>
                        <a:rPr lang="es-MX" sz="1000" u="none" strike="noStrike" dirty="0">
                          <a:effectLst/>
                        </a:rPr>
                        <a:t>Corporativas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Públicas </a:t>
                      </a:r>
                      <a:r>
                        <a:rPr lang="es-MX" sz="1000" u="none" strike="noStrike" dirty="0" smtClean="0">
                          <a:effectLst/>
                        </a:rPr>
                        <a:t>Promociones </a:t>
                      </a:r>
                      <a:r>
                        <a:rPr lang="es-MX" sz="1000" u="none" strike="noStrike" dirty="0">
                          <a:effectLst/>
                        </a:rPr>
                        <a:t>Locales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Públicas </a:t>
                      </a:r>
                      <a:r>
                        <a:rPr lang="es-MX" sz="1000" u="none" strike="noStrike" dirty="0" err="1">
                          <a:effectLst/>
                        </a:rPr>
                        <a:t>Walk</a:t>
                      </a:r>
                      <a:r>
                        <a:rPr lang="es-MX" sz="1000" u="none" strike="noStrike" dirty="0">
                          <a:effectLst/>
                        </a:rPr>
                        <a:t>-In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Públicas Nacionales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Públicas Internacionales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Redenciones Fiesta Rewards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Redenciones Programas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1732">
                <a:tc vMerge="1"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Intercambio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22" marR="3822" marT="3822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1708" y="4613937"/>
            <a:ext cx="668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s-MX" sz="1200" dirty="0" smtClean="0">
                <a:solidFill>
                  <a:srgbClr val="C00000"/>
                </a:solidFill>
              </a:rPr>
              <a:t>*Algunos segmentos pueden ser Prospectables de acuerdo al destino,</a:t>
            </a:r>
          </a:p>
          <a:p>
            <a:pPr fontAlgn="b"/>
            <a:r>
              <a:rPr lang="es-MX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Por ejemplo Hilton/RCI en Cabos</a:t>
            </a:r>
            <a:endParaRPr lang="es-MX" sz="1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71332" y="170760"/>
            <a:ext cx="323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</a:rPr>
              <a:t>QUÉ SON? 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6842" y="380406"/>
            <a:ext cx="77784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dirty="0">
              <a:solidFill>
                <a:prstClr val="black"/>
              </a:solidFill>
            </a:endParaRPr>
          </a:p>
          <a:p>
            <a:endParaRPr lang="es-MX" sz="1400" dirty="0" smtClean="0">
              <a:solidFill>
                <a:prstClr val="black"/>
              </a:solidFill>
            </a:endParaRPr>
          </a:p>
          <a:p>
            <a:r>
              <a:rPr lang="es-MX" sz="1400" dirty="0" smtClean="0">
                <a:solidFill>
                  <a:prstClr val="black"/>
                </a:solidFill>
              </a:rPr>
              <a:t>Conjunto de </a:t>
            </a:r>
            <a:r>
              <a:rPr lang="es-MX" sz="1400" dirty="0">
                <a:solidFill>
                  <a:prstClr val="black"/>
                </a:solidFill>
              </a:rPr>
              <a:t>metodologías, aplicaciones y tecnologías que permiten reunir, depurar y transformar datos de los sistemas transaccionales e información desestructurada (interna y externa a la compañía) en información estructurada, para su explotación directa </a:t>
            </a:r>
            <a:r>
              <a:rPr lang="es-MX" sz="1400" dirty="0" smtClean="0">
                <a:solidFill>
                  <a:prstClr val="black"/>
                </a:solidFill>
              </a:rPr>
              <a:t>(reportes) o </a:t>
            </a:r>
            <a:r>
              <a:rPr lang="es-MX" sz="1400" dirty="0">
                <a:solidFill>
                  <a:prstClr val="black"/>
                </a:solidFill>
              </a:rPr>
              <a:t>para su análisis y conversión en conocimiento, dando así soporte a la toma de decisiones sobre el negocio</a:t>
            </a:r>
            <a:r>
              <a:rPr lang="es-MX" sz="1400" dirty="0" smtClean="0">
                <a:solidFill>
                  <a:prstClr val="black"/>
                </a:solidFill>
              </a:rPr>
              <a:t>.</a:t>
            </a:r>
          </a:p>
          <a:p>
            <a:endParaRPr lang="es-MX" sz="1400" dirty="0">
              <a:solidFill>
                <a:prstClr val="black"/>
              </a:solidFill>
            </a:endParaRPr>
          </a:p>
          <a:p>
            <a:r>
              <a:rPr lang="es-MX" sz="1400" dirty="0">
                <a:solidFill>
                  <a:prstClr val="black"/>
                </a:solidFill>
              </a:rPr>
              <a:t>Habilidad para transformar los datos en información, y la información en conocimiento, de forma que se pueda optimizar el proceso de toma de decisiones en los negocios.</a:t>
            </a:r>
          </a:p>
          <a:p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2" name="AutoShape 11" descr="http://citdev.com/wp-content/uploads/2014/05/dispatchinsigh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6" y="2607781"/>
            <a:ext cx="3808768" cy="243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5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5"/>
          <p:cNvSpPr txBox="1"/>
          <p:nvPr/>
        </p:nvSpPr>
        <p:spPr>
          <a:xfrm>
            <a:off x="736599" y="1174576"/>
            <a:ext cx="7357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Reporte de Prospectación </a:t>
            </a:r>
          </a:p>
          <a:p>
            <a:r>
              <a:rPr lang="es-ES" sz="4800" i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(Análisis de llegadas)</a:t>
            </a:r>
            <a:endParaRPr lang="es-ES" sz="4800" i="1" spc="300" dirty="0">
              <a:solidFill>
                <a:schemeClr val="tx2">
                  <a:lumMod val="60000"/>
                  <a:lumOff val="40000"/>
                </a:schemeClr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45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ANÁLISIS DE LLEGADAS (PROSPECTACIÓN) - </a:t>
            </a:r>
            <a:r>
              <a:rPr lang="es-ES" dirty="0" smtClean="0">
                <a:solidFill>
                  <a:srgbClr val="EC7819"/>
                </a:solidFill>
              </a:rPr>
              <a:t>¿qué es?</a:t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sp>
        <p:nvSpPr>
          <p:cNvPr id="18" name="CuadroTexto 3"/>
          <p:cNvSpPr txBox="1"/>
          <p:nvPr/>
        </p:nvSpPr>
        <p:spPr>
          <a:xfrm>
            <a:off x="482848" y="823066"/>
            <a:ext cx="7922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Monitoreo semanal de llegadas de segmentos Prospectables</a:t>
            </a: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Monitoreo de volumen de venta de membresías</a:t>
            </a: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Seguimientos acorde a presupuesto de ventas por Resort</a:t>
            </a:r>
            <a:endParaRPr lang="es-ES" sz="1400" dirty="0" smtClean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1" y="1781149"/>
            <a:ext cx="7725712" cy="26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645C51"/>
                </a:solidFill>
              </a:rPr>
              <a:t>ANÁLISIS DE LLEGADAS (PROSPECTACIÓN</a:t>
            </a:r>
            <a:r>
              <a:rPr lang="es-ES" dirty="0" smtClean="0">
                <a:solidFill>
                  <a:srgbClr val="645C51"/>
                </a:solidFill>
              </a:rPr>
              <a:t>) – </a:t>
            </a:r>
          </a:p>
          <a:p>
            <a:r>
              <a:rPr lang="es-ES" dirty="0" smtClean="0">
                <a:solidFill>
                  <a:srgbClr val="EC7819"/>
                </a:solidFill>
              </a:rPr>
              <a:t>fuentes </a:t>
            </a:r>
            <a:r>
              <a:rPr lang="es-ES" dirty="0" smtClean="0">
                <a:solidFill>
                  <a:srgbClr val="EC7819"/>
                </a:solidFill>
              </a:rPr>
              <a:t>de información</a:t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60" y="1507323"/>
            <a:ext cx="2534453" cy="132731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03263" y="1175892"/>
            <a:ext cx="79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err="1" smtClean="0">
                <a:solidFill>
                  <a:srgbClr val="645C51"/>
                </a:solidFill>
              </a:rPr>
              <a:t>Innsist</a:t>
            </a:r>
            <a:endParaRPr lang="es-MX" sz="1400" b="1" dirty="0">
              <a:solidFill>
                <a:srgbClr val="645C5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97834" y="1564957"/>
            <a:ext cx="20216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solidFill>
                  <a:srgbClr val="645C51"/>
                </a:solidFill>
              </a:rPr>
              <a:t>Reportes mensuales y amarres de Sala de ventas</a:t>
            </a:r>
            <a:endParaRPr lang="es-MX" sz="1050" b="1" dirty="0">
              <a:solidFill>
                <a:srgbClr val="645C5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1624"/>
            <a:ext cx="2328830" cy="130463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50907" y="3028977"/>
            <a:ext cx="1632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645C51"/>
                </a:solidFill>
              </a:rPr>
              <a:t>Time Share </a:t>
            </a:r>
            <a:r>
              <a:rPr lang="es-MX" sz="1400" b="1" dirty="0" err="1" smtClean="0">
                <a:solidFill>
                  <a:srgbClr val="645C51"/>
                </a:solidFill>
              </a:rPr>
              <a:t>Ware</a:t>
            </a:r>
            <a:endParaRPr lang="es-MX" sz="1400" b="1" dirty="0">
              <a:solidFill>
                <a:srgbClr val="645C5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919" y="2460822"/>
            <a:ext cx="2388576" cy="230543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519919" y="1620921"/>
            <a:ext cx="20216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 smtClean="0">
                <a:solidFill>
                  <a:srgbClr val="645C51"/>
                </a:solidFill>
              </a:rPr>
              <a:t>Reportes de Prospectación</a:t>
            </a:r>
          </a:p>
          <a:p>
            <a:r>
              <a:rPr lang="es-MX" sz="1050" b="1" dirty="0" smtClean="0">
                <a:solidFill>
                  <a:srgbClr val="645C51"/>
                </a:solidFill>
              </a:rPr>
              <a:t>(llegadas, ventas y VPG)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933" y="2133600"/>
            <a:ext cx="3644915" cy="26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ANÁLISIS DE LLEGADAS (PROSPECTACIÓN) </a:t>
            </a:r>
            <a:r>
              <a:rPr lang="es-ES" dirty="0" smtClean="0">
                <a:solidFill>
                  <a:srgbClr val="645C51"/>
                </a:solidFill>
              </a:rPr>
              <a:t>– </a:t>
            </a:r>
          </a:p>
          <a:p>
            <a:r>
              <a:rPr lang="es-ES" dirty="0" smtClean="0">
                <a:solidFill>
                  <a:srgbClr val="EC7819"/>
                </a:solidFill>
              </a:rPr>
              <a:t>¿para que sirve?</a:t>
            </a:r>
            <a:r>
              <a:rPr lang="es-ES" dirty="0" smtClean="0">
                <a:solidFill>
                  <a:srgbClr val="EC7819"/>
                </a:solidFill>
              </a:rPr>
              <a:t/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sp>
        <p:nvSpPr>
          <p:cNvPr id="18" name="CuadroTexto 3"/>
          <p:cNvSpPr txBox="1"/>
          <p:nvPr/>
        </p:nvSpPr>
        <p:spPr>
          <a:xfrm>
            <a:off x="338915" y="939108"/>
            <a:ext cx="7922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Llegar al presupuesto de venta de membresías y up grades acordados mes a mes</a:t>
            </a: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Identificar los canales y campañas que generan mejor VPG , para priorizar e incentivar esas llegadas, así como  su prospectación y darles preferencia en la disponibilidad.</a:t>
            </a: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Hacer programas estratégicos para Referidos, Prospectos y Socios de alto potencial</a:t>
            </a:r>
            <a:endParaRPr lang="es-ES" sz="1400" dirty="0">
              <a:solidFill>
                <a:srgbClr val="645C5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46203"/>
              </p:ext>
            </p:extLst>
          </p:nvPr>
        </p:nvGraphicFramePr>
        <p:xfrm>
          <a:off x="270184" y="2757303"/>
          <a:ext cx="8229604" cy="1443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157"/>
                <a:gridCol w="622695"/>
                <a:gridCol w="562009"/>
                <a:gridCol w="562009"/>
                <a:gridCol w="562009"/>
                <a:gridCol w="562009"/>
                <a:gridCol w="562009"/>
                <a:gridCol w="562009"/>
                <a:gridCol w="593671"/>
                <a:gridCol w="562009"/>
                <a:gridCol w="562009"/>
                <a:gridCol w="562009"/>
              </a:tblGrid>
              <a:tr h="13504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Agencia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bg1"/>
                          </a:solidFill>
                          <a:effectLst/>
                        </a:rPr>
                        <a:t>Show's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bg1"/>
                          </a:solidFill>
                          <a:effectLst/>
                        </a:rPr>
                        <a:t>NT's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bg1"/>
                          </a:solidFill>
                          <a:effectLst/>
                        </a:rPr>
                        <a:t>Show Sala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NQ's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solidFill>
                            <a:schemeClr val="bg1"/>
                          </a:solidFill>
                          <a:effectLst/>
                        </a:rPr>
                        <a:t>Q's</a:t>
                      </a:r>
                      <a:endParaRPr lang="es-MX" sz="10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Sls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Vol</a:t>
                      </a:r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MX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Gross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</a:t>
                      </a:r>
                      <a:r>
                        <a:rPr lang="es-MX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Pen</a:t>
                      </a:r>
                      <a:endParaRPr lang="es-MX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VPG ADJ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VPG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PProm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350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KIVAC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107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67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99,873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37.4%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933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5,548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8,323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</a:tr>
              <a:tr h="1350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PART CANAL VOZ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222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193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96,262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13.1%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434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8,022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16,044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</a:tr>
              <a:tr h="1350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BEST DAY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91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69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64,054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24.2%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704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5,823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10,676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</a:tr>
              <a:tr h="1350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OPEN SEASON CASH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42,840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14.3%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874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14,280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21,420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</a:tr>
              <a:tr h="1350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TARIFA DE CALLE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31,604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83.9%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1,019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2,107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10,535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</a:tr>
              <a:tr h="1350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PART CANAL WEB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80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69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30,000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13.8%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375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4,286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15,000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</a:tr>
              <a:tr h="1350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INCENTIVOS FIESTA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15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29,400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28.6%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1,400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14,700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14,700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</a:tr>
              <a:tr h="135042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>
                          <a:effectLst/>
                        </a:rPr>
                        <a:t>NOCHE PREMIO FR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139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121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18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6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25,878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12.9%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186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4,313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8,626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44" marR="7944" marT="79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8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ANÁLISIS DE LLEGADAS (PROSPECTACIÓN) </a:t>
            </a:r>
            <a:r>
              <a:rPr lang="es-ES" dirty="0" smtClean="0">
                <a:solidFill>
                  <a:srgbClr val="645C51"/>
                </a:solidFill>
              </a:rPr>
              <a:t>– </a:t>
            </a:r>
          </a:p>
          <a:p>
            <a:r>
              <a:rPr lang="es-ES" dirty="0" smtClean="0">
                <a:solidFill>
                  <a:srgbClr val="EC7819"/>
                </a:solidFill>
              </a:rPr>
              <a:t>¿para que sirve? -  nivel de análisis</a:t>
            </a:r>
            <a:r>
              <a:rPr lang="es-ES" dirty="0" smtClean="0">
                <a:solidFill>
                  <a:srgbClr val="EC7819"/>
                </a:solidFill>
              </a:rPr>
              <a:t/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pic>
        <p:nvPicPr>
          <p:cNvPr id="6" name="Imagen 5" descr="imagenes FAVC C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4241800"/>
            <a:ext cx="2346791" cy="924154"/>
          </a:xfrm>
          <a:prstGeom prst="rect">
            <a:avLst/>
          </a:prstGeom>
        </p:spPr>
      </p:pic>
      <p:sp>
        <p:nvSpPr>
          <p:cNvPr id="18" name="CuadroTexto 3"/>
          <p:cNvSpPr txBox="1"/>
          <p:nvPr/>
        </p:nvSpPr>
        <p:spPr>
          <a:xfrm>
            <a:off x="338915" y="1060133"/>
            <a:ext cx="7922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Seguimiento por hotel – producto</a:t>
            </a:r>
          </a:p>
          <a:p>
            <a:pPr>
              <a:buClr>
                <a:srgbClr val="E99C18"/>
              </a:buClr>
              <a:buSzPct val="68000"/>
            </a:pPr>
            <a:r>
              <a:rPr lang="es-ES" sz="1400" dirty="0">
                <a:solidFill>
                  <a:srgbClr val="645C51"/>
                </a:solidFill>
              </a:rPr>
              <a:t> </a:t>
            </a:r>
            <a:r>
              <a:rPr lang="es-ES" sz="1400" dirty="0" smtClean="0">
                <a:solidFill>
                  <a:srgbClr val="645C51"/>
                </a:solidFill>
              </a:rPr>
              <a:t>      </a:t>
            </a:r>
            <a:r>
              <a:rPr lang="es-ES" sz="1400" b="1" dirty="0" smtClean="0">
                <a:solidFill>
                  <a:srgbClr val="645C51"/>
                </a:solidFill>
              </a:rPr>
              <a:t>Determinar segmento </a:t>
            </a:r>
            <a:r>
              <a:rPr lang="es-ES" sz="1400" dirty="0" smtClean="0">
                <a:solidFill>
                  <a:srgbClr val="645C51"/>
                </a:solidFill>
              </a:rPr>
              <a:t>más atractivo </a:t>
            </a:r>
            <a:br>
              <a:rPr lang="es-ES" sz="1400" dirty="0" smtClean="0">
                <a:solidFill>
                  <a:srgbClr val="645C51"/>
                </a:solidFill>
              </a:rPr>
            </a:br>
            <a:r>
              <a:rPr lang="es-ES" sz="1400" dirty="0" smtClean="0">
                <a:solidFill>
                  <a:srgbClr val="645C51"/>
                </a:solidFill>
              </a:rPr>
              <a:t>       (Rental o Socios)</a:t>
            </a:r>
          </a:p>
          <a:p>
            <a:pPr>
              <a:buClr>
                <a:srgbClr val="E99C18"/>
              </a:buClr>
              <a:buSzPct val="68000"/>
            </a:pPr>
            <a:endParaRPr lang="es-ES" sz="1400" dirty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r>
              <a:rPr lang="es-ES" sz="1400" dirty="0" smtClean="0">
                <a:solidFill>
                  <a:srgbClr val="645C51"/>
                </a:solidFill>
              </a:rPr>
              <a:t>Rental con mejor volumen de ventas (y llegadas)</a:t>
            </a:r>
            <a:endParaRPr lang="es-ES" sz="1400" dirty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r>
              <a:rPr lang="es-ES" sz="1400" dirty="0" smtClean="0">
                <a:solidFill>
                  <a:srgbClr val="645C51"/>
                </a:solidFill>
              </a:rPr>
              <a:t>Socios con mejor VPG ajustado</a:t>
            </a:r>
          </a:p>
          <a:p>
            <a:pPr>
              <a:buClr>
                <a:srgbClr val="E99C18"/>
              </a:buClr>
              <a:buSzPct val="68000"/>
            </a:pPr>
            <a:endParaRPr lang="es-ES" sz="1400" dirty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1087281"/>
            <a:ext cx="4498975" cy="40562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36558" y="4749799"/>
            <a:ext cx="2653242" cy="177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1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ANÁLISIS DE LLEGADAS (PROSPECTACIÓN) </a:t>
            </a:r>
            <a:r>
              <a:rPr lang="es-ES" dirty="0" smtClean="0">
                <a:solidFill>
                  <a:srgbClr val="645C51"/>
                </a:solidFill>
              </a:rPr>
              <a:t>– </a:t>
            </a:r>
          </a:p>
          <a:p>
            <a:r>
              <a:rPr lang="es-ES" dirty="0" smtClean="0">
                <a:solidFill>
                  <a:srgbClr val="EC7819"/>
                </a:solidFill>
              </a:rPr>
              <a:t>¿para que sirve? -  nivel de análisis</a:t>
            </a:r>
            <a:r>
              <a:rPr lang="es-ES" dirty="0" smtClean="0">
                <a:solidFill>
                  <a:srgbClr val="EC7819"/>
                </a:solidFill>
              </a:rPr>
              <a:t/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pic>
        <p:nvPicPr>
          <p:cNvPr id="6" name="Imagen 5" descr="imagenes FAVC CS-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9" y="4241800"/>
            <a:ext cx="2346791" cy="924154"/>
          </a:xfrm>
          <a:prstGeom prst="rect">
            <a:avLst/>
          </a:prstGeom>
        </p:spPr>
      </p:pic>
      <p:sp>
        <p:nvSpPr>
          <p:cNvPr id="18" name="CuadroTexto 3"/>
          <p:cNvSpPr txBox="1"/>
          <p:nvPr/>
        </p:nvSpPr>
        <p:spPr>
          <a:xfrm>
            <a:off x="338915" y="1060133"/>
            <a:ext cx="792280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Seguimiento por hotel – producto</a:t>
            </a:r>
            <a:br>
              <a:rPr lang="es-ES" sz="1400" dirty="0" smtClean="0">
                <a:solidFill>
                  <a:srgbClr val="645C51"/>
                </a:solidFill>
              </a:rPr>
            </a:br>
            <a:r>
              <a:rPr lang="es-ES" sz="1400" dirty="0" smtClean="0">
                <a:solidFill>
                  <a:srgbClr val="645C51"/>
                </a:solidFill>
              </a:rPr>
              <a:t>Determinar </a:t>
            </a:r>
            <a:r>
              <a:rPr lang="es-ES" sz="1400" dirty="0">
                <a:solidFill>
                  <a:srgbClr val="645C51"/>
                </a:solidFill>
              </a:rPr>
              <a:t>segmento más atractivo </a:t>
            </a:r>
            <a:br>
              <a:rPr lang="es-ES" sz="1400" dirty="0">
                <a:solidFill>
                  <a:srgbClr val="645C51"/>
                </a:solidFill>
              </a:rPr>
            </a:br>
            <a:r>
              <a:rPr lang="es-ES" sz="1400" dirty="0">
                <a:solidFill>
                  <a:srgbClr val="645C51"/>
                </a:solidFill>
              </a:rPr>
              <a:t>       (Rental o Socios</a:t>
            </a:r>
            <a:r>
              <a:rPr lang="es-ES" sz="1400" dirty="0" smtClean="0">
                <a:solidFill>
                  <a:srgbClr val="645C51"/>
                </a:solidFill>
              </a:rPr>
              <a:t>)</a:t>
            </a:r>
          </a:p>
          <a:p>
            <a:pPr>
              <a:buClr>
                <a:srgbClr val="E99C18"/>
              </a:buClr>
              <a:buSzPct val="68000"/>
            </a:pPr>
            <a:endParaRPr lang="es-ES" sz="1400" dirty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2do filtro </a:t>
            </a:r>
            <a:r>
              <a:rPr lang="es-ES" sz="1400" b="1" dirty="0" smtClean="0">
                <a:solidFill>
                  <a:srgbClr val="645C51"/>
                </a:solidFill>
              </a:rPr>
              <a:t>Nacionalidad</a:t>
            </a: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r>
              <a:rPr lang="es-ES" sz="1400" dirty="0">
                <a:solidFill>
                  <a:srgbClr val="645C51"/>
                </a:solidFill>
              </a:rPr>
              <a:t> </a:t>
            </a:r>
            <a:r>
              <a:rPr lang="es-ES" sz="1400" dirty="0" smtClean="0">
                <a:solidFill>
                  <a:srgbClr val="645C51"/>
                </a:solidFill>
              </a:rPr>
              <a:t>      </a:t>
            </a:r>
          </a:p>
          <a:p>
            <a:pPr>
              <a:buClr>
                <a:srgbClr val="E99C18"/>
              </a:buClr>
              <a:buSzPct val="68000"/>
            </a:pPr>
            <a:endParaRPr lang="es-ES" sz="1400" dirty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67" y="854525"/>
            <a:ext cx="5147733" cy="4269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11" y="3059810"/>
            <a:ext cx="515921" cy="698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932" y="3318933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Análisis por nacionalidad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93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ANÁLISIS DE LLEGADAS (PROSPECTACIÓN) – </a:t>
            </a:r>
          </a:p>
          <a:p>
            <a:r>
              <a:rPr lang="es-ES" dirty="0" smtClean="0">
                <a:solidFill>
                  <a:srgbClr val="EC7819"/>
                </a:solidFill>
              </a:rPr>
              <a:t>¿para que sirve? -  nivel de análisis</a:t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sp>
        <p:nvSpPr>
          <p:cNvPr id="18" name="CuadroTexto 3"/>
          <p:cNvSpPr txBox="1"/>
          <p:nvPr/>
        </p:nvSpPr>
        <p:spPr>
          <a:xfrm>
            <a:off x="338915" y="1060133"/>
            <a:ext cx="79228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Seguimiento por hotel – producto</a:t>
            </a:r>
          </a:p>
          <a:p>
            <a:pPr>
              <a:buClr>
                <a:srgbClr val="E99C18"/>
              </a:buClr>
              <a:buSzPct val="68000"/>
            </a:pPr>
            <a:r>
              <a:rPr lang="es-ES" sz="1400" dirty="0">
                <a:solidFill>
                  <a:srgbClr val="645C51"/>
                </a:solidFill>
              </a:rPr>
              <a:t> </a:t>
            </a:r>
            <a:r>
              <a:rPr lang="es-ES" sz="1400" dirty="0" smtClean="0">
                <a:solidFill>
                  <a:srgbClr val="645C51"/>
                </a:solidFill>
              </a:rPr>
              <a:t>      Determinar segmento más atractivo </a:t>
            </a:r>
            <a:br>
              <a:rPr lang="es-ES" sz="1400" dirty="0" smtClean="0">
                <a:solidFill>
                  <a:srgbClr val="645C51"/>
                </a:solidFill>
              </a:rPr>
            </a:br>
            <a:r>
              <a:rPr lang="es-ES" sz="1400" dirty="0" smtClean="0">
                <a:solidFill>
                  <a:srgbClr val="645C51"/>
                </a:solidFill>
              </a:rPr>
              <a:t>       (Rental o Socios</a:t>
            </a:r>
            <a:r>
              <a:rPr lang="es-ES" sz="1400" dirty="0" smtClean="0">
                <a:solidFill>
                  <a:srgbClr val="645C51"/>
                </a:solidFill>
              </a:rPr>
              <a:t>)</a:t>
            </a: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2do filtro </a:t>
            </a:r>
            <a:r>
              <a:rPr lang="es-ES" sz="1400" b="1" dirty="0" smtClean="0">
                <a:solidFill>
                  <a:srgbClr val="645C51"/>
                </a:solidFill>
              </a:rPr>
              <a:t>análisis por cuenta</a:t>
            </a:r>
            <a:endParaRPr lang="es-ES" sz="1400" b="1" dirty="0" smtClean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11" y="3059810"/>
            <a:ext cx="515921" cy="698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2932" y="3318933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Análisis por cuenta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213" y="1758779"/>
            <a:ext cx="5799120" cy="26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ANÁLISIS DE LLEGADAS (PROSPECTACIÓN) – </a:t>
            </a:r>
          </a:p>
          <a:p>
            <a:r>
              <a:rPr lang="es-ES" dirty="0" smtClean="0">
                <a:solidFill>
                  <a:srgbClr val="EC7819"/>
                </a:solidFill>
              </a:rPr>
              <a:t>¿para que sirve? -  nivel de análisis</a:t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sp>
        <p:nvSpPr>
          <p:cNvPr id="18" name="CuadroTexto 3"/>
          <p:cNvSpPr txBox="1"/>
          <p:nvPr/>
        </p:nvSpPr>
        <p:spPr>
          <a:xfrm>
            <a:off x="263009" y="1066034"/>
            <a:ext cx="79228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Seguimiento por hotel – producto</a:t>
            </a:r>
          </a:p>
          <a:p>
            <a:pPr>
              <a:buClr>
                <a:srgbClr val="E99C18"/>
              </a:buClr>
              <a:buSzPct val="68000"/>
            </a:pPr>
            <a:r>
              <a:rPr lang="es-ES" sz="1400" dirty="0">
                <a:solidFill>
                  <a:srgbClr val="645C51"/>
                </a:solidFill>
              </a:rPr>
              <a:t> </a:t>
            </a:r>
            <a:r>
              <a:rPr lang="es-ES" sz="1400" dirty="0" smtClean="0">
                <a:solidFill>
                  <a:srgbClr val="645C51"/>
                </a:solidFill>
              </a:rPr>
              <a:t>      Determinar segmento más atractivo </a:t>
            </a:r>
            <a:endParaRPr lang="es-ES" sz="1400" dirty="0" smtClean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2do filtro </a:t>
            </a:r>
            <a:r>
              <a:rPr lang="es-ES" sz="1400" b="1" dirty="0" smtClean="0">
                <a:solidFill>
                  <a:srgbClr val="645C51"/>
                </a:solidFill>
              </a:rPr>
              <a:t>análisis por segmento</a:t>
            </a:r>
            <a:r>
              <a:rPr lang="es-ES" sz="1400" dirty="0" smtClean="0">
                <a:solidFill>
                  <a:srgbClr val="645C51"/>
                </a:solidFill>
              </a:rPr>
              <a:t/>
            </a:r>
            <a:br>
              <a:rPr lang="es-ES" sz="1400" dirty="0" smtClean="0">
                <a:solidFill>
                  <a:srgbClr val="645C51"/>
                </a:solidFill>
              </a:rPr>
            </a:br>
            <a:r>
              <a:rPr lang="es-ES" sz="1400" dirty="0" smtClean="0">
                <a:solidFill>
                  <a:srgbClr val="645C51"/>
                </a:solidFill>
              </a:rPr>
              <a:t> </a:t>
            </a:r>
            <a:endParaRPr lang="es-ES" sz="1400" dirty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9" y="3059810"/>
            <a:ext cx="515921" cy="698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930" y="3318933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Análisis por </a:t>
            </a:r>
            <a:r>
              <a:rPr lang="es-MX" dirty="0" smtClean="0">
                <a:solidFill>
                  <a:prstClr val="black"/>
                </a:solidFill>
              </a:rPr>
              <a:t>segmento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799" y="1983463"/>
            <a:ext cx="5878645" cy="205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522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ANÁLISIS DE LLEGADAS (PROSPECTACIÓN) – </a:t>
            </a:r>
          </a:p>
          <a:p>
            <a:r>
              <a:rPr lang="es-ES" dirty="0" smtClean="0">
                <a:solidFill>
                  <a:srgbClr val="EC7819"/>
                </a:solidFill>
              </a:rPr>
              <a:t>¿para que sirve? -  nivel de análisis</a:t>
            </a:r>
            <a:br>
              <a:rPr lang="es-ES" dirty="0" smtClean="0">
                <a:solidFill>
                  <a:srgbClr val="EC7819"/>
                </a:solidFill>
              </a:rPr>
            </a:br>
            <a:endParaRPr lang="es-ES" dirty="0">
              <a:solidFill>
                <a:srgbClr val="EC7819"/>
              </a:solidFill>
            </a:endParaRPr>
          </a:p>
        </p:txBody>
      </p:sp>
      <p:sp>
        <p:nvSpPr>
          <p:cNvPr id="18" name="CuadroTexto 3"/>
          <p:cNvSpPr txBox="1"/>
          <p:nvPr/>
        </p:nvSpPr>
        <p:spPr>
          <a:xfrm>
            <a:off x="338915" y="1060133"/>
            <a:ext cx="79228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Seguimiento por hotel – producto</a:t>
            </a:r>
          </a:p>
          <a:p>
            <a:pPr>
              <a:buClr>
                <a:srgbClr val="E99C18"/>
              </a:buClr>
              <a:buSzPct val="68000"/>
            </a:pPr>
            <a:r>
              <a:rPr lang="es-ES" sz="1400" dirty="0">
                <a:solidFill>
                  <a:srgbClr val="645C51"/>
                </a:solidFill>
              </a:rPr>
              <a:t> </a:t>
            </a:r>
            <a:r>
              <a:rPr lang="es-ES" sz="1400" dirty="0" smtClean="0">
                <a:solidFill>
                  <a:srgbClr val="645C51"/>
                </a:solidFill>
              </a:rPr>
              <a:t>      Determinar segmento más </a:t>
            </a:r>
            <a:r>
              <a:rPr lang="es-ES" sz="1400" dirty="0" smtClean="0">
                <a:solidFill>
                  <a:srgbClr val="645C51"/>
                </a:solidFill>
              </a:rPr>
              <a:t>atractivo</a:t>
            </a:r>
          </a:p>
          <a:p>
            <a:pPr>
              <a:buClr>
                <a:srgbClr val="E99C18"/>
              </a:buClr>
              <a:buSzPct val="68000"/>
            </a:pPr>
            <a:endParaRPr lang="es-ES" sz="1400" dirty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2do filtro </a:t>
            </a:r>
            <a:r>
              <a:rPr lang="es-ES" sz="1400" b="1" dirty="0" smtClean="0">
                <a:solidFill>
                  <a:srgbClr val="645C51"/>
                </a:solidFill>
              </a:rPr>
              <a:t>análisis por destino </a:t>
            </a:r>
            <a:r>
              <a:rPr lang="es-ES" sz="1400" dirty="0" smtClean="0">
                <a:solidFill>
                  <a:srgbClr val="645C51"/>
                </a:solidFill>
              </a:rPr>
              <a:t/>
            </a:r>
            <a:br>
              <a:rPr lang="es-ES" sz="1400" dirty="0" smtClean="0">
                <a:solidFill>
                  <a:srgbClr val="645C51"/>
                </a:solidFill>
              </a:rPr>
            </a:br>
            <a:r>
              <a:rPr lang="es-ES" sz="1400" dirty="0" smtClean="0">
                <a:solidFill>
                  <a:srgbClr val="645C51"/>
                </a:solidFill>
              </a:rPr>
              <a:t> </a:t>
            </a:r>
            <a:endParaRPr lang="es-ES" sz="1400" dirty="0">
              <a:solidFill>
                <a:srgbClr val="645C51"/>
              </a:solidFill>
            </a:endParaRPr>
          </a:p>
          <a:p>
            <a:pPr>
              <a:buClr>
                <a:srgbClr val="E99C18"/>
              </a:buClr>
              <a:buSzPct val="68000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9" y="3059810"/>
            <a:ext cx="515921" cy="698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930" y="3318933"/>
            <a:ext cx="26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prstClr val="black"/>
                </a:solidFill>
              </a:rPr>
              <a:t>Análisis por </a:t>
            </a:r>
            <a:r>
              <a:rPr lang="es-MX" dirty="0" smtClean="0">
                <a:solidFill>
                  <a:prstClr val="black"/>
                </a:solidFill>
              </a:rPr>
              <a:t>destino</a:t>
            </a:r>
            <a:endParaRPr lang="es-MX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93" y="1735667"/>
            <a:ext cx="4848488" cy="25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5"/>
          <p:cNvSpPr txBox="1"/>
          <p:nvPr/>
        </p:nvSpPr>
        <p:spPr>
          <a:xfrm>
            <a:off x="2827867" y="1695508"/>
            <a:ext cx="408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i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Gracias !</a:t>
            </a:r>
            <a:endParaRPr lang="es-ES" sz="5400" i="1" spc="300" dirty="0">
              <a:solidFill>
                <a:schemeClr val="tx2">
                  <a:lumMod val="60000"/>
                  <a:lumOff val="40000"/>
                </a:schemeClr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936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24335" y="406113"/>
            <a:ext cx="491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Principales ventajas del </a:t>
            </a:r>
            <a:r>
              <a:rPr lang="es-ES" sz="2800" b="1" dirty="0" smtClean="0">
                <a:solidFill>
                  <a:srgbClr val="0070C0"/>
                </a:solidFill>
              </a:rPr>
              <a:t>BI &amp; BA</a:t>
            </a:r>
            <a:endParaRPr lang="es-ES" sz="2800" b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0660" y="1051535"/>
            <a:ext cx="777844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prstClr val="black"/>
                </a:solidFill>
              </a:rPr>
              <a:t>1.- Ayuda a incrementar la eficiencia</a:t>
            </a:r>
          </a:p>
          <a:p>
            <a:endParaRPr lang="es-MX" sz="1400" dirty="0">
              <a:solidFill>
                <a:prstClr val="black"/>
              </a:solidFill>
            </a:endParaRPr>
          </a:p>
          <a:p>
            <a:r>
              <a:rPr lang="es-MX" sz="1400" dirty="0" smtClean="0">
                <a:solidFill>
                  <a:prstClr val="black"/>
                </a:solidFill>
              </a:rPr>
              <a:t>2.- Obtenemos respuestas más rápido para las preguntas que surgen del negocio ( entrada a nuevos mercados, promociones, eliminación de islas de información, control financiero, optimización de costos, análisis de perfiles de clientes, rentabilidad de un producto o servicio en especifico, etc.. )</a:t>
            </a:r>
          </a:p>
          <a:p>
            <a:endParaRPr lang="es-MX" sz="1400" dirty="0">
              <a:solidFill>
                <a:prstClr val="black"/>
              </a:solidFill>
            </a:endParaRPr>
          </a:p>
          <a:p>
            <a:r>
              <a:rPr lang="es-MX" sz="1400" dirty="0" smtClean="0">
                <a:solidFill>
                  <a:prstClr val="black"/>
                </a:solidFill>
              </a:rPr>
              <a:t>3.- Tomar decisiones certeras usando información precisa</a:t>
            </a:r>
          </a:p>
          <a:p>
            <a:endParaRPr lang="es-MX" sz="1400" dirty="0">
              <a:solidFill>
                <a:prstClr val="black"/>
              </a:solidFill>
            </a:endParaRPr>
          </a:p>
          <a:p>
            <a:r>
              <a:rPr lang="es-MX" sz="1400" dirty="0" smtClean="0">
                <a:solidFill>
                  <a:prstClr val="black"/>
                </a:solidFill>
              </a:rPr>
              <a:t>4.- Analiza el comportamiento del consumidor</a:t>
            </a:r>
          </a:p>
          <a:p>
            <a:endParaRPr lang="es-MX" sz="1400" dirty="0">
              <a:solidFill>
                <a:prstClr val="black"/>
              </a:solidFill>
            </a:endParaRPr>
          </a:p>
          <a:p>
            <a:r>
              <a:rPr lang="es-MX" sz="1400" dirty="0" smtClean="0">
                <a:solidFill>
                  <a:prstClr val="black"/>
                </a:solidFill>
              </a:rPr>
              <a:t>5.- Permite tener un mejor control sobre las áreas funcionales de la empresa</a:t>
            </a:r>
          </a:p>
          <a:p>
            <a:endParaRPr lang="es-MX" sz="1400" dirty="0">
              <a:solidFill>
                <a:prstClr val="black"/>
              </a:solidFill>
            </a:endParaRPr>
          </a:p>
          <a:p>
            <a:r>
              <a:rPr lang="es-MX" sz="1400" dirty="0" smtClean="0">
                <a:solidFill>
                  <a:prstClr val="black"/>
                </a:solidFill>
              </a:rPr>
              <a:t>El resultado de estos beneficios derivan en:</a:t>
            </a:r>
          </a:p>
        </p:txBody>
      </p:sp>
      <p:sp>
        <p:nvSpPr>
          <p:cNvPr id="2" name="Down Arrow 1"/>
          <p:cNvSpPr/>
          <p:nvPr/>
        </p:nvSpPr>
        <p:spPr>
          <a:xfrm>
            <a:off x="4112520" y="3711533"/>
            <a:ext cx="791477" cy="61633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034" y="4443125"/>
            <a:ext cx="31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B050"/>
                </a:solidFill>
              </a:rPr>
              <a:t>MAYOR VENTAJA COMPETITIVA</a:t>
            </a:r>
            <a:endParaRPr lang="es-MX" b="1" dirty="0">
              <a:solidFill>
                <a:srgbClr val="00B050"/>
              </a:solidFill>
            </a:endParaRPr>
          </a:p>
        </p:txBody>
      </p:sp>
      <p:pic>
        <p:nvPicPr>
          <p:cNvPr id="6145" name="Picture 1" descr="C:\Program Files\Microsoft Office\MEDIA\CAGCAT10\j019581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87" y="2908406"/>
            <a:ext cx="1773022" cy="182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99925" y="341356"/>
            <a:ext cx="548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Las preguntas que responden una solución de Business </a:t>
            </a:r>
            <a:r>
              <a:rPr lang="es-ES" sz="2400" b="1" dirty="0" err="1" smtClean="0">
                <a:solidFill>
                  <a:srgbClr val="0070C0"/>
                </a:solidFill>
              </a:rPr>
              <a:t>Intelligence</a:t>
            </a:r>
            <a:r>
              <a:rPr lang="es-ES" sz="2400" b="1" dirty="0" smtClean="0">
                <a:solidFill>
                  <a:srgbClr val="0070C0"/>
                </a:solidFill>
              </a:rPr>
              <a:t> son: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31467" y="1352792"/>
            <a:ext cx="36816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- ¿</a:t>
            </a:r>
            <a:r>
              <a:rPr lang="es-MX" dirty="0">
                <a:solidFill>
                  <a:prstClr val="black"/>
                </a:solidFill>
              </a:rPr>
              <a:t>Q</a:t>
            </a:r>
            <a:r>
              <a:rPr lang="es-MX" dirty="0" smtClean="0">
                <a:solidFill>
                  <a:prstClr val="black"/>
                </a:solidFill>
              </a:rPr>
              <a:t>ué pasó?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r>
              <a:rPr lang="es-MX" dirty="0">
                <a:solidFill>
                  <a:prstClr val="black"/>
                </a:solidFill>
              </a:rPr>
              <a:t> </a:t>
            </a:r>
            <a:r>
              <a:rPr lang="es-MX" dirty="0" smtClean="0">
                <a:solidFill>
                  <a:prstClr val="black"/>
                </a:solidFill>
              </a:rPr>
              <a:t>- ¿</a:t>
            </a:r>
            <a:r>
              <a:rPr lang="es-MX" dirty="0">
                <a:solidFill>
                  <a:prstClr val="black"/>
                </a:solidFill>
              </a:rPr>
              <a:t>P</a:t>
            </a:r>
            <a:r>
              <a:rPr lang="es-MX" dirty="0" smtClean="0">
                <a:solidFill>
                  <a:prstClr val="black"/>
                </a:solidFill>
              </a:rPr>
              <a:t>or </a:t>
            </a:r>
            <a:r>
              <a:rPr lang="es-MX" dirty="0">
                <a:solidFill>
                  <a:prstClr val="black"/>
                </a:solidFill>
              </a:rPr>
              <a:t>qué </a:t>
            </a:r>
            <a:r>
              <a:rPr lang="es-MX" dirty="0" smtClean="0">
                <a:solidFill>
                  <a:prstClr val="black"/>
                </a:solidFill>
              </a:rPr>
              <a:t>ocurrió?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r>
              <a:rPr lang="es-MX" dirty="0">
                <a:solidFill>
                  <a:prstClr val="black"/>
                </a:solidFill>
              </a:rPr>
              <a:t> </a:t>
            </a:r>
            <a:r>
              <a:rPr lang="es-MX" dirty="0" smtClean="0">
                <a:solidFill>
                  <a:prstClr val="black"/>
                </a:solidFill>
              </a:rPr>
              <a:t>- ¿Cuándo pasó?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r>
              <a:rPr lang="es-MX" dirty="0">
                <a:solidFill>
                  <a:prstClr val="black"/>
                </a:solidFill>
              </a:rPr>
              <a:t> </a:t>
            </a:r>
            <a:r>
              <a:rPr lang="es-MX" dirty="0" smtClean="0">
                <a:solidFill>
                  <a:prstClr val="black"/>
                </a:solidFill>
              </a:rPr>
              <a:t>- ¿Quién estuvo involucrado?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r>
              <a:rPr lang="es-MX" dirty="0">
                <a:solidFill>
                  <a:prstClr val="black"/>
                </a:solidFill>
              </a:rPr>
              <a:t> </a:t>
            </a:r>
            <a:r>
              <a:rPr lang="es-MX" dirty="0" smtClean="0">
                <a:solidFill>
                  <a:prstClr val="black"/>
                </a:solidFill>
              </a:rPr>
              <a:t>- ¿Qué consecuencias tuvo?</a:t>
            </a:r>
            <a:endParaRPr lang="es-MX" dirty="0">
              <a:solidFill>
                <a:prstClr val="black"/>
              </a:solidFill>
            </a:endParaRPr>
          </a:p>
          <a:p>
            <a:endParaRPr lang="es-MX" sz="1400" dirty="0">
              <a:solidFill>
                <a:prstClr val="black"/>
              </a:solidFill>
            </a:endParaRPr>
          </a:p>
        </p:txBody>
      </p:sp>
      <p:pic>
        <p:nvPicPr>
          <p:cNvPr id="5122" name="Picture 2" descr="Ciclo de la información en la empr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19" y="1274390"/>
            <a:ext cx="2586341" cy="24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599899" y="425462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4107" y="4039737"/>
            <a:ext cx="229282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Analiza información a PASADO</a:t>
            </a:r>
            <a:endParaRPr lang="es-MX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8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699925" y="341356"/>
            <a:ext cx="548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Las preguntas que responden una solución de Business </a:t>
            </a:r>
            <a:r>
              <a:rPr lang="es-ES" sz="2400" b="1" dirty="0" err="1" smtClean="0">
                <a:solidFill>
                  <a:srgbClr val="0070C0"/>
                </a:solidFill>
              </a:rPr>
              <a:t>Analytics</a:t>
            </a:r>
            <a:r>
              <a:rPr lang="es-ES" sz="2400" b="1" dirty="0" smtClean="0">
                <a:solidFill>
                  <a:srgbClr val="0070C0"/>
                </a:solidFill>
              </a:rPr>
              <a:t> son: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31467" y="1448327"/>
            <a:ext cx="36816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prstClr val="black"/>
                </a:solidFill>
              </a:rPr>
              <a:t> </a:t>
            </a:r>
            <a:r>
              <a:rPr lang="es-MX" dirty="0" smtClean="0">
                <a:solidFill>
                  <a:prstClr val="black"/>
                </a:solidFill>
              </a:rPr>
              <a:t>- ¿Porqué sucedió?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r>
              <a:rPr lang="es-MX" dirty="0">
                <a:solidFill>
                  <a:prstClr val="black"/>
                </a:solidFill>
              </a:rPr>
              <a:t> </a:t>
            </a:r>
            <a:r>
              <a:rPr lang="es-MX" dirty="0" smtClean="0">
                <a:solidFill>
                  <a:prstClr val="black"/>
                </a:solidFill>
              </a:rPr>
              <a:t>- ¿Sucederá de nuevo?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r>
              <a:rPr lang="es-MX" dirty="0">
                <a:solidFill>
                  <a:prstClr val="black"/>
                </a:solidFill>
              </a:rPr>
              <a:t> </a:t>
            </a:r>
            <a:r>
              <a:rPr lang="es-MX" dirty="0" smtClean="0">
                <a:solidFill>
                  <a:prstClr val="black"/>
                </a:solidFill>
              </a:rPr>
              <a:t>- ¿Qué pasaría si modificamos…?</a:t>
            </a:r>
          </a:p>
          <a:p>
            <a:endParaRPr lang="es-MX" dirty="0">
              <a:solidFill>
                <a:prstClr val="black"/>
              </a:solidFill>
            </a:endParaRPr>
          </a:p>
          <a:p>
            <a:r>
              <a:rPr lang="es-MX" dirty="0">
                <a:solidFill>
                  <a:prstClr val="black"/>
                </a:solidFill>
              </a:rPr>
              <a:t> </a:t>
            </a:r>
            <a:r>
              <a:rPr lang="es-MX" dirty="0" smtClean="0">
                <a:solidFill>
                  <a:prstClr val="black"/>
                </a:solidFill>
              </a:rPr>
              <a:t>- ¿Hay alguna nueva información que nos digan los datos?</a:t>
            </a:r>
            <a:endParaRPr lang="es-MX" dirty="0">
              <a:solidFill>
                <a:prstClr val="black"/>
              </a:solidFill>
            </a:endParaRPr>
          </a:p>
          <a:p>
            <a:endParaRPr lang="es-MX" sz="1400" dirty="0">
              <a:solidFill>
                <a:prstClr val="black"/>
              </a:solidFill>
            </a:endParaRPr>
          </a:p>
        </p:txBody>
      </p:sp>
      <p:pic>
        <p:nvPicPr>
          <p:cNvPr id="5122" name="Picture 2" descr="Ciclo de la información en la empr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19" y="1274390"/>
            <a:ext cx="2586341" cy="24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599899" y="4254621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74107" y="4039737"/>
            <a:ext cx="2292824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Ayuda a predecir el FUTURO</a:t>
            </a:r>
          </a:p>
        </p:txBody>
      </p:sp>
    </p:spTree>
    <p:extLst>
      <p:ext uri="{BB962C8B-B14F-4D97-AF65-F5344CB8AC3E}">
        <p14:creationId xmlns:p14="http://schemas.microsoft.com/office/powerpoint/2010/main" val="3144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9451" y="516884"/>
            <a:ext cx="77784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dirty="0">
              <a:solidFill>
                <a:prstClr val="black"/>
              </a:solidFill>
            </a:endParaRPr>
          </a:p>
          <a:p>
            <a:endParaRPr lang="es-MX" sz="1400" dirty="0" smtClean="0">
              <a:solidFill>
                <a:prstClr val="black"/>
              </a:solidFill>
            </a:endParaRPr>
          </a:p>
          <a:p>
            <a:r>
              <a:rPr lang="es-MX" sz="1400" dirty="0" smtClean="0">
                <a:solidFill>
                  <a:prstClr val="black"/>
                </a:solidFill>
              </a:rPr>
              <a:t>En los negocios de hoy no basta con analizar lo ya hecho sino también hacer pronósticos de qué se puede hacer para mejorar lo que sigue, necesitamos empezar a gestionar ambidiestramente, es decir generar mejores prácticas para los procesos que hacemos hoy en día y al mismo tiempo recopilar información, analizar y tomar decisiones que afecten el futuro a corto y largo plazo, estas herramientas BI y BA nos proveen de dicha información.</a:t>
            </a:r>
            <a:endParaRPr lang="es-MX" sz="1400" dirty="0">
              <a:solidFill>
                <a:prstClr val="black"/>
              </a:solidFill>
            </a:endParaRPr>
          </a:p>
          <a:p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2" name="AutoShape 11" descr="http://citdev.com/wp-content/uploads/2014/05/dispatchinsigh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8194" name="Picture 2" descr="Resultado de imagen para diferencia entre business intelligence y business analy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98" y="2644751"/>
            <a:ext cx="35052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"/>
          <p:cNvSpPr txBox="1"/>
          <p:nvPr/>
        </p:nvSpPr>
        <p:spPr>
          <a:xfrm>
            <a:off x="1924335" y="406113"/>
            <a:ext cx="55517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0070C0"/>
                </a:solidFill>
              </a:rPr>
              <a:t>¿ </a:t>
            </a:r>
            <a:r>
              <a:rPr lang="es-ES" sz="2800" b="1" dirty="0">
                <a:solidFill>
                  <a:srgbClr val="0070C0"/>
                </a:solidFill>
              </a:rPr>
              <a:t>Cómo </a:t>
            </a:r>
            <a:r>
              <a:rPr lang="es-ES" sz="2800" b="1" dirty="0" smtClean="0">
                <a:solidFill>
                  <a:srgbClr val="0070C0"/>
                </a:solidFill>
              </a:rPr>
              <a:t>lo aplicamos actualmente a la industria del tiempo compartido? </a:t>
            </a:r>
            <a:endParaRPr lang="es-ES" sz="2800" b="1" dirty="0" smtClean="0">
              <a:solidFill>
                <a:srgbClr val="0070C0"/>
              </a:solidFill>
            </a:endParaRPr>
          </a:p>
          <a:p>
            <a:endParaRPr lang="es-ES" sz="2800" b="1" dirty="0">
              <a:solidFill>
                <a:srgbClr val="0070C0"/>
              </a:solidFill>
            </a:endParaRPr>
          </a:p>
          <a:p>
            <a:r>
              <a:rPr lang="es-ES" sz="2800" dirty="0" smtClean="0">
                <a:solidFill>
                  <a:srgbClr val="0070C0"/>
                </a:solidFill>
              </a:rPr>
              <a:t>Ejemplos:</a:t>
            </a:r>
          </a:p>
          <a:p>
            <a:endParaRPr lang="es-ES" sz="2800" dirty="0">
              <a:solidFill>
                <a:srgbClr val="0070C0"/>
              </a:solidFill>
            </a:endParaRPr>
          </a:p>
          <a:p>
            <a:pPr marL="457200" indent="-457200">
              <a:buFontTx/>
              <a:buChar char="-"/>
            </a:pPr>
            <a:r>
              <a:rPr lang="es-ES" sz="2800" dirty="0" smtClean="0">
                <a:solidFill>
                  <a:srgbClr val="0070C0"/>
                </a:solidFill>
              </a:rPr>
              <a:t>Rent vs Own</a:t>
            </a:r>
          </a:p>
          <a:p>
            <a:pPr marL="457200" indent="-457200">
              <a:buFontTx/>
              <a:buChar char="-"/>
            </a:pPr>
            <a:r>
              <a:rPr lang="es-ES" sz="2800" dirty="0" smtClean="0">
                <a:solidFill>
                  <a:srgbClr val="0070C0"/>
                </a:solidFill>
              </a:rPr>
              <a:t>Estrategia de inventario</a:t>
            </a:r>
          </a:p>
          <a:p>
            <a:pPr marL="457200" indent="-457200">
              <a:buFontTx/>
              <a:buChar char="-"/>
            </a:pPr>
            <a:r>
              <a:rPr lang="es-ES" sz="2800" dirty="0" smtClean="0">
                <a:solidFill>
                  <a:srgbClr val="0070C0"/>
                </a:solidFill>
              </a:rPr>
              <a:t>Reporte de prospectación</a:t>
            </a:r>
            <a:endParaRPr lang="es-E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8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36599" y="1174576"/>
            <a:ext cx="590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i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Verdana"/>
              </a:rPr>
              <a:t>Rent Vs Own</a:t>
            </a:r>
            <a:endParaRPr lang="es-ES" sz="5400" i="1" spc="300" dirty="0">
              <a:solidFill>
                <a:schemeClr val="tx2">
                  <a:lumMod val="60000"/>
                  <a:lumOff val="40000"/>
                </a:schemeClr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660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0328" y="228908"/>
            <a:ext cx="323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645C51"/>
                </a:solidFill>
              </a:rPr>
              <a:t>RENT VS OWN - </a:t>
            </a:r>
            <a:r>
              <a:rPr lang="es-ES" dirty="0" smtClean="0">
                <a:solidFill>
                  <a:srgbClr val="EC7819"/>
                </a:solidFill>
              </a:rPr>
              <a:t>¿qué es ? </a:t>
            </a:r>
            <a:endParaRPr lang="es-ES" dirty="0">
              <a:solidFill>
                <a:srgbClr val="EC7819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2848" y="823066"/>
            <a:ext cx="7922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r>
              <a:rPr lang="es-ES" sz="1400" dirty="0" smtClean="0">
                <a:solidFill>
                  <a:srgbClr val="645C51"/>
                </a:solidFill>
              </a:rPr>
              <a:t>Consiste en un comparativo de tarifa pagada de Canales de Individuales (Rental) vs los puntos monetizados gastados por los socios</a:t>
            </a: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 smtClean="0">
              <a:solidFill>
                <a:srgbClr val="645C51"/>
              </a:solidFill>
            </a:endParaRPr>
          </a:p>
          <a:p>
            <a:pPr marL="285750" indent="-285750">
              <a:buClr>
                <a:srgbClr val="E99C18"/>
              </a:buClr>
              <a:buSzPct val="68000"/>
              <a:buFont typeface="Wingdings" charset="2"/>
              <a:buChar char=""/>
            </a:pPr>
            <a:endParaRPr lang="es-ES" sz="1400" dirty="0">
              <a:solidFill>
                <a:srgbClr val="645C5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0328" y="3209813"/>
            <a:ext cx="3850344" cy="1536999"/>
            <a:chOff x="106680" y="205740"/>
            <a:chExt cx="5831543" cy="2095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51"/>
            <a:stretch/>
          </p:blipFill>
          <p:spPr>
            <a:xfrm>
              <a:off x="106680" y="356235"/>
              <a:ext cx="5831543" cy="175831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6680" y="205740"/>
              <a:ext cx="5831543" cy="20955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prstClr val="white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2" y="2298300"/>
            <a:ext cx="1076325" cy="904875"/>
          </a:xfrm>
          <a:prstGeom prst="rect">
            <a:avLst/>
          </a:prstGeom>
        </p:spPr>
      </p:pic>
      <p:sp>
        <p:nvSpPr>
          <p:cNvPr id="10" name="CuadroTexto 6"/>
          <p:cNvSpPr txBox="1"/>
          <p:nvPr/>
        </p:nvSpPr>
        <p:spPr>
          <a:xfrm>
            <a:off x="990535" y="1997199"/>
            <a:ext cx="92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645C51"/>
                </a:solidFill>
              </a:rPr>
              <a:t>Rental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1141"/>
          <a:stretch/>
        </p:blipFill>
        <p:spPr>
          <a:xfrm>
            <a:off x="1219915" y="2760292"/>
            <a:ext cx="1166912" cy="382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074" y="2304938"/>
            <a:ext cx="1076325" cy="904875"/>
          </a:xfrm>
          <a:prstGeom prst="rect">
            <a:avLst/>
          </a:prstGeom>
        </p:spPr>
      </p:pic>
      <p:sp>
        <p:nvSpPr>
          <p:cNvPr id="13" name="CuadroTexto 6"/>
          <p:cNvSpPr txBox="1"/>
          <p:nvPr/>
        </p:nvSpPr>
        <p:spPr>
          <a:xfrm>
            <a:off x="7611664" y="2156427"/>
            <a:ext cx="927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645C51"/>
                </a:solidFill>
              </a:rPr>
              <a:t>Socio</a:t>
            </a:r>
            <a:endParaRPr lang="es-ES" sz="1400" b="1" dirty="0">
              <a:solidFill>
                <a:srgbClr val="645C5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-1" r="51063" b="20117"/>
          <a:stretch/>
        </p:blipFill>
        <p:spPr>
          <a:xfrm>
            <a:off x="5516229" y="3276371"/>
            <a:ext cx="3235669" cy="1029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05878" y="2292088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645C51"/>
                </a:solidFill>
              </a:rPr>
              <a:t>$9,593 </a:t>
            </a:r>
            <a:r>
              <a:rPr lang="es-MX" sz="1400" b="1" dirty="0" err="1" smtClean="0">
                <a:solidFill>
                  <a:srgbClr val="645C51"/>
                </a:solidFill>
              </a:rPr>
              <a:t>mxn</a:t>
            </a:r>
            <a:endParaRPr lang="es-MX" sz="1400" b="1" dirty="0">
              <a:solidFill>
                <a:srgbClr val="645C5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r="62099"/>
          <a:stretch/>
        </p:blipFill>
        <p:spPr>
          <a:xfrm>
            <a:off x="5536702" y="4309717"/>
            <a:ext cx="867379" cy="789047"/>
          </a:xfrm>
          <a:prstGeom prst="rect">
            <a:avLst/>
          </a:prstGeom>
        </p:spPr>
      </p:pic>
      <p:sp>
        <p:nvSpPr>
          <p:cNvPr id="18" name="Curved Right Arrow 17"/>
          <p:cNvSpPr/>
          <p:nvPr/>
        </p:nvSpPr>
        <p:spPr>
          <a:xfrm flipV="1">
            <a:off x="4779476" y="2464006"/>
            <a:ext cx="655800" cy="1422194"/>
          </a:xfrm>
          <a:prstGeom prst="curvedRightArrow">
            <a:avLst/>
          </a:prstGeom>
          <a:solidFill>
            <a:srgbClr val="E99C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5276" y="2444488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rgbClr val="645C51"/>
                </a:solidFill>
              </a:rPr>
              <a:t>$7,700 </a:t>
            </a:r>
            <a:r>
              <a:rPr lang="es-MX" sz="1400" b="1" dirty="0" err="1" smtClean="0">
                <a:solidFill>
                  <a:srgbClr val="645C51"/>
                </a:solidFill>
              </a:rPr>
              <a:t>mxn</a:t>
            </a:r>
            <a:endParaRPr lang="es-MX" sz="1400" b="1" dirty="0">
              <a:solidFill>
                <a:srgbClr val="645C51"/>
              </a:solidFill>
            </a:endParaRPr>
          </a:p>
        </p:txBody>
      </p:sp>
      <p:sp>
        <p:nvSpPr>
          <p:cNvPr id="20" name="CuadroTexto 6"/>
          <p:cNvSpPr txBox="1"/>
          <p:nvPr/>
        </p:nvSpPr>
        <p:spPr>
          <a:xfrm>
            <a:off x="1591097" y="1616496"/>
            <a:ext cx="637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645C51"/>
                </a:solidFill>
              </a:rPr>
              <a:t>Ejemplo: Estancia en semana de navidad – Resort</a:t>
            </a:r>
            <a:endParaRPr lang="es-ES" sz="1400" dirty="0">
              <a:solidFill>
                <a:srgbClr val="645C5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 flipH="1" flipV="1">
            <a:off x="4054660" y="2431222"/>
            <a:ext cx="621812" cy="1422194"/>
          </a:xfrm>
          <a:prstGeom prst="curvedRightArrow">
            <a:avLst/>
          </a:prstGeom>
          <a:solidFill>
            <a:srgbClr val="E99C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436" y="2137384"/>
            <a:ext cx="395289" cy="34945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78862" y="2929677"/>
            <a:ext cx="1706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rgbClr val="645C51"/>
                </a:solidFill>
              </a:rPr>
              <a:t>Puntos monetizados 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1069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1433</Words>
  <Application>Microsoft Office PowerPoint</Application>
  <PresentationFormat>On-screen Show (16:9)</PresentationFormat>
  <Paragraphs>339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Verdana</vt:lpstr>
      <vt:lpstr>Wingdings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wish 5</dc:creator>
  <cp:lastModifiedBy>Moran Enrique</cp:lastModifiedBy>
  <cp:revision>59</cp:revision>
  <cp:lastPrinted>2015-08-27T16:09:25Z</cp:lastPrinted>
  <dcterms:created xsi:type="dcterms:W3CDTF">2015-08-06T18:31:00Z</dcterms:created>
  <dcterms:modified xsi:type="dcterms:W3CDTF">2015-10-21T22:19:49Z</dcterms:modified>
</cp:coreProperties>
</file>