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227F"/>
    <a:srgbClr val="FB00FF"/>
    <a:srgbClr val="D800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43" d="100"/>
          <a:sy n="43" d="100"/>
        </p:scale>
        <p:origin x="-2082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FBA01E-498B-4C15-A46D-EF106772EB1C}" type="datetimeFigureOut">
              <a:rPr lang="es-MX" smtClean="0"/>
              <a:t>27/06/2016</a:t>
            </a:fld>
            <a:endParaRPr lang="es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DFACD9-0D0F-4CAD-9C12-09AA054E522C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429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29 millones</a:t>
            </a:r>
            <a:r>
              <a:rPr lang="es-MX" baseline="0" dirty="0" smtClean="0"/>
              <a:t> de empleos</a:t>
            </a:r>
          </a:p>
          <a:p>
            <a:r>
              <a:rPr lang="es-MX" baseline="0" dirty="0" smtClean="0"/>
              <a:t>IP 26 mil millones</a:t>
            </a:r>
          </a:p>
          <a:p>
            <a:r>
              <a:rPr lang="es-MX" baseline="0" dirty="0" smtClean="0"/>
              <a:t>IE 3,100 millones</a:t>
            </a:r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DFACD9-0D0F-4CAD-9C12-09AA054E522C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6679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DFACD9-0D0F-4CAD-9C12-09AA054E522C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6679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Más del 40% de la oferta</a:t>
            </a:r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DFACD9-0D0F-4CAD-9C12-09AA054E522C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66793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Más del 20% de lo</a:t>
            </a:r>
            <a:r>
              <a:rPr lang="es-MX" baseline="0" dirty="0" smtClean="0"/>
              <a:t> que genera el sector turístico</a:t>
            </a:r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DFACD9-0D0F-4CAD-9C12-09AA054E522C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66793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DFACD9-0D0F-4CAD-9C12-09AA054E522C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66793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DFACD9-0D0F-4CAD-9C12-09AA054E522C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6679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3953B-2E43-D449-8FFE-2060A2631B45}" type="datetimeFigureOut">
              <a:rPr lang="en-US" smtClean="0"/>
              <a:t>6/27/2016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BC597-7F54-964A-BBBA-928AD7477286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68374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3953B-2E43-D449-8FFE-2060A2631B45}" type="datetimeFigureOut">
              <a:rPr lang="en-US" smtClean="0"/>
              <a:t>6/27/2016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BC597-7F54-964A-BBBA-928AD7477286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1947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3953B-2E43-D449-8FFE-2060A2631B45}" type="datetimeFigureOut">
              <a:rPr lang="en-US" smtClean="0"/>
              <a:t>6/27/2016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BC597-7F54-964A-BBBA-928AD7477286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4554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3953B-2E43-D449-8FFE-2060A2631B45}" type="datetimeFigureOut">
              <a:rPr lang="en-US" smtClean="0"/>
              <a:t>6/27/2016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BC597-7F54-964A-BBBA-928AD7477286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26480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3953B-2E43-D449-8FFE-2060A2631B45}" type="datetimeFigureOut">
              <a:rPr lang="en-US" smtClean="0"/>
              <a:t>6/27/2016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BC597-7F54-964A-BBBA-928AD7477286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67193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3953B-2E43-D449-8FFE-2060A2631B45}" type="datetimeFigureOut">
              <a:rPr lang="en-US" smtClean="0"/>
              <a:t>6/27/2016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BC597-7F54-964A-BBBA-928AD7477286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54812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3953B-2E43-D449-8FFE-2060A2631B45}" type="datetimeFigureOut">
              <a:rPr lang="en-US" smtClean="0"/>
              <a:t>6/27/2016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BC597-7F54-964A-BBBA-928AD7477286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00928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3953B-2E43-D449-8FFE-2060A2631B45}" type="datetimeFigureOut">
              <a:rPr lang="en-US" smtClean="0"/>
              <a:t>6/27/2016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BC597-7F54-964A-BBBA-928AD7477286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54134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3953B-2E43-D449-8FFE-2060A2631B45}" type="datetimeFigureOut">
              <a:rPr lang="en-US" smtClean="0"/>
              <a:t>6/27/2016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BC597-7F54-964A-BBBA-928AD7477286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060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3953B-2E43-D449-8FFE-2060A2631B45}" type="datetimeFigureOut">
              <a:rPr lang="en-US" smtClean="0"/>
              <a:t>6/27/2016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BC597-7F54-964A-BBBA-928AD7477286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84737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3953B-2E43-D449-8FFE-2060A2631B45}" type="datetimeFigureOut">
              <a:rPr lang="en-US" smtClean="0"/>
              <a:t>6/27/2016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BC597-7F54-964A-BBBA-928AD7477286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97859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3953B-2E43-D449-8FFE-2060A2631B45}" type="datetimeFigureOut">
              <a:rPr lang="en-US" smtClean="0"/>
              <a:t>6/27/2016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BC597-7F54-964A-BBBA-928AD7477286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20559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g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8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ondoBLANC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" name="Picture 1" descr="Logo-AMDETUR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94" t="15923" r="5522" b="20469"/>
          <a:stretch/>
        </p:blipFill>
        <p:spPr>
          <a:xfrm>
            <a:off x="2391666" y="544345"/>
            <a:ext cx="3315345" cy="107220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284782"/>
            <a:ext cx="9144000" cy="573218"/>
          </a:xfrm>
          <a:prstGeom prst="rect">
            <a:avLst/>
          </a:prstGeom>
          <a:solidFill>
            <a:srgbClr val="B522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6" name="Picture 5" descr="Logo-Resilicencia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18" y="1645659"/>
            <a:ext cx="7739706" cy="2680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65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ndoBLANC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0856" y="5925720"/>
            <a:ext cx="1682288" cy="71704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48185" y="390251"/>
            <a:ext cx="59814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400" b="1" dirty="0" smtClean="0">
                <a:solidFill>
                  <a:srgbClr val="FF0000"/>
                </a:solidFill>
              </a:rPr>
              <a:t>La Propiedad Vacacional </a:t>
            </a:r>
            <a:endParaRPr lang="es-MX" sz="4400" b="1" dirty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4789" y="1728284"/>
            <a:ext cx="3302000" cy="40259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97210" y="1905506"/>
            <a:ext cx="754957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Ventajas para los Usuarios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MX" sz="2400" dirty="0" smtClean="0"/>
              <a:t>Menor gasto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MX" sz="2400" dirty="0" smtClean="0"/>
              <a:t>Capacidad y formato de unidades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MX" sz="2400" dirty="0" smtClean="0"/>
              <a:t>Intercambio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MX" sz="2400" dirty="0" smtClean="0"/>
              <a:t>Planeación</a:t>
            </a:r>
          </a:p>
          <a:p>
            <a:endParaRPr lang="es-MX" sz="2400" dirty="0"/>
          </a:p>
          <a:p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776367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ondoLOGO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628248" y="2659559"/>
            <a:ext cx="188750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400" b="1" dirty="0" smtClean="0">
                <a:solidFill>
                  <a:srgbClr val="FF0000"/>
                </a:solidFill>
              </a:rPr>
              <a:t>Gracias</a:t>
            </a:r>
            <a:endParaRPr lang="es-MX" sz="44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30173" y="4633332"/>
            <a:ext cx="468365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s-MX" b="1" dirty="0" smtClean="0"/>
          </a:p>
          <a:p>
            <a:pPr algn="ctr"/>
            <a:r>
              <a:rPr lang="es-MX" b="1" dirty="0" smtClean="0"/>
              <a:t>Leonel Matiz </a:t>
            </a:r>
            <a:r>
              <a:rPr lang="es-MX" b="1" dirty="0" err="1" smtClean="0"/>
              <a:t>Gaitan</a:t>
            </a:r>
            <a:endParaRPr lang="es-MX" b="1" dirty="0" smtClean="0"/>
          </a:p>
          <a:p>
            <a:pPr algn="ctr"/>
            <a:r>
              <a:rPr lang="es-MX" b="1" dirty="0" smtClean="0"/>
              <a:t>Leonel.matiz@rci.com</a:t>
            </a:r>
          </a:p>
          <a:p>
            <a:r>
              <a:rPr lang="es-MX" dirty="0" smtClean="0"/>
              <a:t>Consultoría Bienes </a:t>
            </a:r>
            <a:r>
              <a:rPr lang="es-MX" dirty="0" err="1" smtClean="0"/>
              <a:t>Raices</a:t>
            </a:r>
            <a:r>
              <a:rPr lang="es-MX" dirty="0" smtClean="0"/>
              <a:t> Orientados al Turismo</a:t>
            </a:r>
          </a:p>
          <a:p>
            <a:r>
              <a:rPr lang="es-MX" b="1" dirty="0" smtClean="0"/>
              <a:t>RCI-TORE</a:t>
            </a:r>
            <a:endParaRPr lang="es-MX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2368" y="3822033"/>
            <a:ext cx="1682288" cy="717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83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ondoLOGO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75882" y="2765487"/>
            <a:ext cx="714907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400" b="1" dirty="0" smtClean="0">
                <a:solidFill>
                  <a:srgbClr val="FF0000"/>
                </a:solidFill>
              </a:rPr>
              <a:t>La Importancia de la Industria</a:t>
            </a:r>
            <a:endParaRPr lang="es-MX" sz="44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30173" y="4633332"/>
            <a:ext cx="46836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b="1" dirty="0" smtClean="0"/>
              <a:t>Leonel Matiz </a:t>
            </a:r>
            <a:r>
              <a:rPr lang="es-MX" b="1" dirty="0" err="1" smtClean="0"/>
              <a:t>Gaitan</a:t>
            </a:r>
            <a:endParaRPr lang="es-MX" b="1" dirty="0" smtClean="0"/>
          </a:p>
          <a:p>
            <a:r>
              <a:rPr lang="es-MX" dirty="0" smtClean="0"/>
              <a:t>Consultoría Bienes </a:t>
            </a:r>
            <a:r>
              <a:rPr lang="es-MX" dirty="0" err="1" smtClean="0"/>
              <a:t>Raices</a:t>
            </a:r>
            <a:r>
              <a:rPr lang="es-MX" dirty="0" smtClean="0"/>
              <a:t> Orientados al Turismo</a:t>
            </a:r>
          </a:p>
          <a:p>
            <a:r>
              <a:rPr lang="es-MX" b="1" dirty="0" smtClean="0"/>
              <a:t>RCI-TORE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21899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ndoBLANC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9153" y="1240735"/>
            <a:ext cx="5665693" cy="437652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0856" y="5925720"/>
            <a:ext cx="1682288" cy="717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63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ndoBLANC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0856" y="5925720"/>
            <a:ext cx="1682288" cy="7170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0152" y="2074127"/>
            <a:ext cx="5643696" cy="243096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 rot="19329684">
            <a:off x="2073786" y="2827945"/>
            <a:ext cx="4996428" cy="923330"/>
          </a:xfrm>
          <a:prstGeom prst="rect">
            <a:avLst/>
          </a:prstGeom>
          <a:solidFill>
            <a:schemeClr val="tx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SIN TURISMO</a:t>
            </a:r>
            <a:endParaRPr 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28745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ndoBLANC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0856" y="5925720"/>
            <a:ext cx="1682288" cy="71704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14750" y="334521"/>
            <a:ext cx="349666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400" b="1" dirty="0" smtClean="0">
                <a:solidFill>
                  <a:srgbClr val="FF0000"/>
                </a:solidFill>
              </a:rPr>
              <a:t>¿Qué Pasaría?</a:t>
            </a:r>
            <a:endParaRPr lang="es-MX" sz="4400" b="1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Cement trans="4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1143" y="3946216"/>
            <a:ext cx="3159423" cy="174090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25913" y="1806498"/>
            <a:ext cx="722599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 smtClean="0"/>
              <a:t>El país perdería 8.5% de su economía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 smtClean="0"/>
              <a:t>17,500 MDD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 smtClean="0"/>
              <a:t>Probable aumento de IVA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 smtClean="0"/>
              <a:t>Otras industrias afectadas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 smtClean="0"/>
              <a:t>Empleos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MX" sz="2800" dirty="0" smtClean="0"/>
              <a:t>7%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MX" sz="2800" dirty="0" smtClean="0"/>
              <a:t>17% más de Ninis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 smtClean="0"/>
              <a:t>Inversión Extranjera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 smtClean="0"/>
              <a:t>Efectos en los estados</a:t>
            </a:r>
          </a:p>
          <a:p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85649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ndoBLANC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0856" y="5925720"/>
            <a:ext cx="1682288" cy="71704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48185" y="390251"/>
            <a:ext cx="59814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400" b="1" dirty="0" smtClean="0">
                <a:solidFill>
                  <a:srgbClr val="FF0000"/>
                </a:solidFill>
              </a:rPr>
              <a:t>La Propiedad Vacacional </a:t>
            </a:r>
            <a:endParaRPr lang="es-MX" sz="4400" b="1" dirty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2466390"/>
            <a:ext cx="3962400" cy="3392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53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ndoBLANC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0856" y="5925720"/>
            <a:ext cx="1682288" cy="71704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48185" y="390251"/>
            <a:ext cx="59814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400" b="1" dirty="0" smtClean="0">
                <a:solidFill>
                  <a:srgbClr val="FF0000"/>
                </a:solidFill>
              </a:rPr>
              <a:t>La Propiedad Vacacional </a:t>
            </a:r>
            <a:endParaRPr lang="es-MX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228404"/>
              </p:ext>
            </p:extLst>
          </p:nvPr>
        </p:nvGraphicFramePr>
        <p:xfrm>
          <a:off x="1271241" y="1494264"/>
          <a:ext cx="6713032" cy="4431455"/>
        </p:xfrm>
        <a:graphic>
          <a:graphicData uri="http://schemas.openxmlformats.org/drawingml/2006/table">
            <a:tbl>
              <a:tblPr/>
              <a:tblGrid>
                <a:gridCol w="2285523"/>
                <a:gridCol w="1004746"/>
                <a:gridCol w="1269735"/>
                <a:gridCol w="1225570"/>
                <a:gridCol w="927458"/>
              </a:tblGrid>
              <a:tr h="515571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Distribución de la Oferta  de Desarrollos Afiliados a una Compañía de Intercambios en México, 2015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7874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México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de Desarrollos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Nuevos en el 2015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51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Acapulco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51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Cancún*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51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Cozumel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51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Huatulco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51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Ixtapa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51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Los Cabos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51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Manzanillo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51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Mazatlán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51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Puerto Vallarta/Nuevo Vallarta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51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Interior México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51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México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51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3E8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3E8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3E8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3E8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3E8D"/>
                    </a:solidFill>
                  </a:tcPr>
                </a:tc>
              </a:tr>
              <a:tr h="24551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Fuente: RCI y Directorio de I.I. 2015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51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*Incluye: la Rivera Maya y Playa del Carmen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535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ndoBLANC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0856" y="5925720"/>
            <a:ext cx="1682288" cy="71704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48185" y="390251"/>
            <a:ext cx="59814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400" b="1" dirty="0" smtClean="0">
                <a:solidFill>
                  <a:srgbClr val="FF0000"/>
                </a:solidFill>
              </a:rPr>
              <a:t>La Propiedad Vacacional </a:t>
            </a:r>
            <a:endParaRPr lang="es-MX" sz="4400" b="1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49651" y="1696096"/>
            <a:ext cx="45634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209,000 Ventas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45632" y="2658455"/>
            <a:ext cx="34018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4,000 MDD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534" y="3120120"/>
            <a:ext cx="4196246" cy="2522397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4047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ndoBLANC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0856" y="5925720"/>
            <a:ext cx="1682288" cy="71704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48185" y="390251"/>
            <a:ext cx="59814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400" b="1" dirty="0" smtClean="0">
                <a:solidFill>
                  <a:srgbClr val="FF0000"/>
                </a:solidFill>
              </a:rPr>
              <a:t>La Propiedad Vacacional </a:t>
            </a:r>
            <a:endParaRPr lang="es-MX" sz="4400" b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138" y="1358262"/>
            <a:ext cx="4196246" cy="2522397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6137" y="4259766"/>
            <a:ext cx="754957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± 2,000,000 de Propietarios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MX" sz="2400" dirty="0" smtClean="0"/>
              <a:t>Repetitividad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MX" sz="2400" dirty="0" smtClean="0"/>
              <a:t>Lealtad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MX" sz="2400" dirty="0" smtClean="0"/>
              <a:t>Ocupación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MX" sz="2400" dirty="0" smtClean="0"/>
              <a:t>Estancia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MX" sz="2400" dirty="0" smtClean="0"/>
              <a:t>Derrama</a:t>
            </a:r>
          </a:p>
          <a:p>
            <a:endParaRPr lang="es-MX" sz="2400" dirty="0"/>
          </a:p>
          <a:p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240451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277</Words>
  <Application>Microsoft Office PowerPoint</Application>
  <PresentationFormat>On-screen Show (4:3)</PresentationFormat>
  <Paragraphs>118</Paragraphs>
  <Slides>11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RCI de Mexico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RCI MKT</dc:creator>
  <cp:lastModifiedBy>Matiz, Leonel</cp:lastModifiedBy>
  <cp:revision>23</cp:revision>
  <dcterms:created xsi:type="dcterms:W3CDTF">2016-06-03T18:03:01Z</dcterms:created>
  <dcterms:modified xsi:type="dcterms:W3CDTF">2016-06-27T18:53:33Z</dcterms:modified>
</cp:coreProperties>
</file>