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67" r:id="rId15"/>
    <p:sldId id="268" r:id="rId16"/>
    <p:sldId id="269" r:id="rId17"/>
    <p:sldId id="272" r:id="rId18"/>
    <p:sldId id="270" r:id="rId19"/>
  </p:sldIdLst>
  <p:sldSz cx="9144000" cy="5715000" type="screen16x1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536" y="-1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889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13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65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42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31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91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16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773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521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02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85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20D0-AFF7-405E-87DF-A65F5B003312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5E703-82D7-418B-922F-BB73C9B937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62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mdetur.org.mx/wp-content/uploads/2016/03/text_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75" t="27062" r="24445" b="36350"/>
          <a:stretch/>
        </p:blipFill>
        <p:spPr bwMode="auto">
          <a:xfrm>
            <a:off x="1818967" y="137651"/>
            <a:ext cx="5307839" cy="20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2647" y="2337453"/>
            <a:ext cx="5540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PROGRAMA VINCULACIÓN UNIVERSIDAD – </a:t>
            </a:r>
            <a:r>
              <a:rPr lang="es-MX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EMPRESA</a:t>
            </a:r>
            <a:endParaRPr lang="es-MX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996" y="3279498"/>
            <a:ext cx="8101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Panorama General de la Industria de la Propiedad Vacacional y Perspectivas a </a:t>
            </a:r>
            <a:r>
              <a:rPr lang="es-MX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Futuro</a:t>
            </a:r>
            <a:endParaRPr lang="es-MX" sz="2400" dirty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886" y="4676073"/>
            <a:ext cx="5138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David Fuentes</a:t>
            </a:r>
          </a:p>
          <a:p>
            <a:r>
              <a:rPr lang="es-MX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Director de Consultoría para Bienes Raíces Orientados al Turismo</a:t>
            </a:r>
          </a:p>
          <a:p>
            <a:r>
              <a:rPr lang="es-MX" sz="1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RCI Latinoamérica</a:t>
            </a:r>
            <a:endParaRPr lang="es-MX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1996" y="2821858"/>
            <a:ext cx="810177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1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starwars.bestday.com/images/home/bestday-logo-1000x2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275" y="0"/>
            <a:ext cx="4065859" cy="101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upload.wikimedia.org/wikipedia/commons/thumb/6/69/Airbnb_Logo_B%C3%A9lo.svg/2000px-Airbnb_Logo_B%C3%A9lo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25" y="4249272"/>
            <a:ext cx="4489750" cy="14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newrelic.cdn.prismic.io/newrelic/eb278d56b08bbd982a072345e2886d5b796558f3_casestudy_despegar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01" y="116821"/>
            <a:ext cx="41243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trv-companypages.s3-eu-central-1.amazonaws.com/wp-content/uploads/sites/6/2015/09/logo@2x_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129" y="4051584"/>
            <a:ext cx="2925387" cy="86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m.pricetravel.com.mx/Content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571" y="1431272"/>
            <a:ext cx="4484429" cy="80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://www.pricelinegroup.com/wp-content/uploads/2014/03/5_Logo_Booking-435x71@2x-435x71@2x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575" y="2905695"/>
            <a:ext cx="3684494" cy="6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reputami.com/assets/service-logos/hotels_com-2abb4dd7e7a72ac465fcd0d96a17879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88" y="3055659"/>
            <a:ext cx="3082383" cy="15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s://static.shopback.com/uploads/ci/3308/Expedia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18" y="2022757"/>
            <a:ext cx="4179427" cy="118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3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ifeatexpedia.com/wp-content/uploads/2013/09/hotels_charact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222" y="3271090"/>
            <a:ext cx="2355575" cy="24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hetravelhack.com/wp-content/uploads/2015/05/PicApp-Apple-iPhone-6-White-In-Han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2934" cy="29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paceotechnologies.com/wp-content/themes/spaceotechnologies/images/airbnb/section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3" y="3314376"/>
            <a:ext cx="2152174" cy="24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henextweb.com/wp-content/blogs.dir/1/files/2013/01/g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934" y="18443"/>
            <a:ext cx="1567666" cy="293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images.trvl-media.com/media/content/expus/graphics/promos/deals/app/screenshots2/appwatch_en_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176" y="3101531"/>
            <a:ext cx="42767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santiagodiferente.com/wp-content/uploads/2015/08/despega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445" y="6686"/>
            <a:ext cx="1484967" cy="27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947146"/>
            <a:ext cx="1910897" cy="1103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4644008" y="0"/>
            <a:ext cx="2016224" cy="32895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angle 4"/>
          <p:cNvSpPr/>
          <p:nvPr/>
        </p:nvSpPr>
        <p:spPr>
          <a:xfrm>
            <a:off x="6558172" y="0"/>
            <a:ext cx="2016224" cy="32895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angle 5"/>
          <p:cNvSpPr/>
          <p:nvPr/>
        </p:nvSpPr>
        <p:spPr>
          <a:xfrm>
            <a:off x="2672897" y="11333"/>
            <a:ext cx="2016224" cy="32895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2672897" y="2947146"/>
            <a:ext cx="1971111" cy="1103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4644008" y="2947146"/>
            <a:ext cx="1833710" cy="1103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6477718" y="2947146"/>
            <a:ext cx="1904282" cy="1103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762000" y="4050890"/>
            <a:ext cx="1991032" cy="13568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2753032" y="4050890"/>
            <a:ext cx="1991032" cy="13568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4744064" y="4050890"/>
            <a:ext cx="1733654" cy="13568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6477718" y="4050890"/>
            <a:ext cx="1991032" cy="13568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65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125" y="336448"/>
            <a:ext cx="5546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¿Y ahora?  ¿Qué sigue?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322" y="1955069"/>
            <a:ext cx="3895810" cy="2230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industria seguirá creciendo</a:t>
            </a:r>
          </a:p>
          <a:p>
            <a:pPr>
              <a:lnSpc>
                <a:spcPct val="200000"/>
              </a:lnSpc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Habrá nuevos jugadores en la industria</a:t>
            </a:r>
          </a:p>
          <a:p>
            <a:pPr>
              <a:lnSpc>
                <a:spcPct val="200000"/>
              </a:lnSpc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Destinos lentos se recuperarán</a:t>
            </a:r>
          </a:p>
          <a:p>
            <a:pPr>
              <a:lnSpc>
                <a:spcPct val="200000"/>
              </a:lnSpc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desarrollarán nuevos destinos</a:t>
            </a:r>
            <a:endParaRPr lang="es-MX" dirty="0"/>
          </a:p>
        </p:txBody>
      </p:sp>
      <p:sp>
        <p:nvSpPr>
          <p:cNvPr id="4" name="AutoShape 2" descr="data:image/jpeg;base64,/9j/4AAQSkZJRgABAQAAAQABAAD/2wCEAAkGBxMSEhUUExMVExUVGBsVFxgWGRoaGhgVFxYXHRcaGBkYHSggGBslHRcXITEhJSkrLi4uGh8zODUtNygtLisBCgoKDg0OGxAQGy4lHyU1LS0tLTUwLSstLS8tLS0tLS0tLS0tKy0tLS0tLS0tLy0tLS0tLS0tLS0tLS0tLS0tLf/AABEIAJkAmQMBIgACEQEDEQH/xAAcAAEAAQUBAQAAAAAAAAAAAAAABAMFBgcIAgH/xAA9EAABAwIEAgcECgAGAwAAAAABAAIRAyEEBRIxQVEGByJhcYGREzKhsRQjM0JSYnLB0fAkc4KS4fEWg6L/xAAZAQEAAwEBAAAAAAAAAAAAAAAAAgMEAQX/xAAkEQACAwACAwABBQEAAAAAAAAAAQIDERIhBBMxQQUiMlFhFP/aAAwDAQACEQMRAD8A3iiIgCIiAIiIAioYvF06TS+o9rGjcuIA+KwvOOtLCUiRSa+uR+GGt/3G/wAFKMJS+I5pnaLTWL62sU77OhTZ46nn1sPgrY/rRzKbCn4ezH7lXf8ANZ/RzmjfCLRtDrax7PtKVJ4m/ZIt3Frv2WRZB1x0qrgyvhalJ3Omfaj/AGwHeQBVUq5R6aOppm0EVuyfPMPimzQqtqRuAe039TTdvmFcVA6EREAREQBERAEREAREQBYX0t6cigXUcKwYiuLH8FM/nI3d+WVW6U58STQom+z3NN+9rSNu88Plifs2UGWAaOAHP8o59600Uc32UW3cel9MUz92KrPa7F1tZcJ0jZgng3Zu5uobMK1tmiZ8/wClXXMA5xJNyY2+DR4K3FhjuXtRqUF8KPY2uyq11AntB4PLdseSq18upvpPdS0AtEwXQTNoYPvO7lCoVHMnSYndeBUMuN7g7GIPA7XUGnpHs94bJ6jveIaO+59AvuLyQNMsqgvFwNJaTF7HaVQZVe0yCVMw2a3OqRPLb0UJJv6T5NfCTlmejUPagsqM92qyzh4gXHkfJbCyPp80FrKxD2m3tW3Lf8xsTp/MBbjzWAVcJTqjUd/xNN/PmrM+kabyzVtsRINx8LSqJ+NCfzpk4Xb0dLNcCJFwV9WmOrzpu7CvbhcS7VQJDadRxvTJ2a4/h4A+S3M1wIkXBXm21SrlxZojJNH1ERVkgiIgCIiALHemufjCUJ1Br3yGk/dFpd5SAO8hZEtA9Mcz+n5hVcDNKgdDBwIpm583SfIK6ir2TwjN4ifis09mNFMgvPvO3jmAeJ3kqLSdPaJJ4X3lQIsbiQJuRJvsP4XptZwkbTEr3q4xrWIxNYVMQ8zG4VZlO1ryFRa2Qp2WkAklsjYcp4K1FcmWw04sQvjqAV0r4cheqlGbwBPACAnrI8iyHDGJjZRKtOLrIqmHJ3uf2CjZu1hp02tYA9s63fik2nwUJVklMsQeW7EjwK8mpeTc8Zm6lNY1rgKnu31Ab2mB6woFQXVeYWp6esTBAO/NbR6oulJd/gaziS1uqg5xuWD3mTxLdx3TyWr9Mt22H7r3h8Y6g6lXp/aUnBwHMt4eYkeaz+RWrINflF0Hj06dRRstxra9KnVYZbUY17SOTgCPmpK8U0BERAEREBaeluZfRsHiKwsWU3Fv6ohvxIXPGRdimO+5nvjc+S3F11YnRldT876bfIvE/JaYwDgGi/AfJen+nx+yKrXmFzFWDPIqs/MARdoLpF52jhH92UAvB7OoAbzHcvlI2Gx8ua9Di2zNLC7trg+al0qxLdFoDi4c5MfwrVSYrthmbDvV8EUyLxh6XtGd4VWlgyfK1+CnZDhtRHiL3+KyyjkoHCQVTf5SqeMqSb+GC1MJANu4Kx5hhwFn2d4YU58LLCsxaTMCytqs9kdEfpi+IbNlFfT5q5YqlfgPBRcUBxOyqnF6aYsj02m9rbL26kXODWi5LfXvVMViDbb9lNyJ7XYgarzt+oQR8iqUmpF2/tNx9V9Z30L2L41Yd7qW89kGW+WkiO5ZesS6E4c031tVi8MfHcAWyeWw9Flq8W1ZNmiL1BERVkgiIgNedejCcrJ5VafxdH7rUGEe0hpj7o+S3t1qYE1sqxTRctZ7Qf8ArId8gVz5lVTUxvgvV/TZfyiV2R3CcXDkq9Go3kotSy90btmbg7fljefG0LfJuPRnlEvWCrsB2Pqr7g8Sy39+axdjmyNIIsPeiZ47cFcsJCuhJsplA2P0bxVOQI/vks3YRC1dk9YUiCR378IsVkFLpBYyeC83zPElOexOU2eveiZ0ixFMbg+ULB8fiKMzDjBuJ38xspmdZhqkgk/3ksYxdRpnn3FbfHp9cP8ASHHXpTxL6RO2kXN57yP4VoruZex9VJru81HqNmI8VKcy+FekKoBOxXvB4n2NRrxILCHDyVSpRP8APio+OZpOmZjj/wBrOrMlrRo9XRvvo3im1cTWLCC1lOm0wZ7TpeNvyuasnWseoug72GJqHZ1UNH+hgn4mPJbOXi357HhbFYgiIqiQREQFPE0G1GOY4S17S1w5hwgj0K5VrYB+ExFbDP8AepPLR3hvunzbB9V1ctMde/RhwdTzCkNop1o4R9m/5tP+lavEt4WHGtRgRraolA2OX95KLg6vtBItzngQNvFVg5enO3kyqSJ2GdKumHqR4qx0a5pO7xPHgQQQY7pCr0K406tV5iP3VtdqRnlBsyduKhsg8gbib9269MzIn0Vgw9c6hP3rbxYmDdVH1NLi3eDBIutCtIcGXUY2VDcBvN1COMEiBtvJsTPdsNrKlUxBN1GVqJRgyQRMngN/BUqTtLgbedx6HdUjWdFiBqF4gW5H0VIvtG91nnPTRCOFencxzPAfwrdjHQC7l5kngApBcQI58OXesg6vMg+nY1stJoYcipUJ2Lwfq6Y537R/T4LLbPitNSXXZtzq9yY4TL6FJwipp9pU/wAyodTvQmPJZGiLySAREQBERAFHzHC06tJ9Oq0OpvaWvDti0i88rcVIWIda+NfSy2toJBfppyPwvMO8LSEBoDpBh6eDxEYcvqUHSA90EOhxgAi0gevmvVOoCJGx/pCrZTgXREwHkNIN29oxdpsbK5Yno01hLmVCJ3ECD5LRX5TSyR1w0slVxmTHlHDwXqlUjZSsNgTVc5jS2WgOMyLEwI4E9ynf+J1t5b8VrjbF9plDjnRBFQ7mL+AXoOP9KqYvJK1MEkAgcQdh/F1QpYCq8DS0WtMxN+Nt7x6K1Wog0ewD3eqOMKvTyLFbikDH5m/urT9JJJbAkGDJ2PFPYmSXRcNRm4kDtGI2t6bhVsNRMBxHZJMHv/pVKhlVV4n2lJtpEzf0WNYvpFVbLAACDBMXseHJVTujH6W1tbpkTsS11U0gTIaS5wEhgAkF3Jb96vMBhqOBpfRXiqx41GqPvv2cTygiI4RC5q6L499ao7DvI0VWOgNa1o1tGoEwJOxF+a3d1DNezBVqZ91ldwZ4FrSfisNljm+yxybNmIiKoiEREAREQBWHpzlZxOBrU2iXadbRzcztAeJiFflEzbMGYei+tU91jdRjc8gBxJNkBzu0fUlw+6Wn4/8AKoVcc4iJXrHZ411Ws4UgxlQulrZgAgaoncAuVuD2g3I9VzCWkjBVNBqO4vDR5AysjwWeuaAJ8uCxbEOGiW3giVQpViu9r4RMqzXPdTKstH2Z7uIVpyzpE0W0fFWvMKn1T/D4Kw0ccBxurIWyS+kJQTZtbCdJ2gDsXWqMdinurVCLAvcbd7jzU3D5qCYmDsFUbhwN905yf5GIl5dmZbBNyArNXy5zy6ptqcT8Srk3Dk2CkYnG0WtDNY7NrSfkuHUROiuCLcUxwvoa93/wWj4uC6c6DZP9EwdOmRD3TUqfrfcjyEDyXMtHpAaLh9F+0lrtTm/hOqCDw/57l030I6SMzDB0q7SA5zYqMH3Kgs8RvEgx3Qos6i/IiLh0IiIAiIgC1J1jUszfiXgsqVMEBLG0myPd96pB1OcHcNlttEBz30M6D1cwqPc8PwzKTQ6jUDXN+tLgSIdGsSJXnMuq7M6DiaYZXaNjSOhwEyIb3XsZ332XQwCIDlzH5VjmyKuEfPCGNiLT2hpdzNyeCh1KJaD/AIZzTAgH2szF4IceNtl1cRK8Ow7Du1p8QFzs6cl4uTTcBSqs7J1Ak8wB7+/EmJi3O0JmWsc1rmNlxkFpJEECYBm/AbLpHrRyNtbL6hZSYX04qAwJAae0WxudM2Wj8vaCagPadShzjYNnW2WiO5oHjqXTmGO/Q6Z0aey5xEwfc23kyfEclLbldeXgUK1U6y0FrXmwJkzsSbL30OZUxGOpUqdjVfAM6YgEk6hcWB23C6vy/BMo02U2NDWsaGgSTt3m58SunDlrD9CsfWn2eBxEkizuy1rYvJJEkrKMk6lMdVj6Q+jhWkydJ1vjkALC0/eXQyLh05/6R9TtfD1mOwjTiaJbDtRAe18QZ2kHhGyyTqq6uMTg8QMVWqezYA8NoAnUdYj6zhAvAudjZbcRAEREAREQBERAEREAREQBERAUsTh21GOY8BzXAtcDxBFwtYdK+qCnUAOCPs7n2jH1Hhr+VwHERe3FbURAa96rurdmWtNSuKVTFFxIe2T7NhEBrS4C+8mBvC2E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318" name="Picture 6" descr="http://talksense.weebly.com/uploads/3/0/7/0/3070350/7848642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815" y="1877961"/>
            <a:ext cx="2675091" cy="26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1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125" y="336448"/>
            <a:ext cx="4247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grandes retos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322" y="1955069"/>
            <a:ext cx="560884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productos para las nuevas generaciones</a:t>
            </a:r>
          </a:p>
          <a:p>
            <a:pPr>
              <a:lnSpc>
                <a:spcPct val="200000"/>
              </a:lnSpc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productos orientados a nuevos nichos y segmentos</a:t>
            </a:r>
          </a:p>
          <a:p>
            <a:pPr>
              <a:lnSpc>
                <a:spcPct val="200000"/>
              </a:lnSpc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Nuevos jugadores en la industria…..y mas jóvenes</a:t>
            </a:r>
          </a:p>
          <a:p>
            <a:pPr>
              <a:lnSpc>
                <a:spcPct val="200000"/>
              </a:lnSpc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Nuevas generaciones tomando el control de la industria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093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96644"/>
            <a:ext cx="7620000" cy="551835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711" y="4764958"/>
            <a:ext cx="1209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20877" y="825910"/>
            <a:ext cx="3362633" cy="14060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ounded Rectangle 5"/>
          <p:cNvSpPr/>
          <p:nvPr/>
        </p:nvSpPr>
        <p:spPr>
          <a:xfrm>
            <a:off x="4572000" y="1549808"/>
            <a:ext cx="3362633" cy="14060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ounded Rectangle 6"/>
          <p:cNvSpPr/>
          <p:nvPr/>
        </p:nvSpPr>
        <p:spPr>
          <a:xfrm>
            <a:off x="1120876" y="2576052"/>
            <a:ext cx="3362633" cy="14060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ounded Rectangle 7"/>
          <p:cNvSpPr/>
          <p:nvPr/>
        </p:nvSpPr>
        <p:spPr>
          <a:xfrm>
            <a:off x="4660490" y="3279058"/>
            <a:ext cx="3362633" cy="14060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ounded Rectangle 8"/>
          <p:cNvSpPr/>
          <p:nvPr/>
        </p:nvSpPr>
        <p:spPr>
          <a:xfrm>
            <a:off x="1297857" y="4087760"/>
            <a:ext cx="3362633" cy="14060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5645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2090" y="1956619"/>
            <a:ext cx="4709652" cy="1465007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Diviértete mucho</a:t>
            </a:r>
            <a:endParaRPr lang="es-MX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7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c09.deviantart.net/fs71/f/2012/059/9/f/dudas_preguntas_by_marthardzmtz-d4ra5w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388" y="245805"/>
            <a:ext cx="5928852" cy="527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9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4.bp.blogspot.com/_B_zenPLdFf8/TLJv6BzjtWI/AAAAAAAAAMs/khzuHM_qT8c/S1600-R/Blog+Muchas+Gracias+Amarillo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9638" y="557878"/>
            <a:ext cx="5716432" cy="22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6920" y="3460955"/>
            <a:ext cx="4241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David Fuentes</a:t>
            </a:r>
          </a:p>
          <a:p>
            <a:pPr algn="ctr"/>
            <a:r>
              <a:rPr lang="es-MX" sz="3200" dirty="0">
                <a:solidFill>
                  <a:schemeClr val="bg1"/>
                </a:solidFill>
                <a:latin typeface="Candara" panose="020E0502030303020204" pitchFamily="34" charset="0"/>
              </a:rPr>
              <a:t>d</a:t>
            </a:r>
            <a:r>
              <a:rPr lang="es-MX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avid.fuentes@rci.com</a:t>
            </a:r>
            <a:endParaRPr lang="es-MX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7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5242" y="336447"/>
            <a:ext cx="4837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México y el Turismo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944" y="1085088"/>
            <a:ext cx="4370364" cy="1122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accent6"/>
                </a:solidFill>
              </a:rPr>
              <a:t>233 Países en el mundo</a:t>
            </a:r>
            <a:endParaRPr lang="es-MX" dirty="0">
              <a:solidFill>
                <a:schemeClr val="accent6"/>
              </a:solidFill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accent6"/>
                </a:solidFill>
              </a:rPr>
              <a:t>188 con menos de 30 millones de habitantes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944" y="2261616"/>
            <a:ext cx="35593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Visitantes Internacionales a México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rgbClr val="FFFF00"/>
                </a:solidFill>
              </a:rPr>
              <a:t>2014		29,300,000 </a:t>
            </a:r>
            <a:endParaRPr lang="es-MX" dirty="0">
              <a:solidFill>
                <a:srgbClr val="FFFF00"/>
              </a:solidFill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rgbClr val="FFFF00"/>
                </a:solidFill>
              </a:rPr>
              <a:t>2015		30, 400,000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2685" y="2815613"/>
            <a:ext cx="3865556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turístico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aporta cerca del 9 % del Producto 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 Bruto (PIB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944" y="4109384"/>
            <a:ext cx="3865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19,000 Hoteles y 700,000 cuartos 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81% de la actividad turística es nacional</a:t>
            </a:r>
            <a:endParaRPr 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2685" y="4109383"/>
            <a:ext cx="3865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trimestre de 2016 hubo 3.8 millones de personas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empleadas (8.5%)</a:t>
            </a:r>
            <a:endParaRPr 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50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238865"/>
            <a:ext cx="8784354" cy="333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2271252"/>
            <a:ext cx="8394217" cy="353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angle 5"/>
          <p:cNvSpPr/>
          <p:nvPr/>
        </p:nvSpPr>
        <p:spPr>
          <a:xfrm>
            <a:off x="179512" y="2649793"/>
            <a:ext cx="8394217" cy="11552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79511" y="3810000"/>
            <a:ext cx="8394217" cy="909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374580" y="1892710"/>
            <a:ext cx="8394217" cy="353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1641258" y="336448"/>
            <a:ext cx="5460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Ocupación Hotelera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7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5" r="1770"/>
          <a:stretch/>
        </p:blipFill>
        <p:spPr bwMode="auto">
          <a:xfrm>
            <a:off x="0" y="746448"/>
            <a:ext cx="913572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1258" y="336448"/>
            <a:ext cx="5853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Propiedad Vacacional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3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" r="2259"/>
          <a:stretch/>
        </p:blipFill>
        <p:spPr bwMode="auto">
          <a:xfrm>
            <a:off x="0" y="769267"/>
            <a:ext cx="9144000" cy="49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1258" y="336448"/>
            <a:ext cx="5853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Propiedad Vacacional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77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1"/>
          <a:stretch/>
        </p:blipFill>
        <p:spPr bwMode="auto">
          <a:xfrm>
            <a:off x="-35241" y="721168"/>
            <a:ext cx="9179241" cy="497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1258" y="336448"/>
            <a:ext cx="5853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Propiedad Vacacional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41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077"/>
            <a:ext cx="9144000" cy="500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1258" y="336448"/>
            <a:ext cx="5853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Propiedad Vacacional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61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06960"/>
            <a:ext cx="9144001" cy="502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1258" y="336448"/>
            <a:ext cx="5853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Propiedad Vacacional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23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981" y="336448"/>
            <a:ext cx="3077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Evolución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amendolarescience.files.wordpress.com/2016/03/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5" y="1105889"/>
            <a:ext cx="9014996" cy="356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3434" y="4061012"/>
            <a:ext cx="1559859" cy="10847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Semana Fija</a:t>
            </a:r>
          </a:p>
          <a:p>
            <a:pPr algn="ctr"/>
            <a:r>
              <a:rPr lang="es-MX" sz="1400" dirty="0" smtClean="0"/>
              <a:t>Unidad Fija</a:t>
            </a:r>
            <a:endParaRPr lang="es-MX" sz="1400" dirty="0"/>
          </a:p>
        </p:txBody>
      </p:sp>
      <p:sp>
        <p:nvSpPr>
          <p:cNvPr id="5" name="Rectangle 4"/>
          <p:cNvSpPr/>
          <p:nvPr/>
        </p:nvSpPr>
        <p:spPr>
          <a:xfrm>
            <a:off x="1884209" y="4061011"/>
            <a:ext cx="1559859" cy="10847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Semana Flotante</a:t>
            </a:r>
          </a:p>
          <a:p>
            <a:pPr algn="ctr"/>
            <a:r>
              <a:rPr lang="es-MX" sz="1400" dirty="0" smtClean="0"/>
              <a:t>Unidad Flotante</a:t>
            </a:r>
            <a:endParaRPr lang="es-MX" sz="1400" dirty="0"/>
          </a:p>
        </p:txBody>
      </p:sp>
      <p:sp>
        <p:nvSpPr>
          <p:cNvPr id="7" name="Rectangle 6"/>
          <p:cNvSpPr/>
          <p:nvPr/>
        </p:nvSpPr>
        <p:spPr>
          <a:xfrm>
            <a:off x="3624984" y="4052045"/>
            <a:ext cx="1559859" cy="10847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Sistemas de Puntos</a:t>
            </a:r>
            <a:endParaRPr lang="es-MX" sz="1400" dirty="0"/>
          </a:p>
        </p:txBody>
      </p:sp>
      <p:sp>
        <p:nvSpPr>
          <p:cNvPr id="8" name="Rectangle 7"/>
          <p:cNvSpPr/>
          <p:nvPr/>
        </p:nvSpPr>
        <p:spPr>
          <a:xfrm>
            <a:off x="5365759" y="4061012"/>
            <a:ext cx="1559859" cy="10847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Club </a:t>
            </a:r>
            <a:r>
              <a:rPr lang="es-MX" sz="1400" dirty="0" err="1" smtClean="0"/>
              <a:t>Multi</a:t>
            </a:r>
            <a:r>
              <a:rPr lang="es-MX" sz="1400" dirty="0" smtClean="0"/>
              <a:t>-Destino</a:t>
            </a:r>
          </a:p>
          <a:p>
            <a:pPr algn="ctr"/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o Semanas o Noches</a:t>
            </a:r>
            <a:endParaRPr lang="es-MX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6532" y="4052047"/>
            <a:ext cx="1559859" cy="10847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Club de Viajes</a:t>
            </a:r>
          </a:p>
          <a:p>
            <a:pPr algn="ctr"/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Descuento</a:t>
            </a:r>
            <a:endParaRPr lang="es-MX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61027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211</Words>
  <Application>Microsoft Macintosh PowerPoint</Application>
  <PresentationFormat>On-screen Show (16:10)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Fuentes, David</dc:creator>
  <cp:lastModifiedBy>GDR</cp:lastModifiedBy>
  <cp:revision>14</cp:revision>
  <dcterms:created xsi:type="dcterms:W3CDTF">2016-06-28T23:27:15Z</dcterms:created>
  <dcterms:modified xsi:type="dcterms:W3CDTF">2016-07-13T06:42:56Z</dcterms:modified>
</cp:coreProperties>
</file>