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27"/>
  </p:notesMasterIdLst>
  <p:handoutMasterIdLst>
    <p:handoutMasterId r:id="rId28"/>
  </p:handoutMasterIdLst>
  <p:sldIdLst>
    <p:sldId id="559" r:id="rId3"/>
    <p:sldId id="576" r:id="rId4"/>
    <p:sldId id="577" r:id="rId5"/>
    <p:sldId id="603" r:id="rId6"/>
    <p:sldId id="614" r:id="rId7"/>
    <p:sldId id="510" r:id="rId8"/>
    <p:sldId id="588" r:id="rId9"/>
    <p:sldId id="512" r:id="rId10"/>
    <p:sldId id="589" r:id="rId11"/>
    <p:sldId id="595" r:id="rId12"/>
    <p:sldId id="596" r:id="rId13"/>
    <p:sldId id="613" r:id="rId14"/>
    <p:sldId id="524" r:id="rId15"/>
    <p:sldId id="590" r:id="rId16"/>
    <p:sldId id="532" r:id="rId17"/>
    <p:sldId id="536" r:id="rId18"/>
    <p:sldId id="592" r:id="rId19"/>
    <p:sldId id="605" r:id="rId20"/>
    <p:sldId id="569" r:id="rId21"/>
    <p:sldId id="581" r:id="rId22"/>
    <p:sldId id="565" r:id="rId23"/>
    <p:sldId id="611" r:id="rId24"/>
    <p:sldId id="602" r:id="rId25"/>
    <p:sldId id="560" r:id="rId26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D4B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1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15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7D1D7-B705-4491-B35C-6305C36F095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8A2ACC0A-50E5-4F9B-B8A8-ACFFD06DB65A}">
      <dgm:prSet phldrT="[Texto]" custT="1"/>
      <dgm:spPr>
        <a:ln>
          <a:noFill/>
        </a:ln>
      </dgm:spPr>
      <dgm:t>
        <a:bodyPr/>
        <a:lstStyle/>
        <a:p>
          <a:r>
            <a:rPr lang="es-MX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2013-2016</a:t>
          </a:r>
          <a:endParaRPr lang="es-MX" sz="16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B922C4-205C-41A6-A31D-D95CAAD39FD9}" type="parTrans" cxnId="{3112A8CE-6AA6-42D4-81A8-A9E321546902}">
      <dgm:prSet/>
      <dgm:spPr/>
      <dgm:t>
        <a:bodyPr/>
        <a:lstStyle/>
        <a:p>
          <a:endParaRPr lang="es-MX" sz="1400"/>
        </a:p>
      </dgm:t>
    </dgm:pt>
    <dgm:pt modelId="{698AC4E6-7388-4120-AD87-76C148C7BAC1}" type="sibTrans" cxnId="{3112A8CE-6AA6-42D4-81A8-A9E321546902}">
      <dgm:prSet/>
      <dgm:spPr/>
      <dgm:t>
        <a:bodyPr/>
        <a:lstStyle/>
        <a:p>
          <a:endParaRPr lang="es-MX" sz="1400"/>
        </a:p>
      </dgm:t>
    </dgm:pt>
    <dgm:pt modelId="{FA5DD8DA-15BB-46B3-A4BF-A153F577527A}">
      <dgm:prSet phldrT="[Texto]" custT="1"/>
      <dgm:spPr>
        <a:ln>
          <a:noFill/>
        </a:ln>
      </dgm:spPr>
      <dgm:t>
        <a:bodyPr/>
        <a:lstStyle/>
        <a:p>
          <a:pPr algn="ctr"/>
          <a:r>
            <a:rPr lang="es-MX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Distintivo H</a:t>
          </a:r>
          <a:endParaRPr lang="es-MX" sz="18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6CEB1-348A-4D88-B40C-39FB83FE93F6}" type="parTrans" cxnId="{290C02B4-6025-468D-B28E-51C032DB9624}">
      <dgm:prSet/>
      <dgm:spPr>
        <a:ln w="9525">
          <a:solidFill>
            <a:schemeClr val="accent2"/>
          </a:solidFill>
          <a:prstDash val="sysDash"/>
        </a:ln>
      </dgm:spPr>
      <dgm:t>
        <a:bodyPr/>
        <a:lstStyle/>
        <a:p>
          <a:endParaRPr lang="es-MX" sz="1400"/>
        </a:p>
      </dgm:t>
    </dgm:pt>
    <dgm:pt modelId="{A520F024-8158-4CB5-AABC-FF0D3D511355}" type="sibTrans" cxnId="{290C02B4-6025-468D-B28E-51C032DB9624}">
      <dgm:prSet/>
      <dgm:spPr/>
      <dgm:t>
        <a:bodyPr/>
        <a:lstStyle/>
        <a:p>
          <a:endParaRPr lang="es-MX" sz="1400"/>
        </a:p>
      </dgm:t>
    </dgm:pt>
    <dgm:pt modelId="{22C537FA-C482-44FC-A808-F6EF8D00AEBB}">
      <dgm:prSet phldrT="[Texto]" custT="1"/>
      <dgm:spPr>
        <a:ln>
          <a:noFill/>
        </a:ln>
      </dgm:spPr>
      <dgm:t>
        <a:bodyPr/>
        <a:lstStyle/>
        <a:p>
          <a:pPr algn="ctr"/>
          <a:r>
            <a:rPr lang="es-MX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Distintivo M</a:t>
          </a:r>
          <a:endParaRPr lang="es-MX" sz="18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0BDFD-A4CC-4295-A9F2-6FE999143CBB}" type="parTrans" cxnId="{CE8A8FD9-6331-4B3B-B8DB-8457E9138D70}">
      <dgm:prSet/>
      <dgm:spPr>
        <a:ln w="9525">
          <a:solidFill>
            <a:schemeClr val="accent2"/>
          </a:solidFill>
          <a:prstDash val="sysDash"/>
        </a:ln>
      </dgm:spPr>
      <dgm:t>
        <a:bodyPr/>
        <a:lstStyle/>
        <a:p>
          <a:endParaRPr lang="es-MX" sz="1400"/>
        </a:p>
      </dgm:t>
    </dgm:pt>
    <dgm:pt modelId="{5C61E6BD-7189-4465-ACF1-8DEC8704374C}" type="sibTrans" cxnId="{CE8A8FD9-6331-4B3B-B8DB-8457E9138D70}">
      <dgm:prSet/>
      <dgm:spPr/>
      <dgm:t>
        <a:bodyPr/>
        <a:lstStyle/>
        <a:p>
          <a:endParaRPr lang="es-MX" sz="1400"/>
        </a:p>
      </dgm:t>
    </dgm:pt>
    <dgm:pt modelId="{FA8B52FA-AAAE-496C-9FD7-AF4AA1C0CA98}">
      <dgm:prSet phldrT="[Texto]" custT="1"/>
      <dgm:spPr>
        <a:ln>
          <a:noFill/>
        </a:ln>
      </dgm:spPr>
      <dgm:t>
        <a:bodyPr/>
        <a:lstStyle/>
        <a:p>
          <a:pPr algn="ctr"/>
          <a:r>
            <a:rPr lang="es-MX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Sello Punto Limpio</a:t>
          </a:r>
          <a:endParaRPr lang="es-MX" sz="18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C70E3-740E-443F-947F-EF2CD79574CF}" type="parTrans" cxnId="{26532B81-7CD8-41B4-A950-402B810C5C96}">
      <dgm:prSet/>
      <dgm:spPr>
        <a:ln w="9525">
          <a:solidFill>
            <a:schemeClr val="accent2"/>
          </a:solidFill>
          <a:prstDash val="sysDash"/>
        </a:ln>
      </dgm:spPr>
      <dgm:t>
        <a:bodyPr/>
        <a:lstStyle/>
        <a:p>
          <a:endParaRPr lang="es-MX" sz="1400"/>
        </a:p>
      </dgm:t>
    </dgm:pt>
    <dgm:pt modelId="{C67CF7DF-FA19-46B3-9900-DE782E421D00}" type="sibTrans" cxnId="{26532B81-7CD8-41B4-A950-402B810C5C96}">
      <dgm:prSet/>
      <dgm:spPr/>
      <dgm:t>
        <a:bodyPr/>
        <a:lstStyle/>
        <a:p>
          <a:endParaRPr lang="es-MX" sz="1400"/>
        </a:p>
      </dgm:t>
    </dgm:pt>
    <dgm:pt modelId="{C8E723D1-A5C8-46AE-BF35-DD318D6B14C8}">
      <dgm:prSet phldrT="[Texto]" custT="1"/>
      <dgm:spPr>
        <a:ln>
          <a:noFill/>
        </a:ln>
      </dgm:spPr>
      <dgm:t>
        <a:bodyPr/>
        <a:lstStyle/>
        <a:p>
          <a:pPr algn="ctr"/>
          <a:r>
            <a:rPr lang="es-MX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Tesoros de México</a:t>
          </a:r>
          <a:endParaRPr lang="es-MX" sz="18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0E623-DB0B-4E8F-928D-530CCAB0E615}" type="parTrans" cxnId="{DBF6D347-6E7F-4C0E-8C45-6F3CA0D64D7E}">
      <dgm:prSet/>
      <dgm:spPr>
        <a:ln w="9525">
          <a:solidFill>
            <a:schemeClr val="accent2"/>
          </a:solidFill>
          <a:prstDash val="sysDash"/>
        </a:ln>
      </dgm:spPr>
      <dgm:t>
        <a:bodyPr/>
        <a:lstStyle/>
        <a:p>
          <a:endParaRPr lang="es-MX" sz="1400"/>
        </a:p>
      </dgm:t>
    </dgm:pt>
    <dgm:pt modelId="{64F27B7F-36B1-4DEA-BEEA-E068816AB08D}" type="sibTrans" cxnId="{DBF6D347-6E7F-4C0E-8C45-6F3CA0D64D7E}">
      <dgm:prSet/>
      <dgm:spPr/>
      <dgm:t>
        <a:bodyPr/>
        <a:lstStyle/>
        <a:p>
          <a:endParaRPr lang="es-MX" sz="1400"/>
        </a:p>
      </dgm:t>
    </dgm:pt>
    <dgm:pt modelId="{319D4471-D6AC-453D-B0A1-664EDCB342B0}">
      <dgm:prSet phldrT="[Texto]" custT="1"/>
      <dgm:spPr>
        <a:ln>
          <a:noFill/>
        </a:ln>
      </dgm:spPr>
      <dgm:t>
        <a:bodyPr/>
        <a:lstStyle/>
        <a:p>
          <a:pPr algn="ctr"/>
          <a:r>
            <a:rPr lang="es-MX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Distintivo S</a:t>
          </a:r>
          <a:endParaRPr lang="es-MX" sz="18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9D5C04-7C3F-4D7E-AA3D-CCA7DB0B0CA9}" type="parTrans" cxnId="{9BBDA8DF-B8C1-451A-9132-99CA47A6FAA4}">
      <dgm:prSet/>
      <dgm:spPr>
        <a:ln w="9525">
          <a:solidFill>
            <a:schemeClr val="accent2"/>
          </a:solidFill>
          <a:prstDash val="sysDash"/>
        </a:ln>
      </dgm:spPr>
      <dgm:t>
        <a:bodyPr/>
        <a:lstStyle/>
        <a:p>
          <a:endParaRPr lang="es-MX" sz="1400"/>
        </a:p>
      </dgm:t>
    </dgm:pt>
    <dgm:pt modelId="{B9063672-D1D0-4CF5-9206-BB247E8D8663}" type="sibTrans" cxnId="{9BBDA8DF-B8C1-451A-9132-99CA47A6FAA4}">
      <dgm:prSet/>
      <dgm:spPr/>
      <dgm:t>
        <a:bodyPr/>
        <a:lstStyle/>
        <a:p>
          <a:endParaRPr lang="es-MX" sz="1400"/>
        </a:p>
      </dgm:t>
    </dgm:pt>
    <dgm:pt modelId="{4FB89354-739B-482A-AA75-23932AB533AF}">
      <dgm:prSet phldrT="[Texto]" custT="1"/>
      <dgm:spPr>
        <a:ln>
          <a:noFill/>
        </a:ln>
      </dgm:spPr>
      <dgm:t>
        <a:bodyPr/>
        <a:lstStyle/>
        <a:p>
          <a:pPr algn="ctr"/>
          <a:r>
            <a:rPr lang="es-MX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Guías de Turistas</a:t>
          </a:r>
          <a:endParaRPr lang="es-MX" sz="18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7BD76-F170-4354-B648-0CF8CF62143A}" type="parTrans" cxnId="{22F2CD02-2845-4B02-BD67-1BA2B5ABDFAD}">
      <dgm:prSet/>
      <dgm:spPr>
        <a:ln w="9525">
          <a:solidFill>
            <a:schemeClr val="accent2"/>
          </a:solidFill>
          <a:prstDash val="sysDash"/>
        </a:ln>
      </dgm:spPr>
      <dgm:t>
        <a:bodyPr/>
        <a:lstStyle/>
        <a:p>
          <a:endParaRPr lang="es-MX" sz="1400"/>
        </a:p>
      </dgm:t>
    </dgm:pt>
    <dgm:pt modelId="{382FAF4D-9C3F-489D-9518-991BDDE63263}" type="sibTrans" cxnId="{22F2CD02-2845-4B02-BD67-1BA2B5ABDFAD}">
      <dgm:prSet/>
      <dgm:spPr/>
      <dgm:t>
        <a:bodyPr/>
        <a:lstStyle/>
        <a:p>
          <a:endParaRPr lang="es-MX" sz="1400"/>
        </a:p>
      </dgm:t>
    </dgm:pt>
    <dgm:pt modelId="{525E193E-74CC-4C95-9541-136E72378AB9}">
      <dgm:prSet phldrT="[Texto]" custT="1"/>
      <dgm:spPr>
        <a:ln>
          <a:noFill/>
        </a:ln>
      </dgm:spPr>
      <dgm:t>
        <a:bodyPr/>
        <a:lstStyle/>
        <a:p>
          <a:pPr algn="ctr"/>
          <a:r>
            <a:rPr lang="es-MX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Salvavidas</a:t>
          </a:r>
          <a:endParaRPr lang="es-MX" sz="18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2C482-9DF1-4148-B75A-D9F8BC867059}" type="parTrans" cxnId="{4428FF40-8255-4E5D-BCEF-B5E268BE9B05}">
      <dgm:prSet/>
      <dgm:spPr>
        <a:ln w="9525">
          <a:solidFill>
            <a:schemeClr val="accent2"/>
          </a:solidFill>
          <a:prstDash val="sysDash"/>
        </a:ln>
      </dgm:spPr>
      <dgm:t>
        <a:bodyPr/>
        <a:lstStyle/>
        <a:p>
          <a:endParaRPr lang="es-MX" sz="1400"/>
        </a:p>
      </dgm:t>
    </dgm:pt>
    <dgm:pt modelId="{15DE7C43-80A7-4246-928B-97FADA52293A}" type="sibTrans" cxnId="{4428FF40-8255-4E5D-BCEF-B5E268BE9B05}">
      <dgm:prSet/>
      <dgm:spPr/>
      <dgm:t>
        <a:bodyPr/>
        <a:lstStyle/>
        <a:p>
          <a:endParaRPr lang="es-MX" sz="1400"/>
        </a:p>
      </dgm:t>
    </dgm:pt>
    <dgm:pt modelId="{80820FA9-6A21-4ACE-8FF9-1A6F276F1ECD}" type="pres">
      <dgm:prSet presAssocID="{3D67D1D7-B705-4491-B35C-6305C36F09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BD8CCB2-A5D5-424B-A4A0-330EBE542960}" type="pres">
      <dgm:prSet presAssocID="{8A2ACC0A-50E5-4F9B-B8A8-ACFFD06DB65A}" presName="hierRoot1" presStyleCnt="0">
        <dgm:presLayoutVars>
          <dgm:hierBranch val="init"/>
        </dgm:presLayoutVars>
      </dgm:prSet>
      <dgm:spPr/>
    </dgm:pt>
    <dgm:pt modelId="{4251975A-33EF-4115-8918-49675E23BD1C}" type="pres">
      <dgm:prSet presAssocID="{8A2ACC0A-50E5-4F9B-B8A8-ACFFD06DB65A}" presName="rootComposite1" presStyleCnt="0"/>
      <dgm:spPr/>
    </dgm:pt>
    <dgm:pt modelId="{B11C79E5-6580-43A8-944A-9F6E4FB427D6}" type="pres">
      <dgm:prSet presAssocID="{8A2ACC0A-50E5-4F9B-B8A8-ACFFD06DB65A}" presName="rootText1" presStyleLbl="node0" presStyleIdx="0" presStyleCnt="1" custLinFactNeighborX="3175" custLinFactNeighborY="-1661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4E982C7-8B51-43E6-8482-8E9202D6CCC2}" type="pres">
      <dgm:prSet presAssocID="{8A2ACC0A-50E5-4F9B-B8A8-ACFFD06DB65A}" presName="rootConnector1" presStyleLbl="node1" presStyleIdx="0" presStyleCnt="0"/>
      <dgm:spPr/>
      <dgm:t>
        <a:bodyPr/>
        <a:lstStyle/>
        <a:p>
          <a:endParaRPr lang="es-MX"/>
        </a:p>
      </dgm:t>
    </dgm:pt>
    <dgm:pt modelId="{09A7639F-B971-4BC8-AA11-B443361E7CFF}" type="pres">
      <dgm:prSet presAssocID="{8A2ACC0A-50E5-4F9B-B8A8-ACFFD06DB65A}" presName="hierChild2" presStyleCnt="0"/>
      <dgm:spPr/>
    </dgm:pt>
    <dgm:pt modelId="{FAAAF92E-0109-4387-B754-0F6DEC1D023A}" type="pres">
      <dgm:prSet presAssocID="{4A86CEB1-348A-4D88-B40C-39FB83FE93F6}" presName="Name64" presStyleLbl="parChTrans1D2" presStyleIdx="0" presStyleCnt="7"/>
      <dgm:spPr/>
      <dgm:t>
        <a:bodyPr/>
        <a:lstStyle/>
        <a:p>
          <a:endParaRPr lang="es-MX"/>
        </a:p>
      </dgm:t>
    </dgm:pt>
    <dgm:pt modelId="{BF870968-8A1F-43DF-A219-AFF5A7D72FC0}" type="pres">
      <dgm:prSet presAssocID="{FA5DD8DA-15BB-46B3-A4BF-A153F577527A}" presName="hierRoot2" presStyleCnt="0">
        <dgm:presLayoutVars>
          <dgm:hierBranch val="init"/>
        </dgm:presLayoutVars>
      </dgm:prSet>
      <dgm:spPr/>
    </dgm:pt>
    <dgm:pt modelId="{DBD7B6EE-600C-461A-9F94-5A7DFB818EC6}" type="pres">
      <dgm:prSet presAssocID="{FA5DD8DA-15BB-46B3-A4BF-A153F577527A}" presName="rootComposite" presStyleCnt="0"/>
      <dgm:spPr/>
    </dgm:pt>
    <dgm:pt modelId="{51BAE698-569B-45D1-8D23-DF84EA275F3C}" type="pres">
      <dgm:prSet presAssocID="{FA5DD8DA-15BB-46B3-A4BF-A153F577527A}" presName="rootText" presStyleLbl="node2" presStyleIdx="0" presStyleCnt="7" custScaleX="210192" custLinFactNeighborX="5265" custLinFactNeighborY="607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7F2A31-1D9F-4AD0-840B-5A1EB287B6BB}" type="pres">
      <dgm:prSet presAssocID="{FA5DD8DA-15BB-46B3-A4BF-A153F577527A}" presName="rootConnector" presStyleLbl="node2" presStyleIdx="0" presStyleCnt="7"/>
      <dgm:spPr/>
      <dgm:t>
        <a:bodyPr/>
        <a:lstStyle/>
        <a:p>
          <a:endParaRPr lang="es-MX"/>
        </a:p>
      </dgm:t>
    </dgm:pt>
    <dgm:pt modelId="{9F0A3BE7-0771-4C44-B70B-3B55274DA82A}" type="pres">
      <dgm:prSet presAssocID="{FA5DD8DA-15BB-46B3-A4BF-A153F577527A}" presName="hierChild4" presStyleCnt="0"/>
      <dgm:spPr/>
    </dgm:pt>
    <dgm:pt modelId="{33C0D538-ED8A-401A-A52E-30019930F6D5}" type="pres">
      <dgm:prSet presAssocID="{FA5DD8DA-15BB-46B3-A4BF-A153F577527A}" presName="hierChild5" presStyleCnt="0"/>
      <dgm:spPr/>
    </dgm:pt>
    <dgm:pt modelId="{AC655E93-FFEE-4CB8-B7D0-AB3F9BAF8BBB}" type="pres">
      <dgm:prSet presAssocID="{F290BDFD-A4CC-4295-A9F2-6FE999143CBB}" presName="Name64" presStyleLbl="parChTrans1D2" presStyleIdx="1" presStyleCnt="7"/>
      <dgm:spPr/>
      <dgm:t>
        <a:bodyPr/>
        <a:lstStyle/>
        <a:p>
          <a:endParaRPr lang="es-MX"/>
        </a:p>
      </dgm:t>
    </dgm:pt>
    <dgm:pt modelId="{380804C7-A04C-4540-972A-FC05C753AEE3}" type="pres">
      <dgm:prSet presAssocID="{22C537FA-C482-44FC-A808-F6EF8D00AEBB}" presName="hierRoot2" presStyleCnt="0">
        <dgm:presLayoutVars>
          <dgm:hierBranch val="init"/>
        </dgm:presLayoutVars>
      </dgm:prSet>
      <dgm:spPr/>
    </dgm:pt>
    <dgm:pt modelId="{CE553426-30F1-42FC-AC20-A68BD759891D}" type="pres">
      <dgm:prSet presAssocID="{22C537FA-C482-44FC-A808-F6EF8D00AEBB}" presName="rootComposite" presStyleCnt="0"/>
      <dgm:spPr/>
    </dgm:pt>
    <dgm:pt modelId="{32C480CA-6D9C-4B21-98A8-9D8536AE1742}" type="pres">
      <dgm:prSet presAssocID="{22C537FA-C482-44FC-A808-F6EF8D00AEBB}" presName="rootText" presStyleLbl="node2" presStyleIdx="1" presStyleCnt="7" custScaleX="210192" custLinFactNeighborX="5265" custLinFactNeighborY="-1969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D3FDFA9-C748-4656-B8BA-9D522F71955C}" type="pres">
      <dgm:prSet presAssocID="{22C537FA-C482-44FC-A808-F6EF8D00AEBB}" presName="rootConnector" presStyleLbl="node2" presStyleIdx="1" presStyleCnt="7"/>
      <dgm:spPr/>
      <dgm:t>
        <a:bodyPr/>
        <a:lstStyle/>
        <a:p>
          <a:endParaRPr lang="es-MX"/>
        </a:p>
      </dgm:t>
    </dgm:pt>
    <dgm:pt modelId="{A95AC68D-3922-4B62-98C6-85683FA6A7B4}" type="pres">
      <dgm:prSet presAssocID="{22C537FA-C482-44FC-A808-F6EF8D00AEBB}" presName="hierChild4" presStyleCnt="0"/>
      <dgm:spPr/>
    </dgm:pt>
    <dgm:pt modelId="{7A15B8C0-D60E-4D91-937B-CA3DB8EC9500}" type="pres">
      <dgm:prSet presAssocID="{22C537FA-C482-44FC-A808-F6EF8D00AEBB}" presName="hierChild5" presStyleCnt="0"/>
      <dgm:spPr/>
    </dgm:pt>
    <dgm:pt modelId="{33FEE923-2D89-4C5A-9BCB-08886B12F370}" type="pres">
      <dgm:prSet presAssocID="{107C70E3-740E-443F-947F-EF2CD79574CF}" presName="Name64" presStyleLbl="parChTrans1D2" presStyleIdx="2" presStyleCnt="7"/>
      <dgm:spPr/>
      <dgm:t>
        <a:bodyPr/>
        <a:lstStyle/>
        <a:p>
          <a:endParaRPr lang="es-MX"/>
        </a:p>
      </dgm:t>
    </dgm:pt>
    <dgm:pt modelId="{76D20919-0B43-4B28-A947-8BB17AEDA684}" type="pres">
      <dgm:prSet presAssocID="{FA8B52FA-AAAE-496C-9FD7-AF4AA1C0CA98}" presName="hierRoot2" presStyleCnt="0">
        <dgm:presLayoutVars>
          <dgm:hierBranch val="init"/>
        </dgm:presLayoutVars>
      </dgm:prSet>
      <dgm:spPr/>
    </dgm:pt>
    <dgm:pt modelId="{50B67FB7-76AB-40F6-8034-4359DF779E38}" type="pres">
      <dgm:prSet presAssocID="{FA8B52FA-AAAE-496C-9FD7-AF4AA1C0CA98}" presName="rootComposite" presStyleCnt="0"/>
      <dgm:spPr/>
    </dgm:pt>
    <dgm:pt modelId="{928D2537-CC97-4453-81C6-540EE741CE6D}" type="pres">
      <dgm:prSet presAssocID="{FA8B52FA-AAAE-496C-9FD7-AF4AA1C0CA98}" presName="rootText" presStyleLbl="node2" presStyleIdx="2" presStyleCnt="7" custScaleX="210192" custLinFactNeighborX="4208" custLinFactNeighborY="-1969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D913E03-2B64-4052-87C8-B65CB2049F7D}" type="pres">
      <dgm:prSet presAssocID="{FA8B52FA-AAAE-496C-9FD7-AF4AA1C0CA98}" presName="rootConnector" presStyleLbl="node2" presStyleIdx="2" presStyleCnt="7"/>
      <dgm:spPr/>
      <dgm:t>
        <a:bodyPr/>
        <a:lstStyle/>
        <a:p>
          <a:endParaRPr lang="es-MX"/>
        </a:p>
      </dgm:t>
    </dgm:pt>
    <dgm:pt modelId="{4A4D00C6-D10C-4D2B-9C71-B15976209BFE}" type="pres">
      <dgm:prSet presAssocID="{FA8B52FA-AAAE-496C-9FD7-AF4AA1C0CA98}" presName="hierChild4" presStyleCnt="0"/>
      <dgm:spPr/>
    </dgm:pt>
    <dgm:pt modelId="{979C2B04-3014-4DBF-87AB-5373DB492961}" type="pres">
      <dgm:prSet presAssocID="{FA8B52FA-AAAE-496C-9FD7-AF4AA1C0CA98}" presName="hierChild5" presStyleCnt="0"/>
      <dgm:spPr/>
    </dgm:pt>
    <dgm:pt modelId="{26355757-D713-4673-91D2-B70967F315A8}" type="pres">
      <dgm:prSet presAssocID="{DC10E623-DB0B-4E8F-928D-530CCAB0E615}" presName="Name64" presStyleLbl="parChTrans1D2" presStyleIdx="3" presStyleCnt="7"/>
      <dgm:spPr/>
      <dgm:t>
        <a:bodyPr/>
        <a:lstStyle/>
        <a:p>
          <a:endParaRPr lang="es-MX"/>
        </a:p>
      </dgm:t>
    </dgm:pt>
    <dgm:pt modelId="{9A271E26-94D1-4BD3-BAF6-53514F3A2AFC}" type="pres">
      <dgm:prSet presAssocID="{C8E723D1-A5C8-46AE-BF35-DD318D6B14C8}" presName="hierRoot2" presStyleCnt="0">
        <dgm:presLayoutVars>
          <dgm:hierBranch val="init"/>
        </dgm:presLayoutVars>
      </dgm:prSet>
      <dgm:spPr/>
    </dgm:pt>
    <dgm:pt modelId="{BF1E0041-0E8B-4C22-A7C7-332BA728EE0A}" type="pres">
      <dgm:prSet presAssocID="{C8E723D1-A5C8-46AE-BF35-DD318D6B14C8}" presName="rootComposite" presStyleCnt="0"/>
      <dgm:spPr/>
    </dgm:pt>
    <dgm:pt modelId="{8CF4CEAE-6ED0-4B9E-8A3D-9A9FA4F25892}" type="pres">
      <dgm:prSet presAssocID="{C8E723D1-A5C8-46AE-BF35-DD318D6B14C8}" presName="rootText" presStyleLbl="node2" presStyleIdx="3" presStyleCnt="7" custScaleX="210192" custLinFactNeighborX="7382" custLinFactNeighborY="-1969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E3E744E-4E9C-475C-9EAB-9B78E3260A9D}" type="pres">
      <dgm:prSet presAssocID="{C8E723D1-A5C8-46AE-BF35-DD318D6B14C8}" presName="rootConnector" presStyleLbl="node2" presStyleIdx="3" presStyleCnt="7"/>
      <dgm:spPr/>
      <dgm:t>
        <a:bodyPr/>
        <a:lstStyle/>
        <a:p>
          <a:endParaRPr lang="es-MX"/>
        </a:p>
      </dgm:t>
    </dgm:pt>
    <dgm:pt modelId="{E839D036-91AA-4D14-9392-24E9283EFAEF}" type="pres">
      <dgm:prSet presAssocID="{C8E723D1-A5C8-46AE-BF35-DD318D6B14C8}" presName="hierChild4" presStyleCnt="0"/>
      <dgm:spPr/>
    </dgm:pt>
    <dgm:pt modelId="{AC9BF63D-79A7-4CF5-987A-C6AE2B8B6FAA}" type="pres">
      <dgm:prSet presAssocID="{C8E723D1-A5C8-46AE-BF35-DD318D6B14C8}" presName="hierChild5" presStyleCnt="0"/>
      <dgm:spPr/>
    </dgm:pt>
    <dgm:pt modelId="{C95D2D5C-358C-4A47-A4A8-E9D079829BAD}" type="pres">
      <dgm:prSet presAssocID="{179D5C04-7C3F-4D7E-AA3D-CCA7DB0B0CA9}" presName="Name64" presStyleLbl="parChTrans1D2" presStyleIdx="4" presStyleCnt="7"/>
      <dgm:spPr/>
      <dgm:t>
        <a:bodyPr/>
        <a:lstStyle/>
        <a:p>
          <a:endParaRPr lang="es-MX"/>
        </a:p>
      </dgm:t>
    </dgm:pt>
    <dgm:pt modelId="{4D2F9EBB-D963-42FF-ACDF-95EFB59FF618}" type="pres">
      <dgm:prSet presAssocID="{319D4471-D6AC-453D-B0A1-664EDCB342B0}" presName="hierRoot2" presStyleCnt="0">
        <dgm:presLayoutVars>
          <dgm:hierBranch val="init"/>
        </dgm:presLayoutVars>
      </dgm:prSet>
      <dgm:spPr/>
    </dgm:pt>
    <dgm:pt modelId="{92D51A7B-5340-48F8-9D9D-DCEDFEB5D5C9}" type="pres">
      <dgm:prSet presAssocID="{319D4471-D6AC-453D-B0A1-664EDCB342B0}" presName="rootComposite" presStyleCnt="0"/>
      <dgm:spPr/>
    </dgm:pt>
    <dgm:pt modelId="{719A161E-AB06-4340-A5D5-CE2211CEC120}" type="pres">
      <dgm:prSet presAssocID="{319D4471-D6AC-453D-B0A1-664EDCB342B0}" presName="rootText" presStyleLbl="node2" presStyleIdx="4" presStyleCnt="7" custScaleX="210192" custLinFactNeighborX="4590" custLinFactNeighborY="-1838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5287311-2378-452F-99D7-B5AE4F740204}" type="pres">
      <dgm:prSet presAssocID="{319D4471-D6AC-453D-B0A1-664EDCB342B0}" presName="rootConnector" presStyleLbl="node2" presStyleIdx="4" presStyleCnt="7"/>
      <dgm:spPr/>
      <dgm:t>
        <a:bodyPr/>
        <a:lstStyle/>
        <a:p>
          <a:endParaRPr lang="es-MX"/>
        </a:p>
      </dgm:t>
    </dgm:pt>
    <dgm:pt modelId="{C8D62B8D-2EF8-4E46-820F-A5F6995B39FE}" type="pres">
      <dgm:prSet presAssocID="{319D4471-D6AC-453D-B0A1-664EDCB342B0}" presName="hierChild4" presStyleCnt="0"/>
      <dgm:spPr/>
    </dgm:pt>
    <dgm:pt modelId="{C2A6B7D6-0A95-4414-B122-AAFB18F9CA1C}" type="pres">
      <dgm:prSet presAssocID="{319D4471-D6AC-453D-B0A1-664EDCB342B0}" presName="hierChild5" presStyleCnt="0"/>
      <dgm:spPr/>
    </dgm:pt>
    <dgm:pt modelId="{DD93903E-C301-49F1-8B26-C49A33465890}" type="pres">
      <dgm:prSet presAssocID="{FB27BD76-F170-4354-B648-0CF8CF62143A}" presName="Name64" presStyleLbl="parChTrans1D2" presStyleIdx="5" presStyleCnt="7"/>
      <dgm:spPr/>
      <dgm:t>
        <a:bodyPr/>
        <a:lstStyle/>
        <a:p>
          <a:endParaRPr lang="es-MX"/>
        </a:p>
      </dgm:t>
    </dgm:pt>
    <dgm:pt modelId="{F668FBD4-C06E-4A44-AB01-6CCAD0111AE2}" type="pres">
      <dgm:prSet presAssocID="{4FB89354-739B-482A-AA75-23932AB533AF}" presName="hierRoot2" presStyleCnt="0">
        <dgm:presLayoutVars>
          <dgm:hierBranch val="init"/>
        </dgm:presLayoutVars>
      </dgm:prSet>
      <dgm:spPr/>
    </dgm:pt>
    <dgm:pt modelId="{13F19D19-4D4D-463E-B7DB-5A7C888132F5}" type="pres">
      <dgm:prSet presAssocID="{4FB89354-739B-482A-AA75-23932AB533AF}" presName="rootComposite" presStyleCnt="0"/>
      <dgm:spPr/>
    </dgm:pt>
    <dgm:pt modelId="{9BEDAEF8-0B47-44F4-8052-4655E702762F}" type="pres">
      <dgm:prSet presAssocID="{4FB89354-739B-482A-AA75-23932AB533AF}" presName="rootText" presStyleLbl="node2" presStyleIdx="5" presStyleCnt="7" custScaleX="210192" custLinFactNeighborX="5265" custLinFactNeighborY="-58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7E4A27E-B348-473C-84CF-F8867086F2D2}" type="pres">
      <dgm:prSet presAssocID="{4FB89354-739B-482A-AA75-23932AB533AF}" presName="rootConnector" presStyleLbl="node2" presStyleIdx="5" presStyleCnt="7"/>
      <dgm:spPr/>
      <dgm:t>
        <a:bodyPr/>
        <a:lstStyle/>
        <a:p>
          <a:endParaRPr lang="es-MX"/>
        </a:p>
      </dgm:t>
    </dgm:pt>
    <dgm:pt modelId="{76E8C652-3F36-4EDD-A5B2-043F05190342}" type="pres">
      <dgm:prSet presAssocID="{4FB89354-739B-482A-AA75-23932AB533AF}" presName="hierChild4" presStyleCnt="0"/>
      <dgm:spPr/>
    </dgm:pt>
    <dgm:pt modelId="{56DE405C-599C-49AE-A9FD-05AC76EE22A2}" type="pres">
      <dgm:prSet presAssocID="{4FB89354-739B-482A-AA75-23932AB533AF}" presName="hierChild5" presStyleCnt="0"/>
      <dgm:spPr/>
    </dgm:pt>
    <dgm:pt modelId="{5E78A02C-0940-4075-A57F-E3B4D3FC8E9A}" type="pres">
      <dgm:prSet presAssocID="{8872C482-9DF1-4148-B75A-D9F8BC867059}" presName="Name64" presStyleLbl="parChTrans1D2" presStyleIdx="6" presStyleCnt="7"/>
      <dgm:spPr/>
      <dgm:t>
        <a:bodyPr/>
        <a:lstStyle/>
        <a:p>
          <a:endParaRPr lang="es-MX"/>
        </a:p>
      </dgm:t>
    </dgm:pt>
    <dgm:pt modelId="{28AD499A-18FA-4D41-941B-1745238AB16D}" type="pres">
      <dgm:prSet presAssocID="{525E193E-74CC-4C95-9541-136E72378AB9}" presName="hierRoot2" presStyleCnt="0">
        <dgm:presLayoutVars>
          <dgm:hierBranch val="init"/>
        </dgm:presLayoutVars>
      </dgm:prSet>
      <dgm:spPr/>
    </dgm:pt>
    <dgm:pt modelId="{352AE213-2E4E-467E-B1DE-B39C9C8E3D98}" type="pres">
      <dgm:prSet presAssocID="{525E193E-74CC-4C95-9541-136E72378AB9}" presName="rootComposite" presStyleCnt="0"/>
      <dgm:spPr/>
    </dgm:pt>
    <dgm:pt modelId="{36900AB3-FBC2-40F9-AC3F-22BF05C460A0}" type="pres">
      <dgm:prSet presAssocID="{525E193E-74CC-4C95-9541-136E72378AB9}" presName="rootText" presStyleLbl="node2" presStyleIdx="6" presStyleCnt="7" custScaleX="210192" custLinFactNeighborX="5265" custLinFactNeighborY="-58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4DCA177-DA51-4A40-B3C7-4749DCAFBB61}" type="pres">
      <dgm:prSet presAssocID="{525E193E-74CC-4C95-9541-136E72378AB9}" presName="rootConnector" presStyleLbl="node2" presStyleIdx="6" presStyleCnt="7"/>
      <dgm:spPr/>
      <dgm:t>
        <a:bodyPr/>
        <a:lstStyle/>
        <a:p>
          <a:endParaRPr lang="es-MX"/>
        </a:p>
      </dgm:t>
    </dgm:pt>
    <dgm:pt modelId="{47ACCBCE-372B-442E-B374-8B92D1F0E50D}" type="pres">
      <dgm:prSet presAssocID="{525E193E-74CC-4C95-9541-136E72378AB9}" presName="hierChild4" presStyleCnt="0"/>
      <dgm:spPr/>
    </dgm:pt>
    <dgm:pt modelId="{2A35FABD-553C-4C67-BC59-058AB39A00E7}" type="pres">
      <dgm:prSet presAssocID="{525E193E-74CC-4C95-9541-136E72378AB9}" presName="hierChild5" presStyleCnt="0"/>
      <dgm:spPr/>
    </dgm:pt>
    <dgm:pt modelId="{3709DE19-A072-4F5F-B1E2-27B094FE086F}" type="pres">
      <dgm:prSet presAssocID="{8A2ACC0A-50E5-4F9B-B8A8-ACFFD06DB65A}" presName="hierChild3" presStyleCnt="0"/>
      <dgm:spPr/>
    </dgm:pt>
  </dgm:ptLst>
  <dgm:cxnLst>
    <dgm:cxn modelId="{1EBDDED6-B40A-42DE-87CA-13D5C0D49408}" type="presOf" srcId="{319D4471-D6AC-453D-B0A1-664EDCB342B0}" destId="{719A161E-AB06-4340-A5D5-CE2211CEC120}" srcOrd="0" destOrd="0" presId="urn:microsoft.com/office/officeart/2009/3/layout/HorizontalOrganizationChart"/>
    <dgm:cxn modelId="{DBF6D347-6E7F-4C0E-8C45-6F3CA0D64D7E}" srcId="{8A2ACC0A-50E5-4F9B-B8A8-ACFFD06DB65A}" destId="{C8E723D1-A5C8-46AE-BF35-DD318D6B14C8}" srcOrd="3" destOrd="0" parTransId="{DC10E623-DB0B-4E8F-928D-530CCAB0E615}" sibTransId="{64F27B7F-36B1-4DEA-BEEA-E068816AB08D}"/>
    <dgm:cxn modelId="{22F2CD02-2845-4B02-BD67-1BA2B5ABDFAD}" srcId="{8A2ACC0A-50E5-4F9B-B8A8-ACFFD06DB65A}" destId="{4FB89354-739B-482A-AA75-23932AB533AF}" srcOrd="5" destOrd="0" parTransId="{FB27BD76-F170-4354-B648-0CF8CF62143A}" sibTransId="{382FAF4D-9C3F-489D-9518-991BDDE63263}"/>
    <dgm:cxn modelId="{8DA25862-F731-42AD-B3D1-483C2A3A9BF8}" type="presOf" srcId="{8A2ACC0A-50E5-4F9B-B8A8-ACFFD06DB65A}" destId="{B11C79E5-6580-43A8-944A-9F6E4FB427D6}" srcOrd="0" destOrd="0" presId="urn:microsoft.com/office/officeart/2009/3/layout/HorizontalOrganizationChart"/>
    <dgm:cxn modelId="{886D3306-40E7-4198-A960-40F9091862CE}" type="presOf" srcId="{525E193E-74CC-4C95-9541-136E72378AB9}" destId="{36900AB3-FBC2-40F9-AC3F-22BF05C460A0}" srcOrd="0" destOrd="0" presId="urn:microsoft.com/office/officeart/2009/3/layout/HorizontalOrganizationChart"/>
    <dgm:cxn modelId="{3F7D095F-5155-4939-B480-324FECF5FC13}" type="presOf" srcId="{FA5DD8DA-15BB-46B3-A4BF-A153F577527A}" destId="{547F2A31-1D9F-4AD0-840B-5A1EB287B6BB}" srcOrd="1" destOrd="0" presId="urn:microsoft.com/office/officeart/2009/3/layout/HorizontalOrganizationChart"/>
    <dgm:cxn modelId="{CE8A8FD9-6331-4B3B-B8DB-8457E9138D70}" srcId="{8A2ACC0A-50E5-4F9B-B8A8-ACFFD06DB65A}" destId="{22C537FA-C482-44FC-A808-F6EF8D00AEBB}" srcOrd="1" destOrd="0" parTransId="{F290BDFD-A4CC-4295-A9F2-6FE999143CBB}" sibTransId="{5C61E6BD-7189-4465-ACF1-8DEC8704374C}"/>
    <dgm:cxn modelId="{0C19885D-B63A-4936-A8A1-F10B3B72F8D8}" type="presOf" srcId="{4A86CEB1-348A-4D88-B40C-39FB83FE93F6}" destId="{FAAAF92E-0109-4387-B754-0F6DEC1D023A}" srcOrd="0" destOrd="0" presId="urn:microsoft.com/office/officeart/2009/3/layout/HorizontalOrganizationChart"/>
    <dgm:cxn modelId="{64010024-39E0-411A-96B2-1F0CEF1CC020}" type="presOf" srcId="{3D67D1D7-B705-4491-B35C-6305C36F0950}" destId="{80820FA9-6A21-4ACE-8FF9-1A6F276F1ECD}" srcOrd="0" destOrd="0" presId="urn:microsoft.com/office/officeart/2009/3/layout/HorizontalOrganizationChart"/>
    <dgm:cxn modelId="{40A1B49D-0423-4240-B58A-CA3FC86C242B}" type="presOf" srcId="{4FB89354-739B-482A-AA75-23932AB533AF}" destId="{F7E4A27E-B348-473C-84CF-F8867086F2D2}" srcOrd="1" destOrd="0" presId="urn:microsoft.com/office/officeart/2009/3/layout/HorizontalOrganizationChart"/>
    <dgm:cxn modelId="{9BBDA8DF-B8C1-451A-9132-99CA47A6FAA4}" srcId="{8A2ACC0A-50E5-4F9B-B8A8-ACFFD06DB65A}" destId="{319D4471-D6AC-453D-B0A1-664EDCB342B0}" srcOrd="4" destOrd="0" parTransId="{179D5C04-7C3F-4D7E-AA3D-CCA7DB0B0CA9}" sibTransId="{B9063672-D1D0-4CF5-9206-BB247E8D8663}"/>
    <dgm:cxn modelId="{EE965794-C6BA-4564-855F-544842632715}" type="presOf" srcId="{F290BDFD-A4CC-4295-A9F2-6FE999143CBB}" destId="{AC655E93-FFEE-4CB8-B7D0-AB3F9BAF8BBB}" srcOrd="0" destOrd="0" presId="urn:microsoft.com/office/officeart/2009/3/layout/HorizontalOrganizationChart"/>
    <dgm:cxn modelId="{4259A0BD-ACB5-4F3D-8C85-4263E5B484C3}" type="presOf" srcId="{22C537FA-C482-44FC-A808-F6EF8D00AEBB}" destId="{0D3FDFA9-C748-4656-B8BA-9D522F71955C}" srcOrd="1" destOrd="0" presId="urn:microsoft.com/office/officeart/2009/3/layout/HorizontalOrganizationChart"/>
    <dgm:cxn modelId="{11F1992B-6FAF-496A-A375-34EF4DC1ABDE}" type="presOf" srcId="{C8E723D1-A5C8-46AE-BF35-DD318D6B14C8}" destId="{1E3E744E-4E9C-475C-9EAB-9B78E3260A9D}" srcOrd="1" destOrd="0" presId="urn:microsoft.com/office/officeart/2009/3/layout/HorizontalOrganizationChart"/>
    <dgm:cxn modelId="{147495F1-0D19-4715-A489-80485D10757F}" type="presOf" srcId="{4FB89354-739B-482A-AA75-23932AB533AF}" destId="{9BEDAEF8-0B47-44F4-8052-4655E702762F}" srcOrd="0" destOrd="0" presId="urn:microsoft.com/office/officeart/2009/3/layout/HorizontalOrganizationChart"/>
    <dgm:cxn modelId="{3112A8CE-6AA6-42D4-81A8-A9E321546902}" srcId="{3D67D1D7-B705-4491-B35C-6305C36F0950}" destId="{8A2ACC0A-50E5-4F9B-B8A8-ACFFD06DB65A}" srcOrd="0" destOrd="0" parTransId="{CFB922C4-205C-41A6-A31D-D95CAAD39FD9}" sibTransId="{698AC4E6-7388-4120-AD87-76C148C7BAC1}"/>
    <dgm:cxn modelId="{9C12C2E0-0213-4D0D-A06D-A1FD9E5FB84F}" type="presOf" srcId="{525E193E-74CC-4C95-9541-136E72378AB9}" destId="{64DCA177-DA51-4A40-B3C7-4749DCAFBB61}" srcOrd="1" destOrd="0" presId="urn:microsoft.com/office/officeart/2009/3/layout/HorizontalOrganizationChart"/>
    <dgm:cxn modelId="{4FAB8596-AB7F-41A9-AB9C-41B6CCA14EB2}" type="presOf" srcId="{179D5C04-7C3F-4D7E-AA3D-CCA7DB0B0CA9}" destId="{C95D2D5C-358C-4A47-A4A8-E9D079829BAD}" srcOrd="0" destOrd="0" presId="urn:microsoft.com/office/officeart/2009/3/layout/HorizontalOrganizationChart"/>
    <dgm:cxn modelId="{A8D7B366-527C-466A-8F35-2BC96815AE4D}" type="presOf" srcId="{8872C482-9DF1-4148-B75A-D9F8BC867059}" destId="{5E78A02C-0940-4075-A57F-E3B4D3FC8E9A}" srcOrd="0" destOrd="0" presId="urn:microsoft.com/office/officeart/2009/3/layout/HorizontalOrganizationChart"/>
    <dgm:cxn modelId="{49DBBC4B-CCB2-4F3C-90E1-D4D2A1DF0726}" type="presOf" srcId="{8A2ACC0A-50E5-4F9B-B8A8-ACFFD06DB65A}" destId="{64E982C7-8B51-43E6-8482-8E9202D6CCC2}" srcOrd="1" destOrd="0" presId="urn:microsoft.com/office/officeart/2009/3/layout/HorizontalOrganizationChart"/>
    <dgm:cxn modelId="{26AF7CC2-4BBC-49A5-A87A-45E3EBC580F9}" type="presOf" srcId="{319D4471-D6AC-453D-B0A1-664EDCB342B0}" destId="{15287311-2378-452F-99D7-B5AE4F740204}" srcOrd="1" destOrd="0" presId="urn:microsoft.com/office/officeart/2009/3/layout/HorizontalOrganizationChart"/>
    <dgm:cxn modelId="{26532B81-7CD8-41B4-A950-402B810C5C96}" srcId="{8A2ACC0A-50E5-4F9B-B8A8-ACFFD06DB65A}" destId="{FA8B52FA-AAAE-496C-9FD7-AF4AA1C0CA98}" srcOrd="2" destOrd="0" parTransId="{107C70E3-740E-443F-947F-EF2CD79574CF}" sibTransId="{C67CF7DF-FA19-46B3-9900-DE782E421D00}"/>
    <dgm:cxn modelId="{44639942-E6ED-4330-8129-CA1336126C4A}" type="presOf" srcId="{FA8B52FA-AAAE-496C-9FD7-AF4AA1C0CA98}" destId="{5D913E03-2B64-4052-87C8-B65CB2049F7D}" srcOrd="1" destOrd="0" presId="urn:microsoft.com/office/officeart/2009/3/layout/HorizontalOrganizationChart"/>
    <dgm:cxn modelId="{290C02B4-6025-468D-B28E-51C032DB9624}" srcId="{8A2ACC0A-50E5-4F9B-B8A8-ACFFD06DB65A}" destId="{FA5DD8DA-15BB-46B3-A4BF-A153F577527A}" srcOrd="0" destOrd="0" parTransId="{4A86CEB1-348A-4D88-B40C-39FB83FE93F6}" sibTransId="{A520F024-8158-4CB5-AABC-FF0D3D511355}"/>
    <dgm:cxn modelId="{7E8B7240-286B-45CA-8F64-E90FAAF67CD4}" type="presOf" srcId="{FB27BD76-F170-4354-B648-0CF8CF62143A}" destId="{DD93903E-C301-49F1-8B26-C49A33465890}" srcOrd="0" destOrd="0" presId="urn:microsoft.com/office/officeart/2009/3/layout/HorizontalOrganizationChart"/>
    <dgm:cxn modelId="{4B003E39-C313-41EF-AAB1-F6CE5852C66A}" type="presOf" srcId="{DC10E623-DB0B-4E8F-928D-530CCAB0E615}" destId="{26355757-D713-4673-91D2-B70967F315A8}" srcOrd="0" destOrd="0" presId="urn:microsoft.com/office/officeart/2009/3/layout/HorizontalOrganizationChart"/>
    <dgm:cxn modelId="{AE6010D6-304D-4223-8619-5697BD6CB5C6}" type="presOf" srcId="{22C537FA-C482-44FC-A808-F6EF8D00AEBB}" destId="{32C480CA-6D9C-4B21-98A8-9D8536AE1742}" srcOrd="0" destOrd="0" presId="urn:microsoft.com/office/officeart/2009/3/layout/HorizontalOrganizationChart"/>
    <dgm:cxn modelId="{7C4C91E7-6AB3-42FF-B5DB-FC760457A0D5}" type="presOf" srcId="{107C70E3-740E-443F-947F-EF2CD79574CF}" destId="{33FEE923-2D89-4C5A-9BCB-08886B12F370}" srcOrd="0" destOrd="0" presId="urn:microsoft.com/office/officeart/2009/3/layout/HorizontalOrganizationChart"/>
    <dgm:cxn modelId="{4428FF40-8255-4E5D-BCEF-B5E268BE9B05}" srcId="{8A2ACC0A-50E5-4F9B-B8A8-ACFFD06DB65A}" destId="{525E193E-74CC-4C95-9541-136E72378AB9}" srcOrd="6" destOrd="0" parTransId="{8872C482-9DF1-4148-B75A-D9F8BC867059}" sibTransId="{15DE7C43-80A7-4246-928B-97FADA52293A}"/>
    <dgm:cxn modelId="{C8962339-9F20-49F1-A412-5BA9997E416D}" type="presOf" srcId="{C8E723D1-A5C8-46AE-BF35-DD318D6B14C8}" destId="{8CF4CEAE-6ED0-4B9E-8A3D-9A9FA4F25892}" srcOrd="0" destOrd="0" presId="urn:microsoft.com/office/officeart/2009/3/layout/HorizontalOrganizationChart"/>
    <dgm:cxn modelId="{1C1BE242-237B-4396-AA00-A7B83F16C305}" type="presOf" srcId="{FA8B52FA-AAAE-496C-9FD7-AF4AA1C0CA98}" destId="{928D2537-CC97-4453-81C6-540EE741CE6D}" srcOrd="0" destOrd="0" presId="urn:microsoft.com/office/officeart/2009/3/layout/HorizontalOrganizationChart"/>
    <dgm:cxn modelId="{D6BB6FFF-BDFF-49F9-8F52-9E7B02D4EF30}" type="presOf" srcId="{FA5DD8DA-15BB-46B3-A4BF-A153F577527A}" destId="{51BAE698-569B-45D1-8D23-DF84EA275F3C}" srcOrd="0" destOrd="0" presId="urn:microsoft.com/office/officeart/2009/3/layout/HorizontalOrganizationChart"/>
    <dgm:cxn modelId="{EB96B326-4633-420C-80F2-94B84AE4F539}" type="presParOf" srcId="{80820FA9-6A21-4ACE-8FF9-1A6F276F1ECD}" destId="{BBD8CCB2-A5D5-424B-A4A0-330EBE542960}" srcOrd="0" destOrd="0" presId="urn:microsoft.com/office/officeart/2009/3/layout/HorizontalOrganizationChart"/>
    <dgm:cxn modelId="{8F1129E0-65DF-4556-9494-2F548F984C3C}" type="presParOf" srcId="{BBD8CCB2-A5D5-424B-A4A0-330EBE542960}" destId="{4251975A-33EF-4115-8918-49675E23BD1C}" srcOrd="0" destOrd="0" presId="urn:microsoft.com/office/officeart/2009/3/layout/HorizontalOrganizationChart"/>
    <dgm:cxn modelId="{1B555F4A-D9C8-4803-B96B-2860D79C907D}" type="presParOf" srcId="{4251975A-33EF-4115-8918-49675E23BD1C}" destId="{B11C79E5-6580-43A8-944A-9F6E4FB427D6}" srcOrd="0" destOrd="0" presId="urn:microsoft.com/office/officeart/2009/3/layout/HorizontalOrganizationChart"/>
    <dgm:cxn modelId="{E256D2E0-6F1C-481D-A22A-B8BD95501736}" type="presParOf" srcId="{4251975A-33EF-4115-8918-49675E23BD1C}" destId="{64E982C7-8B51-43E6-8482-8E9202D6CCC2}" srcOrd="1" destOrd="0" presId="urn:microsoft.com/office/officeart/2009/3/layout/HorizontalOrganizationChart"/>
    <dgm:cxn modelId="{5DDBF5E7-9FF8-45DD-9F8D-289846CCE85E}" type="presParOf" srcId="{BBD8CCB2-A5D5-424B-A4A0-330EBE542960}" destId="{09A7639F-B971-4BC8-AA11-B443361E7CFF}" srcOrd="1" destOrd="0" presId="urn:microsoft.com/office/officeart/2009/3/layout/HorizontalOrganizationChart"/>
    <dgm:cxn modelId="{7FC1847C-D92C-4E8B-A61F-A1FBB91BB151}" type="presParOf" srcId="{09A7639F-B971-4BC8-AA11-B443361E7CFF}" destId="{FAAAF92E-0109-4387-B754-0F6DEC1D023A}" srcOrd="0" destOrd="0" presId="urn:microsoft.com/office/officeart/2009/3/layout/HorizontalOrganizationChart"/>
    <dgm:cxn modelId="{3B13740E-7C03-4AE6-B20A-340E4368246B}" type="presParOf" srcId="{09A7639F-B971-4BC8-AA11-B443361E7CFF}" destId="{BF870968-8A1F-43DF-A219-AFF5A7D72FC0}" srcOrd="1" destOrd="0" presId="urn:microsoft.com/office/officeart/2009/3/layout/HorizontalOrganizationChart"/>
    <dgm:cxn modelId="{071ED9B2-1BB5-4227-BCDA-6B440C822025}" type="presParOf" srcId="{BF870968-8A1F-43DF-A219-AFF5A7D72FC0}" destId="{DBD7B6EE-600C-461A-9F94-5A7DFB818EC6}" srcOrd="0" destOrd="0" presId="urn:microsoft.com/office/officeart/2009/3/layout/HorizontalOrganizationChart"/>
    <dgm:cxn modelId="{CD258A27-A483-4301-9530-0D261CF83B7E}" type="presParOf" srcId="{DBD7B6EE-600C-461A-9F94-5A7DFB818EC6}" destId="{51BAE698-569B-45D1-8D23-DF84EA275F3C}" srcOrd="0" destOrd="0" presId="urn:microsoft.com/office/officeart/2009/3/layout/HorizontalOrganizationChart"/>
    <dgm:cxn modelId="{84369B8D-B22D-4063-8B43-23529E76ACCC}" type="presParOf" srcId="{DBD7B6EE-600C-461A-9F94-5A7DFB818EC6}" destId="{547F2A31-1D9F-4AD0-840B-5A1EB287B6BB}" srcOrd="1" destOrd="0" presId="urn:microsoft.com/office/officeart/2009/3/layout/HorizontalOrganizationChart"/>
    <dgm:cxn modelId="{5A3B7643-E38E-484F-BBF0-E9A61A578ED3}" type="presParOf" srcId="{BF870968-8A1F-43DF-A219-AFF5A7D72FC0}" destId="{9F0A3BE7-0771-4C44-B70B-3B55274DA82A}" srcOrd="1" destOrd="0" presId="urn:microsoft.com/office/officeart/2009/3/layout/HorizontalOrganizationChart"/>
    <dgm:cxn modelId="{E058F11D-EA6D-4E75-814A-2C08C2504981}" type="presParOf" srcId="{BF870968-8A1F-43DF-A219-AFF5A7D72FC0}" destId="{33C0D538-ED8A-401A-A52E-30019930F6D5}" srcOrd="2" destOrd="0" presId="urn:microsoft.com/office/officeart/2009/3/layout/HorizontalOrganizationChart"/>
    <dgm:cxn modelId="{25220188-3398-43BD-81C4-D3E3C3B0FF46}" type="presParOf" srcId="{09A7639F-B971-4BC8-AA11-B443361E7CFF}" destId="{AC655E93-FFEE-4CB8-B7D0-AB3F9BAF8BBB}" srcOrd="2" destOrd="0" presId="urn:microsoft.com/office/officeart/2009/3/layout/HorizontalOrganizationChart"/>
    <dgm:cxn modelId="{B4F4AFEB-8E6F-4957-8DB3-FEFCB6911EDE}" type="presParOf" srcId="{09A7639F-B971-4BC8-AA11-B443361E7CFF}" destId="{380804C7-A04C-4540-972A-FC05C753AEE3}" srcOrd="3" destOrd="0" presId="urn:microsoft.com/office/officeart/2009/3/layout/HorizontalOrganizationChart"/>
    <dgm:cxn modelId="{650A8CB6-CBEB-490F-B36B-78798E8D8891}" type="presParOf" srcId="{380804C7-A04C-4540-972A-FC05C753AEE3}" destId="{CE553426-30F1-42FC-AC20-A68BD759891D}" srcOrd="0" destOrd="0" presId="urn:microsoft.com/office/officeart/2009/3/layout/HorizontalOrganizationChart"/>
    <dgm:cxn modelId="{4933E696-5941-49A5-B0FE-DE5B8B0CF54D}" type="presParOf" srcId="{CE553426-30F1-42FC-AC20-A68BD759891D}" destId="{32C480CA-6D9C-4B21-98A8-9D8536AE1742}" srcOrd="0" destOrd="0" presId="urn:microsoft.com/office/officeart/2009/3/layout/HorizontalOrganizationChart"/>
    <dgm:cxn modelId="{58AD163C-C8D7-4421-B0F3-4D0FA28ADDF5}" type="presParOf" srcId="{CE553426-30F1-42FC-AC20-A68BD759891D}" destId="{0D3FDFA9-C748-4656-B8BA-9D522F71955C}" srcOrd="1" destOrd="0" presId="urn:microsoft.com/office/officeart/2009/3/layout/HorizontalOrganizationChart"/>
    <dgm:cxn modelId="{597763E7-FBFB-4006-86D8-E67FEE873604}" type="presParOf" srcId="{380804C7-A04C-4540-972A-FC05C753AEE3}" destId="{A95AC68D-3922-4B62-98C6-85683FA6A7B4}" srcOrd="1" destOrd="0" presId="urn:microsoft.com/office/officeart/2009/3/layout/HorizontalOrganizationChart"/>
    <dgm:cxn modelId="{0B12DF92-8570-4D36-8B18-759CF78D7E59}" type="presParOf" srcId="{380804C7-A04C-4540-972A-FC05C753AEE3}" destId="{7A15B8C0-D60E-4D91-937B-CA3DB8EC9500}" srcOrd="2" destOrd="0" presId="urn:microsoft.com/office/officeart/2009/3/layout/HorizontalOrganizationChart"/>
    <dgm:cxn modelId="{F3DE1973-014A-40CE-A75D-1EB9CECB7AB4}" type="presParOf" srcId="{09A7639F-B971-4BC8-AA11-B443361E7CFF}" destId="{33FEE923-2D89-4C5A-9BCB-08886B12F370}" srcOrd="4" destOrd="0" presId="urn:microsoft.com/office/officeart/2009/3/layout/HorizontalOrganizationChart"/>
    <dgm:cxn modelId="{4E89CBDE-F781-43CA-B4F2-67FED92A5161}" type="presParOf" srcId="{09A7639F-B971-4BC8-AA11-B443361E7CFF}" destId="{76D20919-0B43-4B28-A947-8BB17AEDA684}" srcOrd="5" destOrd="0" presId="urn:microsoft.com/office/officeart/2009/3/layout/HorizontalOrganizationChart"/>
    <dgm:cxn modelId="{E548270E-4E65-4BA8-97A9-AC117E7FED6B}" type="presParOf" srcId="{76D20919-0B43-4B28-A947-8BB17AEDA684}" destId="{50B67FB7-76AB-40F6-8034-4359DF779E38}" srcOrd="0" destOrd="0" presId="urn:microsoft.com/office/officeart/2009/3/layout/HorizontalOrganizationChart"/>
    <dgm:cxn modelId="{404E5778-15D4-4A84-B034-0BDD886735DB}" type="presParOf" srcId="{50B67FB7-76AB-40F6-8034-4359DF779E38}" destId="{928D2537-CC97-4453-81C6-540EE741CE6D}" srcOrd="0" destOrd="0" presId="urn:microsoft.com/office/officeart/2009/3/layout/HorizontalOrganizationChart"/>
    <dgm:cxn modelId="{7133D2EA-3AAA-431C-8E43-39C9395EA1B2}" type="presParOf" srcId="{50B67FB7-76AB-40F6-8034-4359DF779E38}" destId="{5D913E03-2B64-4052-87C8-B65CB2049F7D}" srcOrd="1" destOrd="0" presId="urn:microsoft.com/office/officeart/2009/3/layout/HorizontalOrganizationChart"/>
    <dgm:cxn modelId="{06D7FD63-18A1-49A6-93F4-BDD3B76B4D52}" type="presParOf" srcId="{76D20919-0B43-4B28-A947-8BB17AEDA684}" destId="{4A4D00C6-D10C-4D2B-9C71-B15976209BFE}" srcOrd="1" destOrd="0" presId="urn:microsoft.com/office/officeart/2009/3/layout/HorizontalOrganizationChart"/>
    <dgm:cxn modelId="{A03F5CFB-AC1E-406C-A69F-BC4C3E66251B}" type="presParOf" srcId="{76D20919-0B43-4B28-A947-8BB17AEDA684}" destId="{979C2B04-3014-4DBF-87AB-5373DB492961}" srcOrd="2" destOrd="0" presId="urn:microsoft.com/office/officeart/2009/3/layout/HorizontalOrganizationChart"/>
    <dgm:cxn modelId="{D7BA3729-41B7-44B7-AE78-D8CFA0E8E23F}" type="presParOf" srcId="{09A7639F-B971-4BC8-AA11-B443361E7CFF}" destId="{26355757-D713-4673-91D2-B70967F315A8}" srcOrd="6" destOrd="0" presId="urn:microsoft.com/office/officeart/2009/3/layout/HorizontalOrganizationChart"/>
    <dgm:cxn modelId="{0B045C5D-6667-4DAB-9657-DC7DF957526D}" type="presParOf" srcId="{09A7639F-B971-4BC8-AA11-B443361E7CFF}" destId="{9A271E26-94D1-4BD3-BAF6-53514F3A2AFC}" srcOrd="7" destOrd="0" presId="urn:microsoft.com/office/officeart/2009/3/layout/HorizontalOrganizationChart"/>
    <dgm:cxn modelId="{6A55015F-88FD-40B8-9E61-F8F167587548}" type="presParOf" srcId="{9A271E26-94D1-4BD3-BAF6-53514F3A2AFC}" destId="{BF1E0041-0E8B-4C22-A7C7-332BA728EE0A}" srcOrd="0" destOrd="0" presId="urn:microsoft.com/office/officeart/2009/3/layout/HorizontalOrganizationChart"/>
    <dgm:cxn modelId="{A6F83DEA-D747-4A75-8F67-E6ADE809E95B}" type="presParOf" srcId="{BF1E0041-0E8B-4C22-A7C7-332BA728EE0A}" destId="{8CF4CEAE-6ED0-4B9E-8A3D-9A9FA4F25892}" srcOrd="0" destOrd="0" presId="urn:microsoft.com/office/officeart/2009/3/layout/HorizontalOrganizationChart"/>
    <dgm:cxn modelId="{1399773B-607E-45E1-BD0A-33B27491A5F7}" type="presParOf" srcId="{BF1E0041-0E8B-4C22-A7C7-332BA728EE0A}" destId="{1E3E744E-4E9C-475C-9EAB-9B78E3260A9D}" srcOrd="1" destOrd="0" presId="urn:microsoft.com/office/officeart/2009/3/layout/HorizontalOrganizationChart"/>
    <dgm:cxn modelId="{710B45CD-133C-4409-840C-EA0F5FD16778}" type="presParOf" srcId="{9A271E26-94D1-4BD3-BAF6-53514F3A2AFC}" destId="{E839D036-91AA-4D14-9392-24E9283EFAEF}" srcOrd="1" destOrd="0" presId="urn:microsoft.com/office/officeart/2009/3/layout/HorizontalOrganizationChart"/>
    <dgm:cxn modelId="{A29A745E-DC2F-45F2-9DA9-ED4D0FE80D58}" type="presParOf" srcId="{9A271E26-94D1-4BD3-BAF6-53514F3A2AFC}" destId="{AC9BF63D-79A7-4CF5-987A-C6AE2B8B6FAA}" srcOrd="2" destOrd="0" presId="urn:microsoft.com/office/officeart/2009/3/layout/HorizontalOrganizationChart"/>
    <dgm:cxn modelId="{F817B6D5-EE2A-46E3-9E71-239498D6D80F}" type="presParOf" srcId="{09A7639F-B971-4BC8-AA11-B443361E7CFF}" destId="{C95D2D5C-358C-4A47-A4A8-E9D079829BAD}" srcOrd="8" destOrd="0" presId="urn:microsoft.com/office/officeart/2009/3/layout/HorizontalOrganizationChart"/>
    <dgm:cxn modelId="{CA2F61B4-0D79-4F28-BBA8-198DF6102FA5}" type="presParOf" srcId="{09A7639F-B971-4BC8-AA11-B443361E7CFF}" destId="{4D2F9EBB-D963-42FF-ACDF-95EFB59FF618}" srcOrd="9" destOrd="0" presId="urn:microsoft.com/office/officeart/2009/3/layout/HorizontalOrganizationChart"/>
    <dgm:cxn modelId="{DB84DCE1-63F0-4BD4-9A29-E5227CBA9C06}" type="presParOf" srcId="{4D2F9EBB-D963-42FF-ACDF-95EFB59FF618}" destId="{92D51A7B-5340-48F8-9D9D-DCEDFEB5D5C9}" srcOrd="0" destOrd="0" presId="urn:microsoft.com/office/officeart/2009/3/layout/HorizontalOrganizationChart"/>
    <dgm:cxn modelId="{B64FE9FC-4D38-4257-A06C-918670DBDE22}" type="presParOf" srcId="{92D51A7B-5340-48F8-9D9D-DCEDFEB5D5C9}" destId="{719A161E-AB06-4340-A5D5-CE2211CEC120}" srcOrd="0" destOrd="0" presId="urn:microsoft.com/office/officeart/2009/3/layout/HorizontalOrganizationChart"/>
    <dgm:cxn modelId="{AB0FAE39-8660-495F-9676-D8CA510B92A3}" type="presParOf" srcId="{92D51A7B-5340-48F8-9D9D-DCEDFEB5D5C9}" destId="{15287311-2378-452F-99D7-B5AE4F740204}" srcOrd="1" destOrd="0" presId="urn:microsoft.com/office/officeart/2009/3/layout/HorizontalOrganizationChart"/>
    <dgm:cxn modelId="{A5F3D82C-516B-4FCB-AF76-82C4B7E4A5C4}" type="presParOf" srcId="{4D2F9EBB-D963-42FF-ACDF-95EFB59FF618}" destId="{C8D62B8D-2EF8-4E46-820F-A5F6995B39FE}" srcOrd="1" destOrd="0" presId="urn:microsoft.com/office/officeart/2009/3/layout/HorizontalOrganizationChart"/>
    <dgm:cxn modelId="{D477FA70-6313-42B0-85EF-3E91B9339E4F}" type="presParOf" srcId="{4D2F9EBB-D963-42FF-ACDF-95EFB59FF618}" destId="{C2A6B7D6-0A95-4414-B122-AAFB18F9CA1C}" srcOrd="2" destOrd="0" presId="urn:microsoft.com/office/officeart/2009/3/layout/HorizontalOrganizationChart"/>
    <dgm:cxn modelId="{745037AC-4677-4949-B021-AEFCAE5CE3A7}" type="presParOf" srcId="{09A7639F-B971-4BC8-AA11-B443361E7CFF}" destId="{DD93903E-C301-49F1-8B26-C49A33465890}" srcOrd="10" destOrd="0" presId="urn:microsoft.com/office/officeart/2009/3/layout/HorizontalOrganizationChart"/>
    <dgm:cxn modelId="{951A382C-024E-4DE8-BFD2-F629FF895024}" type="presParOf" srcId="{09A7639F-B971-4BC8-AA11-B443361E7CFF}" destId="{F668FBD4-C06E-4A44-AB01-6CCAD0111AE2}" srcOrd="11" destOrd="0" presId="urn:microsoft.com/office/officeart/2009/3/layout/HorizontalOrganizationChart"/>
    <dgm:cxn modelId="{2C907422-9070-4652-A311-5A0D8648C7AD}" type="presParOf" srcId="{F668FBD4-C06E-4A44-AB01-6CCAD0111AE2}" destId="{13F19D19-4D4D-463E-B7DB-5A7C888132F5}" srcOrd="0" destOrd="0" presId="urn:microsoft.com/office/officeart/2009/3/layout/HorizontalOrganizationChart"/>
    <dgm:cxn modelId="{822075D3-D87F-4AF2-BACA-3D28C529EE0C}" type="presParOf" srcId="{13F19D19-4D4D-463E-B7DB-5A7C888132F5}" destId="{9BEDAEF8-0B47-44F4-8052-4655E702762F}" srcOrd="0" destOrd="0" presId="urn:microsoft.com/office/officeart/2009/3/layout/HorizontalOrganizationChart"/>
    <dgm:cxn modelId="{9C1060C0-1F43-4123-B27E-1DC703129790}" type="presParOf" srcId="{13F19D19-4D4D-463E-B7DB-5A7C888132F5}" destId="{F7E4A27E-B348-473C-84CF-F8867086F2D2}" srcOrd="1" destOrd="0" presId="urn:microsoft.com/office/officeart/2009/3/layout/HorizontalOrganizationChart"/>
    <dgm:cxn modelId="{5976C1B9-0F17-453A-909D-E1AE948AFE6A}" type="presParOf" srcId="{F668FBD4-C06E-4A44-AB01-6CCAD0111AE2}" destId="{76E8C652-3F36-4EDD-A5B2-043F05190342}" srcOrd="1" destOrd="0" presId="urn:microsoft.com/office/officeart/2009/3/layout/HorizontalOrganizationChart"/>
    <dgm:cxn modelId="{D033D302-C210-4F38-9A82-043514FF1164}" type="presParOf" srcId="{F668FBD4-C06E-4A44-AB01-6CCAD0111AE2}" destId="{56DE405C-599C-49AE-A9FD-05AC76EE22A2}" srcOrd="2" destOrd="0" presId="urn:microsoft.com/office/officeart/2009/3/layout/HorizontalOrganizationChart"/>
    <dgm:cxn modelId="{3A884131-9462-40ED-AAC4-C9C714A88608}" type="presParOf" srcId="{09A7639F-B971-4BC8-AA11-B443361E7CFF}" destId="{5E78A02C-0940-4075-A57F-E3B4D3FC8E9A}" srcOrd="12" destOrd="0" presId="urn:microsoft.com/office/officeart/2009/3/layout/HorizontalOrganizationChart"/>
    <dgm:cxn modelId="{1719AEEE-1C7C-4C19-8CAE-9106174C692C}" type="presParOf" srcId="{09A7639F-B971-4BC8-AA11-B443361E7CFF}" destId="{28AD499A-18FA-4D41-941B-1745238AB16D}" srcOrd="13" destOrd="0" presId="urn:microsoft.com/office/officeart/2009/3/layout/HorizontalOrganizationChart"/>
    <dgm:cxn modelId="{0C6FFDF0-D7E0-4CF7-8A61-49874221A501}" type="presParOf" srcId="{28AD499A-18FA-4D41-941B-1745238AB16D}" destId="{352AE213-2E4E-467E-B1DE-B39C9C8E3D98}" srcOrd="0" destOrd="0" presId="urn:microsoft.com/office/officeart/2009/3/layout/HorizontalOrganizationChart"/>
    <dgm:cxn modelId="{17E942DD-D2B8-4CDA-88A2-4AE2F0B8D1B5}" type="presParOf" srcId="{352AE213-2E4E-467E-B1DE-B39C9C8E3D98}" destId="{36900AB3-FBC2-40F9-AC3F-22BF05C460A0}" srcOrd="0" destOrd="0" presId="urn:microsoft.com/office/officeart/2009/3/layout/HorizontalOrganizationChart"/>
    <dgm:cxn modelId="{A563A122-00DA-425B-BFAE-DD03BA9E8ABC}" type="presParOf" srcId="{352AE213-2E4E-467E-B1DE-B39C9C8E3D98}" destId="{64DCA177-DA51-4A40-B3C7-4749DCAFBB61}" srcOrd="1" destOrd="0" presId="urn:microsoft.com/office/officeart/2009/3/layout/HorizontalOrganizationChart"/>
    <dgm:cxn modelId="{26A7D0BC-169F-4D96-82C6-468EDA26516F}" type="presParOf" srcId="{28AD499A-18FA-4D41-941B-1745238AB16D}" destId="{47ACCBCE-372B-442E-B374-8B92D1F0E50D}" srcOrd="1" destOrd="0" presId="urn:microsoft.com/office/officeart/2009/3/layout/HorizontalOrganizationChart"/>
    <dgm:cxn modelId="{FDA2667B-D6C3-4D59-95E5-5991F68C3586}" type="presParOf" srcId="{28AD499A-18FA-4D41-941B-1745238AB16D}" destId="{2A35FABD-553C-4C67-BC59-058AB39A00E7}" srcOrd="2" destOrd="0" presId="urn:microsoft.com/office/officeart/2009/3/layout/HorizontalOrganizationChart"/>
    <dgm:cxn modelId="{0F99A343-1F58-4111-8B25-2DE114EC3C52}" type="presParOf" srcId="{BBD8CCB2-A5D5-424B-A4A0-330EBE542960}" destId="{3709DE19-A072-4F5F-B1E2-27B094FE086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E7B3F-53DE-4374-9473-92DE0E827542}" type="datetimeFigureOut">
              <a:rPr lang="es-MX" smtClean="0"/>
              <a:t>12/01/2017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72C84-11F8-4B87-9E61-F8E8A10153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08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D9C2ADF-27CE-4916-B7D8-5A23D146129F}" type="datetimeFigureOut">
              <a:rPr lang="es-MX" smtClean="0"/>
              <a:t>12/01/2017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BE1F394-E47A-4D2E-BDA0-9E66AD267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342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8EB-73CF-4493-9F6F-4641F8FB0FD2}" type="slidenum">
              <a:rPr lang="es-MX" smtClean="0">
                <a:solidFill>
                  <a:prstClr val="black"/>
                </a:solidFill>
              </a:rPr>
              <a:pPr/>
              <a:t>11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5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8EB-73CF-4493-9F6F-4641F8FB0FD2}" type="slidenum">
              <a:rPr lang="es-MX" smtClean="0">
                <a:solidFill>
                  <a:prstClr val="black"/>
                </a:solidFill>
              </a:rPr>
              <a:pPr/>
              <a:t>15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7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E8B4-8E31-4ACA-883D-3B0286928707}" type="slidenum">
              <a:rPr lang="es-MX" smtClean="0">
                <a:solidFill>
                  <a:prstClr val="black"/>
                </a:solidFill>
              </a:rPr>
              <a:pPr/>
              <a:t>19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72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E8B4-8E31-4ACA-883D-3B0286928707}" type="slidenum">
              <a:rPr lang="es-MX" smtClean="0">
                <a:solidFill>
                  <a:prstClr val="black"/>
                </a:solidFill>
              </a:rPr>
              <a:pPr/>
              <a:t>20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3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3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2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8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9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68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0648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8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88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09567" y="647745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6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95053" y="647745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2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15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81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34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6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3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0648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2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2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09567" y="647745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4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95053" y="647745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1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8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85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22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hyperlink" Target="http://conectatealturismo.mx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0.jpeg"/><Relationship Id="rId3" Type="http://schemas.openxmlformats.org/officeDocument/2006/relationships/tags" Target="../tags/tag2.xml"/><Relationship Id="rId7" Type="http://schemas.openxmlformats.org/officeDocument/2006/relationships/image" Target="../media/image25.emf"/><Relationship Id="rId12" Type="http://schemas.openxmlformats.org/officeDocument/2006/relationships/image" Target="../media/image29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8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7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emf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3126" y="5823737"/>
            <a:ext cx="9060873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Enrique de la Madrid Cordero</a:t>
            </a:r>
          </a:p>
          <a:p>
            <a:pPr algn="ctr"/>
            <a:r>
              <a:rPr lang="es-MX" sz="2000" b="1" spc="300" dirty="0" smtClean="0">
                <a:solidFill>
                  <a:schemeClr val="accent6"/>
                </a:solidFill>
                <a:latin typeface="Arial"/>
                <a:cs typeface="Arial"/>
              </a:rPr>
              <a:t>Secretario de Turismo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051" y="218673"/>
            <a:ext cx="3859898" cy="11707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5477" y="1534877"/>
            <a:ext cx="8253046" cy="34624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MX" sz="8000" b="1" dirty="0" smtClean="0">
                <a:solidFill>
                  <a:schemeClr val="accent6"/>
                </a:solidFill>
                <a:latin typeface="Arial"/>
                <a:cs typeface="Arial"/>
              </a:rPr>
              <a:t>TURISMO</a:t>
            </a:r>
            <a:r>
              <a:rPr lang="es-MX" sz="7200" b="1" dirty="0" smtClean="0">
                <a:solidFill>
                  <a:schemeClr val="accent6"/>
                </a:solidFill>
                <a:latin typeface="Arial"/>
                <a:cs typeface="Arial"/>
              </a:rPr>
              <a:t> </a:t>
            </a:r>
          </a:p>
          <a:p>
            <a:pPr algn="ctr"/>
            <a:endParaRPr lang="es-MX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s-MX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4</a:t>
            </a:r>
            <a: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AÑOS </a:t>
            </a:r>
          </a:p>
          <a:p>
            <a:pPr algn="ctr"/>
            <a: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Transformando a México</a:t>
            </a:r>
          </a:p>
        </p:txBody>
      </p:sp>
    </p:spTree>
    <p:extLst>
      <p:ext uri="{BB962C8B-B14F-4D97-AF65-F5344CB8AC3E}">
        <p14:creationId xmlns:p14="http://schemas.microsoft.com/office/powerpoint/2010/main" val="27263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13" y="2960286"/>
            <a:ext cx="8301822" cy="381623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2467551"/>
            <a:ext cx="9144000" cy="83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de México en el mercado de turistas vía aérea provenientes de Estados Unidos</a:t>
            </a:r>
            <a:endParaRPr lang="es-MX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632"/>
            <a:ext cx="3060000" cy="93422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3113" y="1629722"/>
            <a:ext cx="8605734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los tres primeros años de esta administración, México ha incrementado su participación en el mercado turístico de Estados Unidos, vía aérea.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10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6557" y="6437784"/>
            <a:ext cx="7119739" cy="340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Unidad de Política Migratoria y la Oficina de las Industrias de Viajes y Turismo de los Estados Unidos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00768" y="908720"/>
            <a:ext cx="5263320" cy="476488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gran momento para la industria del turismo</a:t>
            </a: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93524" y="1414496"/>
            <a:ext cx="9014981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concentración de los viajeros estadounidenses por vía área </a:t>
            </a:r>
            <a:r>
              <a:rPr lang="es-MX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bajó 11 p.p</a:t>
            </a:r>
            <a:r>
              <a:rPr lang="es-MX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 los últimos 10 años, no obstante captamos la mayor cuota de la historia de turistas aéreos de EUA.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76625" y="296422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prstClr val="black"/>
                </a:solidFill>
              </a:rPr>
              <a:t>2005</a:t>
            </a:r>
            <a:endParaRPr lang="es-MX" sz="2000" b="1" dirty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187600" y="296422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prstClr val="black"/>
                </a:solidFill>
              </a:rPr>
              <a:t>2010</a:t>
            </a:r>
            <a:endParaRPr lang="es-MX" sz="2000" b="1" dirty="0">
              <a:solidFill>
                <a:prstClr val="black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267980" y="296422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prstClr val="black"/>
                </a:solidFill>
              </a:rPr>
              <a:t>2015</a:t>
            </a:r>
            <a:endParaRPr lang="es-MX" sz="2000" b="1" dirty="0">
              <a:solidFill>
                <a:prstClr val="black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47131" y="2245053"/>
            <a:ext cx="8784976" cy="679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Composición de la llegada de turistas a México por avión 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11</a:t>
            </a:fld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41" name="2 Marcador de contenido"/>
          <p:cNvSpPr txBox="1">
            <a:spLocks/>
          </p:cNvSpPr>
          <p:nvPr/>
        </p:nvSpPr>
        <p:spPr>
          <a:xfrm>
            <a:off x="48688" y="858294"/>
            <a:ext cx="8555760" cy="440007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 Conectividad y Esfuerzos de Promoción = Mayor Diversificación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33466" y="6290552"/>
            <a:ext cx="412247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>
              <a:defRPr sz="10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Fuente: Unidad de política migratoria</a:t>
            </a:r>
            <a:endParaRPr lang="es-MX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r="30171"/>
          <a:stretch/>
        </p:blipFill>
        <p:spPr>
          <a:xfrm>
            <a:off x="5965283" y="3409472"/>
            <a:ext cx="2966824" cy="27383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r="29847"/>
          <a:stretch/>
        </p:blipFill>
        <p:spPr>
          <a:xfrm>
            <a:off x="2835618" y="3476892"/>
            <a:ext cx="3040648" cy="27949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r="29826"/>
          <a:stretch/>
        </p:blipFill>
        <p:spPr>
          <a:xfrm>
            <a:off x="38727" y="3631761"/>
            <a:ext cx="2796891" cy="25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12" name="17 CuadroTexto"/>
          <p:cNvSpPr txBox="1"/>
          <p:nvPr/>
        </p:nvSpPr>
        <p:spPr>
          <a:xfrm>
            <a:off x="654134" y="5625441"/>
            <a:ext cx="3168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4801" algn="l"/>
              </a:tabLst>
            </a:pPr>
            <a:r>
              <a:rPr lang="es-MX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 Unidad de Política Migratoria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12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8688" y="858294"/>
            <a:ext cx="5599561" cy="452593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mercados internacionales</a:t>
            </a: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r="2076" b="6963"/>
          <a:stretch/>
        </p:blipFill>
        <p:spPr>
          <a:xfrm>
            <a:off x="0" y="1310887"/>
            <a:ext cx="9144000" cy="40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9384"/>
          <a:stretch/>
        </p:blipFill>
        <p:spPr>
          <a:xfrm>
            <a:off x="1487905" y="2257883"/>
            <a:ext cx="6075693" cy="45442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2196" y="623126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prstClr val="black"/>
                </a:solidFill>
              </a:rPr>
              <a:t>Fuente: </a:t>
            </a:r>
            <a:r>
              <a:rPr lang="es-MX" sz="1400" b="1" dirty="0" smtClean="0">
                <a:solidFill>
                  <a:prstClr val="black"/>
                </a:solidFill>
              </a:rPr>
              <a:t>Inegi</a:t>
            </a:r>
            <a:endParaRPr lang="es-MX" sz="1400" b="1" dirty="0">
              <a:solidFill>
                <a:prstClr val="black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430" y="1538208"/>
            <a:ext cx="911851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turista nacional es sumamente relevante para la actividad turística</a:t>
            </a:r>
            <a:endParaRPr lang="es-MX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83568" y="1973752"/>
            <a:ext cx="7128792" cy="967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Composición del consumo turístico en el interior de México</a:t>
            </a:r>
          </a:p>
          <a:p>
            <a:pPr algn="ctr"/>
            <a:endParaRPr lang="es-MX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48688" y="858294"/>
            <a:ext cx="7259615" cy="670924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mayor parte del consumo turístico proviene del turismo nacional </a:t>
            </a: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94"/>
          <a:stretch/>
        </p:blipFill>
        <p:spPr>
          <a:xfrm>
            <a:off x="118976" y="2201587"/>
            <a:ext cx="6985553" cy="4287899"/>
          </a:xfrm>
          <a:prstGeom prst="rect">
            <a:avLst/>
          </a:prstGeom>
        </p:spPr>
      </p:pic>
      <p:grpSp>
        <p:nvGrpSpPr>
          <p:cNvPr id="2" name="Agrupar 1"/>
          <p:cNvGrpSpPr/>
          <p:nvPr/>
        </p:nvGrpSpPr>
        <p:grpSpPr>
          <a:xfrm>
            <a:off x="3772624" y="2241955"/>
            <a:ext cx="2262977" cy="673591"/>
            <a:chOff x="3880194" y="2198471"/>
            <a:chExt cx="2262977" cy="673591"/>
          </a:xfrm>
        </p:grpSpPr>
        <p:grpSp>
          <p:nvGrpSpPr>
            <p:cNvPr id="30" name="Grupo 29"/>
            <p:cNvGrpSpPr/>
            <p:nvPr/>
          </p:nvGrpSpPr>
          <p:grpSpPr>
            <a:xfrm>
              <a:off x="3880194" y="2260521"/>
              <a:ext cx="1781290" cy="611541"/>
              <a:chOff x="5359977" y="2454599"/>
              <a:chExt cx="1781290" cy="611541"/>
            </a:xfrm>
          </p:grpSpPr>
          <p:grpSp>
            <p:nvGrpSpPr>
              <p:cNvPr id="31" name="Grupo 30"/>
              <p:cNvGrpSpPr/>
              <p:nvPr/>
            </p:nvGrpSpPr>
            <p:grpSpPr>
              <a:xfrm>
                <a:off x="5414334" y="2808992"/>
                <a:ext cx="1664482" cy="257148"/>
                <a:chOff x="5414334" y="2808992"/>
                <a:chExt cx="1664482" cy="257148"/>
              </a:xfrm>
            </p:grpSpPr>
            <p:cxnSp>
              <p:nvCxnSpPr>
                <p:cNvPr id="36" name="Conector recto de flecha 35"/>
                <p:cNvCxnSpPr/>
                <p:nvPr/>
              </p:nvCxnSpPr>
              <p:spPr>
                <a:xfrm flipV="1">
                  <a:off x="5414334" y="2945382"/>
                  <a:ext cx="557148" cy="120758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de flecha 36"/>
                <p:cNvCxnSpPr/>
                <p:nvPr/>
              </p:nvCxnSpPr>
              <p:spPr>
                <a:xfrm flipV="1">
                  <a:off x="5987515" y="2866126"/>
                  <a:ext cx="554405" cy="7242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de flecha 37"/>
                <p:cNvCxnSpPr/>
                <p:nvPr/>
              </p:nvCxnSpPr>
              <p:spPr>
                <a:xfrm flipV="1">
                  <a:off x="6580244" y="2808992"/>
                  <a:ext cx="498572" cy="36446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upo 31"/>
              <p:cNvGrpSpPr/>
              <p:nvPr/>
            </p:nvGrpSpPr>
            <p:grpSpPr>
              <a:xfrm>
                <a:off x="5359977" y="2454599"/>
                <a:ext cx="1781290" cy="518187"/>
                <a:chOff x="5359977" y="2454599"/>
                <a:chExt cx="1781290" cy="518187"/>
              </a:xfrm>
            </p:grpSpPr>
            <p:sp>
              <p:nvSpPr>
                <p:cNvPr id="33" name="Rectángulo 32"/>
                <p:cNvSpPr/>
                <p:nvPr/>
              </p:nvSpPr>
              <p:spPr>
                <a:xfrm>
                  <a:off x="5359977" y="2687036"/>
                  <a:ext cx="611505" cy="2857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dirty="0" smtClean="0">
                      <a:solidFill>
                        <a:srgbClr val="262626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4.7</a:t>
                  </a:r>
                  <a:r>
                    <a:rPr lang="en-US" sz="1400" dirty="0" smtClean="0">
                      <a:solidFill>
                        <a:srgbClr val="26262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%</a:t>
                  </a:r>
                  <a:endParaRPr lang="en-US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Rectángulo 33"/>
                <p:cNvSpPr/>
                <p:nvPr/>
              </p:nvSpPr>
              <p:spPr>
                <a:xfrm>
                  <a:off x="5931085" y="2580376"/>
                  <a:ext cx="611505" cy="2857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dirty="0" smtClean="0">
                      <a:solidFill>
                        <a:srgbClr val="262626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5.2</a:t>
                  </a:r>
                  <a:r>
                    <a:rPr lang="en-US" sz="1400" dirty="0" smtClean="0">
                      <a:solidFill>
                        <a:srgbClr val="26262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%</a:t>
                  </a:r>
                  <a:endParaRPr lang="en-US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Rectángulo 34"/>
                <p:cNvSpPr/>
                <p:nvPr/>
              </p:nvSpPr>
              <p:spPr>
                <a:xfrm>
                  <a:off x="6529762" y="2454599"/>
                  <a:ext cx="611505" cy="2857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dirty="0" smtClean="0">
                      <a:solidFill>
                        <a:srgbClr val="262626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2.8</a:t>
                  </a:r>
                  <a:r>
                    <a:rPr lang="en-US" sz="1400" dirty="0" smtClean="0">
                      <a:solidFill>
                        <a:srgbClr val="262626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%</a:t>
                  </a:r>
                  <a:endParaRPr lang="en-US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39" name="Conector recto de flecha 38"/>
            <p:cNvCxnSpPr/>
            <p:nvPr/>
          </p:nvCxnSpPr>
          <p:spPr>
            <a:xfrm flipV="1">
              <a:off x="5661484" y="2436726"/>
              <a:ext cx="480647" cy="16401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ángulo 39"/>
            <p:cNvSpPr/>
            <p:nvPr/>
          </p:nvSpPr>
          <p:spPr>
            <a:xfrm>
              <a:off x="5531666" y="2198471"/>
              <a:ext cx="611505" cy="285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 smtClean="0">
                  <a:solidFill>
                    <a:srgbClr val="262626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6.4</a:t>
              </a:r>
              <a:r>
                <a:rPr lang="en-US" sz="1400" dirty="0" smtClean="0">
                  <a:solidFill>
                    <a:srgbClr val="262626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%</a:t>
              </a:r>
              <a:endPara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0" y="6545719"/>
            <a:ext cx="1451318" cy="31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Fuente: </a:t>
            </a:r>
            <a:r>
              <a:rPr lang="es-MX" sz="1400" dirty="0" smtClean="0"/>
              <a:t>Datatur</a:t>
            </a:r>
            <a:endParaRPr lang="es-MX" sz="1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/>
              <a:pPr/>
              <a:t>14</a:t>
            </a:fld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295264" y="1275957"/>
            <a:ext cx="8424936" cy="967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Llegada total de turistas nacionales a hotel en México</a:t>
            </a:r>
          </a:p>
          <a:p>
            <a:pPr algn="ctr"/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48688" y="858294"/>
            <a:ext cx="7259615" cy="670924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Récord en actividad turística nacional</a:t>
            </a:r>
            <a:endParaRPr lang="es-MX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973935" y="2651938"/>
            <a:ext cx="2048140" cy="190821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millones de turistas nacionales se alojaron en oferta extra hotelera en 2016.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 flipV="1">
            <a:off x="6106242" y="2271322"/>
            <a:ext cx="480647" cy="164015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5886793" y="2086258"/>
            <a:ext cx="611505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3.9</a:t>
            </a:r>
            <a:r>
              <a:rPr lang="en-US" sz="1400" dirty="0" smtClean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19" name="Marcador de número de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01706" y="1307624"/>
            <a:ext cx="8476416" cy="752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en la conectividad aérea de México</a:t>
            </a:r>
            <a:endParaRPr lang="es-MX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26" name="2 Marcador de contenido"/>
          <p:cNvSpPr txBox="1">
            <a:spLocks/>
          </p:cNvSpPr>
          <p:nvPr/>
        </p:nvSpPr>
        <p:spPr>
          <a:xfrm>
            <a:off x="48688" y="980728"/>
            <a:ext cx="6196030" cy="323618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detrás del crecimiento turístico de México</a:t>
            </a: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9"/>
          <p:cNvSpPr/>
          <p:nvPr/>
        </p:nvSpPr>
        <p:spPr>
          <a:xfrm>
            <a:off x="2185864" y="1969835"/>
            <a:ext cx="48245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 aérea en México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727011" y="3546446"/>
            <a:ext cx="2566778" cy="276998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va de la actual administración se ha registrado un incremento de 34.6% en las rutas aéreas nacionales en México </a:t>
            </a:r>
            <a:r>
              <a:rPr lang="es-MX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un crecimiento de 24</a:t>
            </a:r>
            <a:r>
              <a:rPr lang="es-MX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MX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rutas aéreas internacionales. </a:t>
            </a:r>
            <a:endParaRPr lang="es-MX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692" y="2884235"/>
            <a:ext cx="3847613" cy="39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4648200" y="3953867"/>
            <a:ext cx="4278086" cy="2744626"/>
            <a:chOff x="4648200" y="3953867"/>
            <a:chExt cx="4278086" cy="2744626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2"/>
            <a:srcRect l="3510" r="2943"/>
            <a:stretch/>
          </p:blipFill>
          <p:spPr>
            <a:xfrm>
              <a:off x="4648200" y="3953867"/>
              <a:ext cx="4278086" cy="2744626"/>
            </a:xfrm>
            <a:prstGeom prst="rect">
              <a:avLst/>
            </a:prstGeom>
          </p:spPr>
        </p:pic>
        <p:cxnSp>
          <p:nvCxnSpPr>
            <p:cNvPr id="24" name="Conector recto de flecha 23"/>
            <p:cNvCxnSpPr/>
            <p:nvPr/>
          </p:nvCxnSpPr>
          <p:spPr>
            <a:xfrm flipV="1">
              <a:off x="4965815" y="4126626"/>
              <a:ext cx="3633899" cy="126066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ángulo 24"/>
            <p:cNvSpPr/>
            <p:nvPr/>
          </p:nvSpPr>
          <p:spPr>
            <a:xfrm>
              <a:off x="4774208" y="4862175"/>
              <a:ext cx="874049" cy="324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183%</a:t>
              </a:r>
              <a:endPara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91340" y="3975923"/>
            <a:ext cx="4265253" cy="2700515"/>
            <a:chOff x="191340" y="3975923"/>
            <a:chExt cx="4265253" cy="2700515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/>
            <a:srcRect l="2969" r="2262"/>
            <a:stretch/>
          </p:blipFill>
          <p:spPr>
            <a:xfrm>
              <a:off x="191340" y="3975923"/>
              <a:ext cx="4265253" cy="2700515"/>
            </a:xfrm>
            <a:prstGeom prst="rect">
              <a:avLst/>
            </a:prstGeom>
          </p:spPr>
        </p:pic>
        <p:cxnSp>
          <p:nvCxnSpPr>
            <p:cNvPr id="12" name="Conector recto de flecha 11"/>
            <p:cNvCxnSpPr/>
            <p:nvPr/>
          </p:nvCxnSpPr>
          <p:spPr>
            <a:xfrm flipV="1">
              <a:off x="524196" y="4126626"/>
              <a:ext cx="3623261" cy="85903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ángulo 13"/>
            <p:cNvSpPr/>
            <p:nvPr/>
          </p:nvSpPr>
          <p:spPr>
            <a:xfrm>
              <a:off x="524196" y="4460542"/>
              <a:ext cx="682442" cy="324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93%</a:t>
              </a:r>
              <a:endPara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340815" y="6608385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Banxico</a:t>
            </a:r>
            <a:r>
              <a:rPr lang="es-MX" sz="1200" dirty="0" smtClean="0">
                <a:solidFill>
                  <a:prstClr val="black"/>
                </a:solidFill>
              </a:rPr>
              <a:t>.</a:t>
            </a:r>
            <a:endParaRPr lang="es-MX" sz="1200" dirty="0">
              <a:solidFill>
                <a:prstClr val="black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7009567" y="6564542"/>
            <a:ext cx="2133600" cy="365125"/>
          </a:xfrm>
        </p:spPr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16</a:t>
            </a:fld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16593" y="2193946"/>
            <a:ext cx="8947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Bancomext mejoraron las condiciones de financiamiento al sector turístico de 2012 a 2016:</a:t>
            </a:r>
          </a:p>
          <a:p>
            <a:r>
              <a:rPr lang="es-MX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plazo y menor tasa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plazo promedio pasó de 71 a 137 meses, casi el doble.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tasa de interés promedio se redujo de 8.2% a 6.2% en 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oneda nacional</a:t>
            </a:r>
            <a:endParaRPr lang="es-MX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4099" y="1285994"/>
            <a:ext cx="894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saldo de la </a:t>
            </a:r>
            <a:r>
              <a:rPr lang="es-MX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Comercial 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incrementó  </a:t>
            </a:r>
            <a:r>
              <a:rPr lang="es-MX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2010 y 2016.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es-MX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FIBRAS</a:t>
            </a:r>
            <a:r>
              <a:rPr lang="es-MX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especializadas en hoteles con activos de </a:t>
            </a:r>
            <a:r>
              <a:rPr lang="es-MX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20,000 millones de pesos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 de </a:t>
            </a:r>
            <a:r>
              <a:rPr lang="es-MX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Banca de Desarrollo</a:t>
            </a:r>
            <a:r>
              <a:rPr lang="es-MX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incrementó </a:t>
            </a:r>
            <a:r>
              <a:rPr lang="es-MX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183% 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2011 y 2016.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8689" y="735143"/>
            <a:ext cx="6683551" cy="670924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financiamiento al sector</a:t>
            </a: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524196" y="3760178"/>
            <a:ext cx="7684125" cy="551629"/>
            <a:chOff x="121968" y="3295744"/>
            <a:chExt cx="8452537" cy="667471"/>
          </a:xfrm>
        </p:grpSpPr>
        <p:sp>
          <p:nvSpPr>
            <p:cNvPr id="4" name="Rectángulo 3"/>
            <p:cNvSpPr/>
            <p:nvPr/>
          </p:nvSpPr>
          <p:spPr>
            <a:xfrm>
              <a:off x="121968" y="3321529"/>
              <a:ext cx="3636210" cy="64168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Saldo de la Banca Comercial al Sector Turismo en México (2010-2016)</a:t>
              </a:r>
            </a:p>
            <a:p>
              <a:pPr algn="ctr"/>
              <a:r>
                <a:rPr lang="es-E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Millones de pesos</a:t>
              </a:r>
              <a:endPara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938295" y="3295744"/>
              <a:ext cx="3636210" cy="6497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Saldo de la Banca de Desarrollo al Sector Turismo en México (2010-2016)</a:t>
              </a:r>
            </a:p>
            <a:p>
              <a:pPr algn="ctr"/>
              <a:r>
                <a:rPr lang="es-E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Millones de pesos</a:t>
              </a:r>
              <a:endPara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0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7" y="44624"/>
            <a:ext cx="3060000" cy="9342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4624"/>
            <a:ext cx="2336663" cy="70875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17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18852" y="3129739"/>
            <a:ext cx="9162852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tu Hotel es un programa </a:t>
            </a: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innovador para </a:t>
            </a: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 al sector hotelero </a:t>
            </a: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préstamos de bancos comerciales</a:t>
            </a: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Garantías de Bancomext.</a:t>
            </a:r>
            <a:endParaRPr lang="es-MX" sz="2000" i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Financiamiento para construcción, remodelaciones, expansión, mejora en las instalaciones y otras necesidades de capital. </a:t>
            </a:r>
          </a:p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Cubre </a:t>
            </a: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necesidades de crédito de hasta 60 millones </a:t>
            </a: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pesos, </a:t>
            </a: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hasta 4 millones de dólares</a:t>
            </a: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r>
              <a:rPr lang="es-MX" sz="2200" b="1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2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 de Bancomext el programa “Mejora tu Hotel” ha colocado más de  </a:t>
            </a:r>
            <a:r>
              <a:rPr lang="es-MX" sz="2200" b="1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1,018  </a:t>
            </a:r>
            <a:r>
              <a:rPr lang="es-MX" sz="22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 de pesos desde abril de 2016</a:t>
            </a:r>
            <a:r>
              <a:rPr lang="es-MX" sz="2200" b="1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200" b="1" dirty="0">
              <a:solidFill>
                <a:srgbClr val="F79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116" y="1049405"/>
            <a:ext cx="2649753" cy="1866524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8727" y="813860"/>
            <a:ext cx="6693513" cy="456140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conjuntos con la Banca de Desarrollo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-18852" y="2341428"/>
            <a:ext cx="6275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adaptados a las necesidades de los empresarios turísticos en México.</a:t>
            </a:r>
            <a:endParaRPr lang="es-MX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-18852" y="1465284"/>
            <a:ext cx="559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r>
              <a:rPr lang="es-MX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Sectur</a:t>
            </a: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trabaja en la vinculación de los empresarios turísticos México con la banca.</a:t>
            </a:r>
            <a:endParaRPr lang="es-MX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7" y="44624"/>
            <a:ext cx="3060000" cy="9342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4624"/>
            <a:ext cx="2336663" cy="70875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18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18852" y="5417354"/>
            <a:ext cx="9162852" cy="1236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r>
              <a:rPr lang="es-MX" sz="2200" b="1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ruedas de negocio de Cancún y Puerto Vallarta han participado 458 provedores y 58 compradores.</a:t>
            </a:r>
          </a:p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r>
              <a:rPr lang="es-MX" sz="2200" b="1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</a:t>
            </a:r>
            <a:r>
              <a:rPr lang="es-MX" sz="22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s-MX" sz="2200" b="1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2200" b="1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s-MX" sz="22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://conectatealturismo.mx</a:t>
            </a:r>
            <a:r>
              <a:rPr lang="es-MX" sz="2200" b="1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s-MX" sz="2200" b="1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200" b="1" dirty="0">
              <a:solidFill>
                <a:srgbClr val="F79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8727" y="813860"/>
            <a:ext cx="6693513" cy="456140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Socializar los beneficios del turismo</a:t>
            </a: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-18852" y="1465284"/>
            <a:ext cx="5786606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</a:t>
            </a: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de negocio para empresas </a:t>
            </a: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mexicanas.</a:t>
            </a:r>
            <a:endParaRPr lang="es-MX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Encadenar las industrias </a:t>
            </a: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vinculadas al turismo como la hotelera, restaurantera o de </a:t>
            </a: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cruceros con la proveeduría nacional. </a:t>
            </a:r>
          </a:p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endParaRPr lang="es-MX" sz="20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endParaRPr lang="es-MX" sz="20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endParaRPr lang="es-MX" sz="20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Clr>
                <a:srgbClr val="F79646"/>
              </a:buClr>
              <a:buFont typeface="Courier New"/>
              <a:buChar char="o"/>
            </a:pPr>
            <a:endParaRPr lang="es-MX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065" y="813374"/>
            <a:ext cx="2395491" cy="232198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81163" y="3254592"/>
            <a:ext cx="905838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000"/>
              </a:spcAft>
              <a:buClr>
                <a:srgbClr val="F79646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y registrar la demanda de proveeduría nacional.</a:t>
            </a:r>
          </a:p>
          <a:p>
            <a:pPr marL="800100" lvl="1" indent="-342900">
              <a:spcAft>
                <a:spcPts val="1000"/>
              </a:spcAft>
              <a:buClr>
                <a:srgbClr val="F79646"/>
              </a:buClr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y validar las capacidades </a:t>
            </a: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productivas de las empresas.</a:t>
            </a:r>
            <a:endParaRPr lang="es-MX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1000"/>
              </a:spcAft>
              <a:buClr>
                <a:srgbClr val="F79646"/>
              </a:buClr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Encuentros </a:t>
            </a: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negocios.</a:t>
            </a:r>
            <a:endParaRPr lang="es-MX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1000"/>
              </a:spcAft>
              <a:buClr>
                <a:srgbClr val="F79646"/>
              </a:buClr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oportunidad  con otras entidades como </a:t>
            </a:r>
            <a:r>
              <a:rPr lang="es-MX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Inadem</a:t>
            </a: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Nafin</a:t>
            </a: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Bancomext, </a:t>
            </a:r>
            <a:r>
              <a:rPr lang="es-MX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Conacyt</a:t>
            </a: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8212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26 Objeto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 hidden="1"/>
          <p:cNvSpPr/>
          <p:nvPr>
            <p:custDataLst>
              <p:tags r:id="rId3"/>
            </p:custDataLst>
          </p:nvPr>
        </p:nvSpPr>
        <p:spPr bwMode="auto">
          <a:xfrm>
            <a:off x="7" y="7"/>
            <a:ext cx="158751" cy="1587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MX" sz="10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7092280" y="6525344"/>
            <a:ext cx="2133600" cy="365125"/>
          </a:xfrm>
        </p:spPr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19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>
          <a:xfrm>
            <a:off x="0" y="33677"/>
            <a:ext cx="6387152" cy="670924"/>
          </a:xfrm>
          <a:prstGeom prst="rect">
            <a:avLst/>
          </a:prstGeom>
          <a:noFill/>
        </p:spPr>
        <p:txBody>
          <a:bodyPr anchor="t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momento del Turismo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772731"/>
            <a:ext cx="9144000" cy="3872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200"/>
              </a:spcBef>
              <a:spcAft>
                <a:spcPts val="200"/>
              </a:spcAft>
              <a:buClr>
                <a:srgbClr val="F79646"/>
              </a:buClr>
            </a:pPr>
            <a:r>
              <a:rPr lang="es-MX" sz="2400" b="1" spc="-2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Viajemos Todos Por México</a:t>
            </a:r>
            <a:endParaRPr lang="es-MX" sz="2400" b="1" spc="-2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999"/>
            <a:ext cx="3248962" cy="1919651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3275856" y="1132853"/>
            <a:ext cx="5863331" cy="2457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1,276 empresas, organizaciones e instituciones incorporadas al movimiento que cubren más de 1,840 recorridos en los destinos turísticos del país, con ahorros de hasta 62%.</a:t>
            </a:r>
          </a:p>
          <a:p>
            <a:pPr>
              <a:spcAft>
                <a:spcPts val="800"/>
              </a:spcAft>
            </a:pPr>
            <a:r>
              <a:rPr lang="es-MX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han realizado 16 talleres-encuentros empresariales, en los que se han concretado 4,808 citas de negocios.</a:t>
            </a:r>
          </a:p>
        </p:txBody>
      </p:sp>
      <p:pic>
        <p:nvPicPr>
          <p:cNvPr id="27652" name="Picture 4" descr="Resultado de imagen para san miguel de allend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r="10913"/>
          <a:stretch/>
        </p:blipFill>
        <p:spPr bwMode="auto">
          <a:xfrm rot="21175819">
            <a:off x="132244" y="4025785"/>
            <a:ext cx="1996404" cy="1446794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sx="102000" sy="102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Resultado de imagen para Valle de brav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402">
            <a:off x="1909830" y="4019926"/>
            <a:ext cx="2162503" cy="1442389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sx="102000" sy="102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Resultado de imagen para tequisquiapa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07" y="4417467"/>
            <a:ext cx="1832890" cy="1165479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sx="102000" sy="102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38"/>
          <p:cNvSpPr/>
          <p:nvPr/>
        </p:nvSpPr>
        <p:spPr>
          <a:xfrm>
            <a:off x="81441" y="5515739"/>
            <a:ext cx="2098009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Miguel de Allende</a:t>
            </a:r>
          </a:p>
          <a:p>
            <a:pPr algn="ctr">
              <a:lnSpc>
                <a:spcPts val="2300"/>
              </a:lnSpc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+20%</a:t>
            </a:r>
            <a:endParaRPr lang="es-MX" spc="-2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1942076" y="5731198"/>
            <a:ext cx="2098009" cy="6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 de Bravo</a:t>
            </a:r>
          </a:p>
          <a:p>
            <a:pPr algn="ctr">
              <a:lnSpc>
                <a:spcPts val="2300"/>
              </a:lnSpc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+27%</a:t>
            </a:r>
            <a:endParaRPr lang="es-MX" spc="-2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4040085" y="5737226"/>
            <a:ext cx="2098009" cy="6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Tequisquiapan</a:t>
            </a:r>
          </a:p>
          <a:p>
            <a:pPr algn="ctr">
              <a:lnSpc>
                <a:spcPts val="2300"/>
              </a:lnSpc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+21%</a:t>
            </a:r>
            <a:endParaRPr lang="es-MX" spc="-2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5900720" y="5583721"/>
            <a:ext cx="1565395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José del Cabo</a:t>
            </a:r>
          </a:p>
          <a:p>
            <a:pPr algn="ctr">
              <a:lnSpc>
                <a:spcPts val="2300"/>
              </a:lnSpc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+54%</a:t>
            </a:r>
            <a:endParaRPr lang="es-MX" spc="-2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444577" y="5743254"/>
            <a:ext cx="1565395" cy="6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Taxco</a:t>
            </a:r>
          </a:p>
          <a:p>
            <a:pPr algn="ctr">
              <a:lnSpc>
                <a:spcPts val="2300"/>
              </a:lnSpc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+14%</a:t>
            </a:r>
            <a:endParaRPr lang="es-MX" spc="-2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5" descr="Resultado de imagen para san josé del cab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0261">
            <a:off x="5593551" y="4102499"/>
            <a:ext cx="2206595" cy="13024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Resultado de imagen para Taxc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63" y="4417467"/>
            <a:ext cx="1736233" cy="124016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sx="102000" sy="102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-45375" y="6525344"/>
            <a:ext cx="7785727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F79646"/>
              </a:buClr>
            </a:pPr>
            <a:r>
              <a:rPr lang="es-MX" sz="1400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anual de la llegada de turistas nacionales a hotel de mayo a octubre de 2016.</a:t>
            </a:r>
            <a:endParaRPr lang="es-MX" sz="1400" spc="-2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/>
        </p:nvSpPr>
        <p:spPr>
          <a:xfrm>
            <a:off x="5941997" y="2735817"/>
            <a:ext cx="313069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millones 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empleos vinculados al sector turismo en México.</a:t>
            </a:r>
          </a:p>
          <a:p>
            <a:endParaRPr lang="es-MX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s-MX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empleador de jóvenes</a:t>
            </a:r>
          </a:p>
          <a:p>
            <a:endParaRPr lang="es-MX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empleador de mujeres</a:t>
            </a:r>
            <a:endParaRPr lang="es-MX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8818" y="2903878"/>
            <a:ext cx="5734535" cy="3765482"/>
            <a:chOff x="48818" y="2903878"/>
            <a:chExt cx="5734535" cy="376548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18" y="2903878"/>
              <a:ext cx="5734535" cy="3765482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131566" y="6226630"/>
              <a:ext cx="840034" cy="269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971600" y="2637450"/>
            <a:ext cx="4641145" cy="71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 por sectores en México, 2015</a:t>
            </a:r>
          </a:p>
          <a:p>
            <a:pPr algn="ctr"/>
            <a:r>
              <a:rPr lang="es-MX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% en el PIB</a:t>
            </a:r>
            <a:endParaRPr lang="es-MX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131566" y="3595737"/>
            <a:ext cx="840034" cy="2834878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59" name="2 Marcador de contenido"/>
          <p:cNvSpPr txBox="1">
            <a:spLocks/>
          </p:cNvSpPr>
          <p:nvPr/>
        </p:nvSpPr>
        <p:spPr>
          <a:xfrm>
            <a:off x="38727" y="813860"/>
            <a:ext cx="6117449" cy="670924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 al turismo como un motor de crecimiento</a:t>
            </a: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48818" y="1340768"/>
            <a:ext cx="8790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turismo es uno de los principales sectores de la economía mexicana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turismo representó </a:t>
            </a:r>
            <a:r>
              <a:rPr lang="es-MX" sz="2400" b="1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8.7%</a:t>
            </a:r>
            <a:r>
              <a:rPr lang="es-MX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PIB en 2015. A principios del sexenio representaba </a:t>
            </a:r>
            <a:r>
              <a:rPr lang="es-MX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8.4%.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2</a:t>
            </a:fld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5868144" y="2472067"/>
            <a:ext cx="0" cy="427451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/>
          <p:cNvGrpSpPr/>
          <p:nvPr/>
        </p:nvGrpSpPr>
        <p:grpSpPr>
          <a:xfrm>
            <a:off x="7010400" y="5591705"/>
            <a:ext cx="966553" cy="901170"/>
            <a:chOff x="7813497" y="5518938"/>
            <a:chExt cx="1119962" cy="1120005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3497" y="5518938"/>
              <a:ext cx="1119962" cy="1120005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44853"/>
            <a:stretch/>
          </p:blipFill>
          <p:spPr>
            <a:xfrm>
              <a:off x="7813497" y="6021288"/>
              <a:ext cx="1119962" cy="617654"/>
            </a:xfrm>
            <a:prstGeom prst="rect">
              <a:avLst/>
            </a:prstGeom>
          </p:spPr>
        </p:pic>
      </p:grpSp>
      <p:grpSp>
        <p:nvGrpSpPr>
          <p:cNvPr id="19" name="Grupo 18"/>
          <p:cNvGrpSpPr/>
          <p:nvPr/>
        </p:nvGrpSpPr>
        <p:grpSpPr>
          <a:xfrm>
            <a:off x="6975080" y="4201834"/>
            <a:ext cx="938834" cy="914452"/>
            <a:chOff x="6172259" y="5518937"/>
            <a:chExt cx="1119961" cy="1120005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6"/>
            <a:srcRect b="10143"/>
            <a:stretch/>
          </p:blipFill>
          <p:spPr>
            <a:xfrm>
              <a:off x="6172259" y="5518937"/>
              <a:ext cx="1119961" cy="1120005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9189" b="10143"/>
            <a:stretch/>
          </p:blipFill>
          <p:spPr>
            <a:xfrm>
              <a:off x="6172259" y="6381328"/>
              <a:ext cx="1119961" cy="257614"/>
            </a:xfrm>
            <a:prstGeom prst="rect">
              <a:avLst/>
            </a:prstGeom>
          </p:spPr>
        </p:pic>
      </p:grpSp>
      <p:sp>
        <p:nvSpPr>
          <p:cNvPr id="23" name="CuadroTexto 22"/>
          <p:cNvSpPr txBox="1"/>
          <p:nvPr/>
        </p:nvSpPr>
        <p:spPr>
          <a:xfrm>
            <a:off x="5991535" y="2333721"/>
            <a:ext cx="303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Generador de empleos</a:t>
            </a:r>
            <a:endParaRPr lang="es-MX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229" y="3038526"/>
            <a:ext cx="3591053" cy="3391576"/>
          </a:xfrm>
          <a:prstGeom prst="rect">
            <a:avLst/>
          </a:prstGeom>
        </p:spPr>
      </p:pic>
      <p:graphicFrame>
        <p:nvGraphicFramePr>
          <p:cNvPr id="27" name="26 Objeto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 hidden="1"/>
          <p:cNvSpPr/>
          <p:nvPr>
            <p:custDataLst>
              <p:tags r:id="rId3"/>
            </p:custDataLst>
          </p:nvPr>
        </p:nvSpPr>
        <p:spPr bwMode="auto">
          <a:xfrm>
            <a:off x="7" y="7"/>
            <a:ext cx="158751" cy="1587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MX" sz="10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7092280" y="6525344"/>
            <a:ext cx="2133600" cy="365125"/>
          </a:xfrm>
        </p:spPr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20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>
          <a:xfrm>
            <a:off x="0" y="33677"/>
            <a:ext cx="6387152" cy="670924"/>
          </a:xfrm>
          <a:prstGeom prst="rect">
            <a:avLst/>
          </a:prstGeom>
          <a:noFill/>
        </p:spPr>
        <p:txBody>
          <a:bodyPr anchor="t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momento del Turismo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" y="2667476"/>
            <a:ext cx="3275855" cy="1919651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-797" y="818219"/>
            <a:ext cx="9144797" cy="10618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que se lanzó el movimiento, el crecimiento en la llegada de turistas nacionales en </a:t>
            </a:r>
            <a:r>
              <a:rPr lang="es-MX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TEMPORADA BAJA </a:t>
            </a:r>
            <a:r>
              <a:rPr lang="es-MX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sido significativamente mayor al crecimiento en temporada alta en México. </a:t>
            </a:r>
            <a:endParaRPr lang="es-MX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200400" y="2086709"/>
            <a:ext cx="5943599" cy="80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anual en la llegada de turistas nacionales en </a:t>
            </a:r>
            <a:r>
              <a:rPr lang="es-MX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temporada baja</a:t>
            </a:r>
          </a:p>
          <a:p>
            <a:pPr algn="ctr"/>
            <a:r>
              <a:rPr lang="es-MX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Llegada a Hotel</a:t>
            </a:r>
          </a:p>
          <a:p>
            <a:pPr algn="ctr"/>
            <a:r>
              <a:rPr lang="es-MX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Tomando en cuenta solo meses posteriores al lanzamiento del programa</a:t>
            </a:r>
            <a:endParaRPr lang="es-MX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83552" y="3026431"/>
            <a:ext cx="1698171" cy="3403671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114844" y="6470714"/>
            <a:ext cx="7785727" cy="36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F79646"/>
              </a:buClr>
            </a:pPr>
            <a:r>
              <a:rPr lang="es-MX" sz="1600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*La Temporada baja se refiere a los meses de junio, septiembre y octubre.</a:t>
            </a:r>
            <a:endParaRPr lang="es-MX" sz="1600" spc="-2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59" name="2 Marcador de contenido"/>
          <p:cNvSpPr txBox="1">
            <a:spLocks/>
          </p:cNvSpPr>
          <p:nvPr/>
        </p:nvSpPr>
        <p:spPr>
          <a:xfrm>
            <a:off x="38727" y="813860"/>
            <a:ext cx="6117449" cy="670924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Fomento de la calidad</a:t>
            </a: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21</a:t>
            </a:fld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7 CuadroTexto"/>
          <p:cNvSpPr txBox="1"/>
          <p:nvPr/>
        </p:nvSpPr>
        <p:spPr>
          <a:xfrm>
            <a:off x="109781" y="6598317"/>
            <a:ext cx="3009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4801" algn="l"/>
              </a:tabLst>
            </a:pP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Sectur</a:t>
            </a:r>
            <a:endParaRPr lang="es-MX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78188" y="1445351"/>
            <a:ext cx="8523766" cy="7543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8095" tIns="38095" rIns="38095" bIns="38095" numCol="1" anchor="ctr" anchorCtr="0" compatLnSpc="1">
            <a:prstTxWarp prst="textNoShape">
              <a:avLst/>
            </a:prstTxWarp>
          </a:bodyPr>
          <a:lstStyle/>
          <a:p>
            <a:pPr algn="just" defTabSz="914377">
              <a:spcBef>
                <a:spcPct val="20000"/>
              </a:spcBef>
            </a:pPr>
            <a:r>
              <a:rPr lang="es-MX" spc="-3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2013 al primer semestre de 2016  </a:t>
            </a:r>
            <a:r>
              <a:rPr lang="es-MX" spc="-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Secretaría de Turismo entregó </a:t>
            </a:r>
            <a:r>
              <a:rPr lang="es-MX" spc="-3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30 </a:t>
            </a:r>
            <a:r>
              <a:rPr lang="es-MX" spc="-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certificaciones y acreditaciones a prestadores de servicios turísticos en el país.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78188" y="2319807"/>
            <a:ext cx="8350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Certificados y Distintivos turísticos entregados de enero de 2013 al primer semestre de 2016 en México</a:t>
            </a:r>
            <a:endParaRPr lang="es-MX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658233" y="2882780"/>
          <a:ext cx="6096000" cy="366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5732938" y="2747673"/>
            <a:ext cx="1384355" cy="3809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18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12,334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18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7,426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18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5,128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18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18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es-MX" sz="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18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5,530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18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  <a:endParaRPr lang="es-MX" sz="18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22</a:t>
            </a:fld>
            <a:endParaRPr lang="es-MX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80345" y="1018030"/>
            <a:ext cx="8963655" cy="506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600"/>
              </a:spcAft>
              <a:buClr>
                <a:srgbClr val="F79646"/>
              </a:buClr>
            </a:pPr>
            <a:r>
              <a:rPr lang="es-MX" sz="2400" b="1" spc="-20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 de la Biosfera</a:t>
            </a:r>
          </a:p>
          <a:p>
            <a:pPr>
              <a:lnSpc>
                <a:spcPts val="2300"/>
              </a:lnSpc>
              <a:spcAft>
                <a:spcPts val="600"/>
              </a:spcAft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Caribe Mexicano</a:t>
            </a:r>
          </a:p>
          <a:p>
            <a:pPr>
              <a:lnSpc>
                <a:spcPts val="2300"/>
              </a:lnSpc>
              <a:spcAft>
                <a:spcPts val="600"/>
              </a:spcAft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Sierra de Tamaulipas</a:t>
            </a:r>
          </a:p>
          <a:p>
            <a:pPr>
              <a:lnSpc>
                <a:spcPts val="2300"/>
              </a:lnSpc>
              <a:spcAft>
                <a:spcPts val="600"/>
              </a:spcAft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Pacífico Mexicano Profundo</a:t>
            </a:r>
          </a:p>
          <a:p>
            <a:pPr>
              <a:lnSpc>
                <a:spcPts val="2300"/>
              </a:lnSpc>
              <a:spcAft>
                <a:spcPts val="600"/>
              </a:spcAft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Islas del Pacífico </a:t>
            </a:r>
          </a:p>
          <a:p>
            <a:pPr>
              <a:lnSpc>
                <a:spcPts val="2300"/>
              </a:lnSpc>
              <a:spcAft>
                <a:spcPts val="600"/>
              </a:spcAft>
              <a:buClr>
                <a:srgbClr val="F79646"/>
              </a:buClr>
            </a:pPr>
            <a:endParaRPr lang="es-MX" spc="-2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Aft>
                <a:spcPts val="600"/>
              </a:spcAft>
              <a:buClr>
                <a:srgbClr val="F79646"/>
              </a:buClr>
            </a:pPr>
            <a:endParaRPr lang="es-MX" spc="-2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Aft>
                <a:spcPts val="1200"/>
              </a:spcAft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pc="-2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turismo las zonas naturales son muy </a:t>
            </a: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importantes, </a:t>
            </a:r>
            <a:r>
              <a:rPr lang="es-MX" b="1" spc="-20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es-MX" b="1" spc="-20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viajes de </a:t>
            </a:r>
            <a:r>
              <a:rPr lang="es-MX" b="1" spc="-20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ocio se realizan a </a:t>
            </a:r>
            <a:r>
              <a:rPr lang="es-MX" b="1" spc="-20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</a:t>
            </a:r>
            <a:r>
              <a:rPr lang="es-MX" b="1" spc="-20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naturales</a:t>
            </a:r>
            <a:r>
              <a:rPr lang="es-MX" b="1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b="1" spc="-2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Aft>
                <a:spcPts val="1200"/>
              </a:spcAft>
              <a:buClr>
                <a:srgbClr val="F79646"/>
              </a:buClr>
            </a:pPr>
            <a:r>
              <a:rPr lang="es-MX" spc="-2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ás </a:t>
            </a:r>
            <a:r>
              <a:rPr lang="es-MX" spc="-2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10% de las especies conocidas en el mundo habitan en México, de entre ellas más del 40% de las especies registradas de </a:t>
            </a: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peces, anfibios </a:t>
            </a:r>
            <a:r>
              <a:rPr lang="es-MX" spc="-2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reptiles viven </a:t>
            </a:r>
            <a:r>
              <a:rPr lang="es-MX" b="1" spc="-20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exclusivamente en nuestro país</a:t>
            </a: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300"/>
              </a:lnSpc>
              <a:spcAft>
                <a:spcPts val="1200"/>
              </a:spcAft>
              <a:buClr>
                <a:srgbClr val="F79646"/>
              </a:buClr>
            </a:pP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pc="-2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algunos países los ingresos del turismo y las visitas constituyen entre 65% y 80% de la financiación anual de los organismos responsables de zonas protegidas</a:t>
            </a:r>
            <a:r>
              <a:rPr lang="es-MX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18864" b="13785"/>
          <a:stretch/>
        </p:blipFill>
        <p:spPr>
          <a:xfrm>
            <a:off x="3598332" y="1185333"/>
            <a:ext cx="2681113" cy="22541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b="81895"/>
          <a:stretch/>
        </p:blipFill>
        <p:spPr>
          <a:xfrm>
            <a:off x="6050843" y="1976393"/>
            <a:ext cx="2681113" cy="6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23</a:t>
            </a:fld>
            <a:endParaRPr lang="es-MX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8727" y="1940246"/>
            <a:ext cx="9105273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F79646"/>
              </a:buClr>
            </a:pPr>
            <a:r>
              <a:rPr lang="es-MX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</a:t>
            </a:r>
            <a:endParaRPr lang="es-MX" sz="16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buClr>
                <a:srgbClr val="F79646"/>
              </a:buClr>
            </a:pPr>
            <a:endParaRPr lang="es-MX" sz="14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ts val="2300"/>
              </a:lnSpc>
              <a:buClr>
                <a:srgbClr val="F79646"/>
              </a:buClr>
              <a:buFont typeface="Courier New" panose="02070309020205020404" pitchFamily="49" charset="0"/>
              <a:buChar char="o"/>
            </a:pPr>
            <a:r>
              <a:rPr lang="es-MX" sz="2400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 el modelo de sol y playa con otros productos turísticos.</a:t>
            </a:r>
          </a:p>
          <a:p>
            <a:pPr marL="269875" indent="-269875">
              <a:lnSpc>
                <a:spcPts val="2300"/>
              </a:lnSpc>
              <a:buClr>
                <a:srgbClr val="F79646"/>
              </a:buClr>
              <a:buFont typeface="Courier New" panose="02070309020205020404" pitchFamily="49" charset="0"/>
              <a:buChar char="o"/>
            </a:pPr>
            <a:endParaRPr lang="es-MX" sz="2400" spc="-2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ts val="2300"/>
              </a:lnSpc>
              <a:buClr>
                <a:srgbClr val="F79646"/>
              </a:buClr>
              <a:buFont typeface="Courier New" panose="02070309020205020404" pitchFamily="49" charset="0"/>
              <a:buChar char="o"/>
            </a:pPr>
            <a:r>
              <a:rPr lang="es-MX" sz="2400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Llevar más turistas a todo el país atacando nuevos segmentos como:</a:t>
            </a:r>
          </a:p>
          <a:p>
            <a:pPr marL="727075" lvl="1" indent="-269875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buClr>
                <a:srgbClr val="F79646"/>
              </a:buClr>
              <a:buFont typeface="Courier New" panose="02070309020205020404" pitchFamily="49" charset="0"/>
              <a:buChar char="o"/>
            </a:pPr>
            <a:r>
              <a:rPr lang="es-MX" sz="2000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</a:t>
            </a:r>
            <a:r>
              <a:rPr lang="es-MX" sz="2000" spc="-2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</a:p>
          <a:p>
            <a:pPr marL="727075" lvl="1" indent="-269875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buClr>
                <a:srgbClr val="F79646"/>
              </a:buClr>
              <a:buFont typeface="Courier New" panose="02070309020205020404" pitchFamily="49" charset="0"/>
              <a:buChar char="o"/>
            </a:pPr>
            <a:r>
              <a:rPr lang="es-MX" sz="2000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Pueblos </a:t>
            </a:r>
            <a:r>
              <a:rPr lang="es-MX" sz="2000" spc="-2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Mágicos</a:t>
            </a:r>
          </a:p>
          <a:p>
            <a:pPr marL="727075" lvl="1" indent="-269875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buClr>
                <a:srgbClr val="F79646"/>
              </a:buClr>
              <a:buFont typeface="Courier New" panose="02070309020205020404" pitchFamily="49" charset="0"/>
              <a:buChar char="o"/>
            </a:pPr>
            <a:r>
              <a:rPr lang="es-MX" sz="2000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</a:t>
            </a:r>
            <a:r>
              <a:rPr lang="es-MX" sz="2000" spc="-2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Negocios</a:t>
            </a:r>
          </a:p>
          <a:p>
            <a:pPr marL="727075" lvl="1" indent="-269875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buClr>
                <a:srgbClr val="F79646"/>
              </a:buClr>
              <a:buFont typeface="Courier New" panose="02070309020205020404" pitchFamily="49" charset="0"/>
              <a:buChar char="o"/>
            </a:pPr>
            <a:r>
              <a:rPr lang="es-MX" sz="2000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</a:t>
            </a:r>
            <a:r>
              <a:rPr lang="es-MX" sz="2000" spc="-2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Gastronómico</a:t>
            </a:r>
          </a:p>
          <a:p>
            <a:pPr marL="727075" lvl="1" indent="-269875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buClr>
                <a:srgbClr val="F79646"/>
              </a:buClr>
              <a:buFont typeface="Courier New" panose="02070309020205020404" pitchFamily="49" charset="0"/>
              <a:buChar char="o"/>
            </a:pPr>
            <a:r>
              <a:rPr lang="es-MX" sz="2000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Religioso</a:t>
            </a:r>
          </a:p>
          <a:p>
            <a:pPr marL="269875" indent="-269875">
              <a:lnSpc>
                <a:spcPts val="2300"/>
              </a:lnSpc>
              <a:buClr>
                <a:srgbClr val="F79646"/>
              </a:buClr>
              <a:buFont typeface="Courier New" panose="02070309020205020404" pitchFamily="49" charset="0"/>
              <a:buChar char="o"/>
            </a:pPr>
            <a:endParaRPr lang="es-MX" sz="2400" spc="-2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ts val="2300"/>
              </a:lnSpc>
              <a:buClr>
                <a:srgbClr val="F79646"/>
              </a:buClr>
              <a:buFont typeface="Courier New" panose="02070309020205020404" pitchFamily="49" charset="0"/>
              <a:buChar char="o"/>
            </a:pPr>
            <a:r>
              <a:rPr lang="es-MX" sz="2400" spc="-2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Adaptar las políticas públicas y las instituciones para cumplir nuestros objetivos.</a:t>
            </a:r>
            <a:endParaRPr lang="es-MX" sz="2400" spc="-2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8727" y="790414"/>
            <a:ext cx="6117449" cy="670924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</a:t>
            </a: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s-MX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2018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1430" y="1349260"/>
            <a:ext cx="91185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 al turismo como motor de crecimiento económico</a:t>
            </a:r>
          </a:p>
        </p:txBody>
      </p:sp>
    </p:spTree>
    <p:extLst>
      <p:ext uri="{BB962C8B-B14F-4D97-AF65-F5344CB8AC3E}">
        <p14:creationId xmlns:p14="http://schemas.microsoft.com/office/powerpoint/2010/main" val="790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84537"/>
            <a:ext cx="3859898" cy="1170775"/>
          </a:xfrm>
          <a:prstGeom prst="rect">
            <a:avLst/>
          </a:prstGeom>
        </p:spPr>
      </p:pic>
      <p:pic>
        <p:nvPicPr>
          <p:cNvPr id="67590" name="Picture 6" descr="http://www.howardmerrell.com/friedlogic/files/2015/03/social-media-icons-e142560109849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66369"/>
          <a:stretch/>
        </p:blipFill>
        <p:spPr bwMode="auto">
          <a:xfrm>
            <a:off x="314926" y="1712418"/>
            <a:ext cx="1043330" cy="11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howardmerrell.com/friedlogic/files/2015/03/social-media-icons-e142560109849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5" r="35988"/>
          <a:stretch/>
        </p:blipFill>
        <p:spPr bwMode="auto">
          <a:xfrm>
            <a:off x="363542" y="2984412"/>
            <a:ext cx="991164" cy="11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howardmerrell.com/friedlogic/files/2015/03/social-media-icons-e142560109849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4" r="3728"/>
          <a:stretch/>
        </p:blipFill>
        <p:spPr bwMode="auto">
          <a:xfrm>
            <a:off x="419083" y="4256406"/>
            <a:ext cx="991164" cy="11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8 CuadroTexto"/>
          <p:cNvSpPr txBox="1"/>
          <p:nvPr/>
        </p:nvSpPr>
        <p:spPr>
          <a:xfrm>
            <a:off x="1762959" y="3086914"/>
            <a:ext cx="2971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prstClr val="black"/>
                </a:solidFill>
              </a:rPr>
              <a:t>@</a:t>
            </a:r>
            <a:r>
              <a:rPr lang="es-MX" sz="2400" dirty="0" err="1" smtClean="0">
                <a:solidFill>
                  <a:prstClr val="black"/>
                </a:solidFill>
              </a:rPr>
              <a:t>edelamadrid</a:t>
            </a:r>
            <a:endParaRPr lang="es-MX" sz="2400" dirty="0">
              <a:solidFill>
                <a:prstClr val="black"/>
              </a:solidFill>
            </a:endParaRPr>
          </a:p>
          <a:p>
            <a:r>
              <a:rPr lang="es-MX" sz="2400" dirty="0">
                <a:solidFill>
                  <a:prstClr val="black"/>
                </a:solidFill>
              </a:rPr>
              <a:t>@</a:t>
            </a:r>
            <a:r>
              <a:rPr lang="es-MX" sz="2400" dirty="0" err="1">
                <a:solidFill>
                  <a:prstClr val="black"/>
                </a:solidFill>
              </a:rPr>
              <a:t>SECTUR_mx</a:t>
            </a:r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15" name="10 Rectángulo"/>
          <p:cNvSpPr/>
          <p:nvPr/>
        </p:nvSpPr>
        <p:spPr>
          <a:xfrm>
            <a:off x="1615087" y="1873105"/>
            <a:ext cx="2981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prstClr val="black"/>
                </a:solidFill>
              </a:rPr>
              <a:t>Enrique de la Madrid</a:t>
            </a:r>
          </a:p>
          <a:p>
            <a:r>
              <a:rPr lang="es-MX" sz="2400" dirty="0" smtClean="0">
                <a:solidFill>
                  <a:prstClr val="black"/>
                </a:solidFill>
              </a:rPr>
              <a:t>SECTUR.MX</a:t>
            </a:r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16" name="8 CuadroTexto"/>
          <p:cNvSpPr txBox="1"/>
          <p:nvPr/>
        </p:nvSpPr>
        <p:spPr>
          <a:xfrm>
            <a:off x="1906975" y="4306403"/>
            <a:ext cx="2971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>
                <a:solidFill>
                  <a:prstClr val="black"/>
                </a:solidFill>
              </a:rPr>
              <a:t>edelamadrid</a:t>
            </a:r>
            <a:endParaRPr lang="es-MX" sz="2400" dirty="0">
              <a:solidFill>
                <a:prstClr val="black"/>
              </a:solidFill>
            </a:endParaRPr>
          </a:p>
          <a:p>
            <a:r>
              <a:rPr lang="es-MX" sz="2400" dirty="0" err="1" smtClean="0">
                <a:solidFill>
                  <a:prstClr val="black"/>
                </a:solidFill>
              </a:rPr>
              <a:t>Sectur_mx</a:t>
            </a:r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/>
              <a:pPr/>
              <a:t>24</a:t>
            </a:fld>
            <a:endParaRPr lang="es-MX" dirty="0"/>
          </a:p>
        </p:txBody>
      </p:sp>
      <p:sp>
        <p:nvSpPr>
          <p:cNvPr id="19" name="10 Rectángulo"/>
          <p:cNvSpPr/>
          <p:nvPr/>
        </p:nvSpPr>
        <p:spPr>
          <a:xfrm>
            <a:off x="4929709" y="3016407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 smtClean="0">
                <a:solidFill>
                  <a:prstClr val="black"/>
                </a:solidFill>
              </a:rPr>
              <a:t>¡Gracias!</a:t>
            </a:r>
            <a:endParaRPr lang="es-MX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58" name="17 CuadroTexto"/>
          <p:cNvSpPr txBox="1"/>
          <p:nvPr/>
        </p:nvSpPr>
        <p:spPr>
          <a:xfrm>
            <a:off x="165306" y="6618799"/>
            <a:ext cx="3586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4801" algn="l"/>
              </a:tabLst>
            </a:pPr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INEGI</a:t>
            </a:r>
            <a:endParaRPr lang="en-US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2 Marcador de contenido"/>
          <p:cNvSpPr txBox="1">
            <a:spLocks/>
          </p:cNvSpPr>
          <p:nvPr/>
        </p:nvSpPr>
        <p:spPr>
          <a:xfrm>
            <a:off x="38727" y="813860"/>
            <a:ext cx="6117449" cy="670924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 al turismo como un motor de crecimiento</a:t>
            </a: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09207" y="1512560"/>
            <a:ext cx="8671915" cy="71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</a:t>
            </a:r>
            <a:r>
              <a:rPr lang="es-MX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 del </a:t>
            </a:r>
            <a:r>
              <a:rPr lang="es-MX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 nacional y turístico en </a:t>
            </a:r>
            <a:r>
              <a:rPr lang="es-MX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27" y="2259880"/>
            <a:ext cx="7142476" cy="42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4827"/>
            <a:ext cx="5497286" cy="32992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58" name="17 CuadroTexto"/>
          <p:cNvSpPr txBox="1"/>
          <p:nvPr/>
        </p:nvSpPr>
        <p:spPr>
          <a:xfrm>
            <a:off x="165306" y="6618799"/>
            <a:ext cx="3586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4801" algn="l"/>
              </a:tabLst>
            </a:pPr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INEGI</a:t>
            </a:r>
            <a:endParaRPr lang="en-US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2 Marcador de contenido"/>
          <p:cNvSpPr txBox="1">
            <a:spLocks/>
          </p:cNvSpPr>
          <p:nvPr/>
        </p:nvSpPr>
        <p:spPr>
          <a:xfrm>
            <a:off x="38727" y="813860"/>
            <a:ext cx="6117449" cy="670924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 al turismo como un motor de crecimiento</a:t>
            </a: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48818" y="1384312"/>
            <a:ext cx="8790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turismo ha crecido más que el resto de la economía durante los últimos </a:t>
            </a:r>
            <a:r>
              <a:rPr lang="es-MX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trimestres</a:t>
            </a:r>
            <a:r>
              <a:rPr lang="es-MX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69288" y="2550545"/>
            <a:ext cx="4641145" cy="71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</a:t>
            </a:r>
            <a:r>
              <a:rPr lang="es-MX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 del </a:t>
            </a:r>
            <a:r>
              <a:rPr lang="es-MX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 nacional y turístico en </a:t>
            </a:r>
            <a:r>
              <a:rPr lang="es-MX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 por trimestre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941995" y="2703779"/>
            <a:ext cx="31306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936 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 empleos 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directos en 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 en la última década, más que los empleos creados en 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 el sector 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primario en el mismo periodo. </a:t>
            </a:r>
          </a:p>
          <a:p>
            <a:endParaRPr lang="es-MX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anual del empleo turístico 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en la última década, 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doble 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en la generación de empleos de las manufacturas, el sector primario y el comercio.</a:t>
            </a:r>
          </a:p>
        </p:txBody>
      </p:sp>
      <p:cxnSp>
        <p:nvCxnSpPr>
          <p:cNvPr id="24" name="Conector recto 23"/>
          <p:cNvCxnSpPr/>
          <p:nvPr/>
        </p:nvCxnSpPr>
        <p:spPr>
          <a:xfrm flipV="1">
            <a:off x="5868144" y="1967393"/>
            <a:ext cx="0" cy="470196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5991535" y="2157806"/>
            <a:ext cx="303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Generador de empleos</a:t>
            </a:r>
            <a:endParaRPr lang="es-MX" sz="20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7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91" y="2203166"/>
            <a:ext cx="7767061" cy="3910608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7316068" y="3383865"/>
            <a:ext cx="1610217" cy="1888994"/>
            <a:chOff x="7380312" y="4136334"/>
            <a:chExt cx="1610217" cy="1888994"/>
          </a:xfrm>
        </p:grpSpPr>
        <p:sp>
          <p:nvSpPr>
            <p:cNvPr id="9" name="Rectángulo 8"/>
            <p:cNvSpPr/>
            <p:nvPr/>
          </p:nvSpPr>
          <p:spPr>
            <a:xfrm>
              <a:off x="8182087" y="4310784"/>
              <a:ext cx="648072" cy="3363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7,636</a:t>
              </a:r>
              <a:endParaRPr lang="es-MX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7598917" y="4136334"/>
              <a:ext cx="648072" cy="3363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6,603</a:t>
              </a:r>
              <a:endParaRPr lang="es-MX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8271460" y="5688964"/>
              <a:ext cx="719069" cy="3363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-10,115</a:t>
              </a:r>
              <a:endParaRPr lang="es-MX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7899900" y="5099274"/>
              <a:ext cx="648072" cy="3363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880</a:t>
              </a:r>
              <a:endParaRPr lang="es-MX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 flipV="1">
              <a:off x="7380312" y="4378862"/>
              <a:ext cx="519588" cy="3471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/>
            <p:nvPr/>
          </p:nvCxnSpPr>
          <p:spPr>
            <a:xfrm flipV="1">
              <a:off x="7779567" y="4597204"/>
              <a:ext cx="570034" cy="330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V="1">
              <a:off x="7527490" y="5335536"/>
              <a:ext cx="432728" cy="1486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 flipV="1">
              <a:off x="7960218" y="5879548"/>
              <a:ext cx="389383" cy="82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502891" y="1882509"/>
            <a:ext cx="8003232" cy="812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ysClr val="windowText" lastClr="000000"/>
                </a:solidFill>
              </a:rPr>
              <a:t>Saldo en las balanzas turística y de productos petroleros en México</a:t>
            </a:r>
          </a:p>
          <a:p>
            <a:pPr algn="ctr"/>
            <a:r>
              <a:rPr lang="es-MX" sz="1600" b="1" dirty="0" smtClean="0">
                <a:solidFill>
                  <a:sysClr val="windowText" lastClr="000000"/>
                </a:solidFill>
              </a:rPr>
              <a:t>(millones de dólares)</a:t>
            </a:r>
            <a:endParaRPr lang="es-MX" sz="1200" b="1" dirty="0" smtClean="0">
              <a:solidFill>
                <a:sysClr val="windowText" lastClr="000000"/>
              </a:solidFill>
            </a:endParaRPr>
          </a:p>
          <a:p>
            <a:pPr algn="ctr"/>
            <a:endParaRPr lang="es-MX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20" name="6 Título"/>
          <p:cNvSpPr>
            <a:spLocks noGrp="1"/>
          </p:cNvSpPr>
          <p:nvPr/>
        </p:nvSpPr>
        <p:spPr bwMode="auto">
          <a:xfrm>
            <a:off x="530600" y="1386756"/>
            <a:ext cx="8064897" cy="43692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38095" tIns="38095" rIns="38095" bIns="38095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dos últimas décadas la balanza turística ha registrado superávit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38727" y="900814"/>
            <a:ext cx="5852382" cy="476488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generador neto de divisas </a:t>
            </a:r>
            <a:r>
              <a:rPr lang="is-I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s-MX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7 CuadroTexto"/>
          <p:cNvSpPr txBox="1"/>
          <p:nvPr/>
        </p:nvSpPr>
        <p:spPr>
          <a:xfrm>
            <a:off x="26972" y="6675437"/>
            <a:ext cx="473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4801" algn="l"/>
              </a:tabLst>
            </a:pPr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Banco de México</a:t>
            </a:r>
            <a:endParaRPr lang="en-US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393" y="5825886"/>
            <a:ext cx="9063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9646"/>
              </a:buClr>
            </a:pPr>
            <a:r>
              <a:rPr lang="es-MX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2015 la </a:t>
            </a:r>
            <a:r>
              <a:rPr lang="es-MX" b="1" spc="-30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balanza turística </a:t>
            </a:r>
            <a:r>
              <a:rPr lang="es-MX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registró un superávit de </a:t>
            </a:r>
            <a:r>
              <a:rPr lang="es-MX" b="1" spc="-30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7,636 </a:t>
            </a:r>
            <a:r>
              <a:rPr lang="es-MX" b="1" spc="-30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 de dólares</a:t>
            </a:r>
            <a:r>
              <a:rPr lang="es-MX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pc="-3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2009 </a:t>
            </a:r>
            <a:r>
              <a:rPr lang="es-MX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superávit fue de </a:t>
            </a:r>
            <a:r>
              <a:rPr lang="es-MX" spc="-3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4,305 </a:t>
            </a:r>
            <a:r>
              <a:rPr lang="es-MX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 de dólares, un </a:t>
            </a:r>
            <a:r>
              <a:rPr lang="es-MX" b="1" spc="-30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 77.4%</a:t>
            </a:r>
            <a:r>
              <a:rPr lang="es-MX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ese periodo. </a:t>
            </a:r>
            <a:endParaRPr lang="es-MX" spc="-3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927264" y="2655119"/>
            <a:ext cx="7149936" cy="4111600"/>
            <a:chOff x="927264" y="2655119"/>
            <a:chExt cx="7149936" cy="41116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264" y="2655119"/>
              <a:ext cx="7149936" cy="4111600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7436556" y="2921000"/>
              <a:ext cx="508000" cy="366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chemeClr val="accent6"/>
                  </a:solidFill>
                </a:rPr>
                <a:t>35</a:t>
              </a:r>
              <a:endParaRPr lang="es-ES" sz="20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8" name="17 CuadroTexto"/>
          <p:cNvSpPr txBox="1"/>
          <p:nvPr/>
        </p:nvSpPr>
        <p:spPr>
          <a:xfrm>
            <a:off x="-49560" y="6651303"/>
            <a:ext cx="473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4801" algn="l"/>
              </a:tabLst>
            </a:pPr>
            <a:r>
              <a:rPr lang="es-MX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Banco de México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364088" y="2803766"/>
            <a:ext cx="1734585" cy="1080575"/>
            <a:chOff x="5165641" y="1831725"/>
            <a:chExt cx="1734585" cy="1080575"/>
          </a:xfrm>
        </p:grpSpPr>
        <p:cxnSp>
          <p:nvCxnSpPr>
            <p:cNvPr id="9" name="Conector recto de flecha 8"/>
            <p:cNvCxnSpPr/>
            <p:nvPr/>
          </p:nvCxnSpPr>
          <p:spPr>
            <a:xfrm flipV="1">
              <a:off x="6232471" y="1962242"/>
              <a:ext cx="667755" cy="271455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18 CuadroTexto"/>
            <p:cNvSpPr txBox="1"/>
            <p:nvPr/>
          </p:nvSpPr>
          <p:spPr>
            <a:xfrm>
              <a:off x="6052892" y="1831725"/>
              <a:ext cx="79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+9.4%</a:t>
              </a:r>
              <a:endParaRPr lang="es-MX" sz="14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cxnSp>
          <p:nvCxnSpPr>
            <p:cNvPr id="11" name="Conector recto de flecha 10"/>
            <p:cNvCxnSpPr/>
            <p:nvPr/>
          </p:nvCxnSpPr>
          <p:spPr>
            <a:xfrm flipV="1">
              <a:off x="5658019" y="2265850"/>
              <a:ext cx="452154" cy="64645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8 CuadroTexto"/>
            <p:cNvSpPr txBox="1"/>
            <p:nvPr/>
          </p:nvSpPr>
          <p:spPr>
            <a:xfrm>
              <a:off x="5165641" y="2373809"/>
              <a:ext cx="79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+21.5%</a:t>
              </a:r>
              <a:endParaRPr lang="es-MX" sz="14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2089828" y="1339655"/>
            <a:ext cx="5121422" cy="71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Llegada de turistas internacionales a México</a:t>
            </a:r>
          </a:p>
          <a:p>
            <a:pPr algn="ctr"/>
            <a:r>
              <a:rPr lang="es-MX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(Millones)</a:t>
            </a:r>
            <a:endParaRPr lang="es-MX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100768" y="886427"/>
            <a:ext cx="5263320" cy="476488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gran momento para la industria del turismo</a:t>
            </a: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2712" y="2320131"/>
            <a:ext cx="4287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pc="-3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2016 </a:t>
            </a:r>
            <a:r>
              <a:rPr lang="es-MX" spc="-3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pc="-3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legaron a México alrededor de 35 millones de turistas, </a:t>
            </a:r>
            <a:r>
              <a:rPr lang="es-MX" b="1" spc="-3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11.6 millones </a:t>
            </a:r>
            <a:r>
              <a:rPr lang="es-MX" spc="-3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los que recibimos en 2012, un </a:t>
            </a:r>
            <a:r>
              <a:rPr lang="es-MX" b="1" spc="-3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cercano a 50%</a:t>
            </a:r>
            <a:r>
              <a:rPr lang="es-MX" spc="-3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pc="-3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868333" y="2043502"/>
            <a:ext cx="407530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espera que 2016 cierre con alrededor de </a:t>
            </a:r>
            <a:r>
              <a:rPr lang="es-MX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millones de turistas</a:t>
            </a:r>
            <a:endParaRPr lang="es-MX" sz="1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177811" y="2767633"/>
            <a:ext cx="6033439" cy="4071429"/>
            <a:chOff x="1177811" y="2767633"/>
            <a:chExt cx="6033439" cy="407142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811" y="2767633"/>
              <a:ext cx="6033439" cy="4071429"/>
            </a:xfrm>
            <a:prstGeom prst="rect">
              <a:avLst/>
            </a:prstGeom>
          </p:spPr>
        </p:pic>
        <p:sp>
          <p:nvSpPr>
            <p:cNvPr id="17" name="Rectángulo 16"/>
            <p:cNvSpPr/>
            <p:nvPr/>
          </p:nvSpPr>
          <p:spPr>
            <a:xfrm>
              <a:off x="6378222" y="2822223"/>
              <a:ext cx="634999" cy="4656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 smtClean="0">
                  <a:solidFill>
                    <a:schemeClr val="accent6"/>
                  </a:solidFill>
                </a:rPr>
                <a:t>35</a:t>
              </a:r>
              <a:endParaRPr lang="es-ES" sz="32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8" name="17 CuadroTexto"/>
          <p:cNvSpPr txBox="1"/>
          <p:nvPr/>
        </p:nvSpPr>
        <p:spPr>
          <a:xfrm>
            <a:off x="-49560" y="6651303"/>
            <a:ext cx="473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4801" algn="l"/>
              </a:tabLst>
            </a:pPr>
            <a:r>
              <a:rPr lang="es-MX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Banco de México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089828" y="1339655"/>
            <a:ext cx="5121422" cy="71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Llegada de turistas internacionales a México</a:t>
            </a:r>
          </a:p>
          <a:p>
            <a:pPr algn="ctr"/>
            <a:r>
              <a:rPr lang="es-MX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(Millones)</a:t>
            </a:r>
            <a:endParaRPr lang="es-MX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100768" y="886427"/>
            <a:ext cx="5263320" cy="476488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gran momento para la industria del turismo</a:t>
            </a: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7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091003" y="2901868"/>
            <a:ext cx="148814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4F81BD"/>
                </a:solidFill>
              </a:rPr>
              <a:t>6 años </a:t>
            </a:r>
          </a:p>
          <a:p>
            <a:pPr algn="ctr"/>
            <a:r>
              <a:rPr lang="es-MX" b="1" dirty="0" smtClean="0">
                <a:solidFill>
                  <a:srgbClr val="4F81BD"/>
                </a:solidFill>
              </a:rPr>
              <a:t>+2 millones de turistas</a:t>
            </a:r>
            <a:endParaRPr lang="es-MX" b="1" dirty="0">
              <a:solidFill>
                <a:srgbClr val="4F81BD"/>
              </a:solidFill>
            </a:endParaRPr>
          </a:p>
        </p:txBody>
      </p:sp>
      <p:sp>
        <p:nvSpPr>
          <p:cNvPr id="20" name="Cerrar llave 19"/>
          <p:cNvSpPr/>
          <p:nvPr/>
        </p:nvSpPr>
        <p:spPr>
          <a:xfrm rot="16200000">
            <a:off x="6584492" y="2291182"/>
            <a:ext cx="238513" cy="953443"/>
          </a:xfrm>
          <a:prstGeom prst="rightBrace">
            <a:avLst>
              <a:gd name="adj1" fmla="val 37063"/>
              <a:gd name="adj2" fmla="val 47185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903895" y="1877657"/>
            <a:ext cx="159970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79646"/>
                </a:solidFill>
              </a:rPr>
              <a:t>4</a:t>
            </a:r>
            <a:r>
              <a:rPr lang="es-MX" b="1" dirty="0" smtClean="0">
                <a:solidFill>
                  <a:srgbClr val="F79646"/>
                </a:solidFill>
              </a:rPr>
              <a:t> años </a:t>
            </a:r>
          </a:p>
          <a:p>
            <a:pPr algn="ctr"/>
            <a:r>
              <a:rPr lang="es-MX" b="1" dirty="0" smtClean="0">
                <a:solidFill>
                  <a:srgbClr val="F79646"/>
                </a:solidFill>
              </a:rPr>
              <a:t>+11.6 millones de turistas</a:t>
            </a:r>
            <a:endParaRPr lang="es-MX" b="1" dirty="0">
              <a:solidFill>
                <a:srgbClr val="F79646"/>
              </a:solidFill>
            </a:endParaRPr>
          </a:p>
        </p:txBody>
      </p:sp>
      <p:sp>
        <p:nvSpPr>
          <p:cNvPr id="22" name="Cerrar llave 21"/>
          <p:cNvSpPr/>
          <p:nvPr/>
        </p:nvSpPr>
        <p:spPr>
          <a:xfrm rot="16200000">
            <a:off x="4678744" y="2676030"/>
            <a:ext cx="312662" cy="2336796"/>
          </a:xfrm>
          <a:prstGeom prst="rightBrace">
            <a:avLst>
              <a:gd name="adj1" fmla="val 370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693122" y="2901868"/>
            <a:ext cx="148814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4F81BD"/>
                </a:solidFill>
              </a:rPr>
              <a:t>6 años </a:t>
            </a:r>
          </a:p>
          <a:p>
            <a:pPr algn="ctr"/>
            <a:r>
              <a:rPr lang="es-MX" b="1" dirty="0" smtClean="0">
                <a:solidFill>
                  <a:srgbClr val="4F81BD"/>
                </a:solidFill>
              </a:rPr>
              <a:t>+1.8 millones de turistas</a:t>
            </a:r>
            <a:endParaRPr lang="es-MX" b="1" dirty="0">
              <a:solidFill>
                <a:srgbClr val="4F81BD"/>
              </a:solidFill>
            </a:endParaRPr>
          </a:p>
        </p:txBody>
      </p:sp>
      <p:sp>
        <p:nvSpPr>
          <p:cNvPr id="24" name="Cerrar llave 23"/>
          <p:cNvSpPr/>
          <p:nvPr/>
        </p:nvSpPr>
        <p:spPr>
          <a:xfrm rot="16200000">
            <a:off x="2280863" y="2676030"/>
            <a:ext cx="312662" cy="2336796"/>
          </a:xfrm>
          <a:prstGeom prst="rightBrace">
            <a:avLst>
              <a:gd name="adj1" fmla="val 370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50" y="2989610"/>
            <a:ext cx="6825660" cy="382617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5580085" y="2769279"/>
            <a:ext cx="1524571" cy="993849"/>
            <a:chOff x="5286451" y="1985697"/>
            <a:chExt cx="1524571" cy="993849"/>
          </a:xfrm>
        </p:grpSpPr>
        <p:cxnSp>
          <p:nvCxnSpPr>
            <p:cNvPr id="8" name="Conector recto de flecha 7"/>
            <p:cNvCxnSpPr/>
            <p:nvPr/>
          </p:nvCxnSpPr>
          <p:spPr>
            <a:xfrm flipV="1">
              <a:off x="6153396" y="2281405"/>
              <a:ext cx="480997" cy="217749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18 CuadroTexto"/>
            <p:cNvSpPr txBox="1"/>
            <p:nvPr/>
          </p:nvSpPr>
          <p:spPr>
            <a:xfrm>
              <a:off x="6055392" y="1985697"/>
              <a:ext cx="7556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+9.4%</a:t>
              </a:r>
              <a:endParaRPr lang="es-MX" sz="14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cxnSp>
          <p:nvCxnSpPr>
            <p:cNvPr id="10" name="Conector recto de flecha 9"/>
            <p:cNvCxnSpPr/>
            <p:nvPr/>
          </p:nvCxnSpPr>
          <p:spPr>
            <a:xfrm flipV="1">
              <a:off x="5360324" y="2487279"/>
              <a:ext cx="767796" cy="492267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8 CuadroTexto"/>
            <p:cNvSpPr txBox="1"/>
            <p:nvPr/>
          </p:nvSpPr>
          <p:spPr>
            <a:xfrm>
              <a:off x="5286451" y="2345265"/>
              <a:ext cx="79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+16.2%</a:t>
              </a:r>
              <a:endParaRPr lang="es-MX" sz="14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1898074" y="1305079"/>
            <a:ext cx="5521500" cy="71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 de divisas por visitantes internacionales</a:t>
            </a:r>
          </a:p>
          <a:p>
            <a:pPr algn="ctr"/>
            <a:r>
              <a:rPr lang="es-MX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(Miles de millones de dólares)</a:t>
            </a:r>
            <a:endParaRPr lang="es-MX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7 CuadroTexto"/>
          <p:cNvSpPr txBox="1"/>
          <p:nvPr/>
        </p:nvSpPr>
        <p:spPr>
          <a:xfrm>
            <a:off x="-13725" y="6631116"/>
            <a:ext cx="473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4801" algn="l"/>
              </a:tabLst>
            </a:pPr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 Banco de México</a:t>
            </a:r>
            <a:endParaRPr lang="en-US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974801" algn="l"/>
              </a:tabLst>
            </a:pPr>
            <a:endParaRPr lang="en-US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8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100768" y="908720"/>
            <a:ext cx="5263320" cy="476488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gran momento para la industria del turismo</a:t>
            </a: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364088" y="2088344"/>
            <a:ext cx="368412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espera que 2016 cierre con más </a:t>
            </a:r>
            <a:r>
              <a:rPr lang="es-MX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mil md</a:t>
            </a:r>
            <a:endParaRPr lang="es-MX" sz="1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4825" y="2461502"/>
            <a:ext cx="4500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pc="-3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2016 recibimos 19 mil md de divisas turísticas, </a:t>
            </a:r>
            <a:r>
              <a:rPr lang="es-MX" b="1" spc="-3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MX" b="1" spc="-3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 md </a:t>
            </a:r>
            <a:r>
              <a:rPr lang="es-MX" spc="-3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que en 2012, un </a:t>
            </a:r>
            <a:r>
              <a:rPr lang="es-MX" b="1" spc="-3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cercano a 50%</a:t>
            </a:r>
            <a:r>
              <a:rPr lang="es-MX" spc="-3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pc="-3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54" y="2178446"/>
            <a:ext cx="6833148" cy="4611082"/>
          </a:xfrm>
          <a:prstGeom prst="rect">
            <a:avLst/>
          </a:prstGeom>
        </p:spPr>
      </p:pic>
      <p:sp>
        <p:nvSpPr>
          <p:cNvPr id="8" name="17 CuadroTexto"/>
          <p:cNvSpPr txBox="1"/>
          <p:nvPr/>
        </p:nvSpPr>
        <p:spPr>
          <a:xfrm>
            <a:off x="-49560" y="6651303"/>
            <a:ext cx="473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4801" algn="l"/>
              </a:tabLst>
            </a:pPr>
            <a:r>
              <a:rPr lang="es-MX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Banco de México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957943" y="1339655"/>
            <a:ext cx="6574971" cy="71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 de divisas por visitantes internacionales</a:t>
            </a:r>
          </a:p>
          <a:p>
            <a:pPr algn="ctr"/>
            <a:r>
              <a:rPr lang="es-MX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(Miles de millones de dólares)</a:t>
            </a:r>
            <a:endParaRPr lang="es-MX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" y="93705"/>
            <a:ext cx="3060000" cy="934222"/>
          </a:xfrm>
          <a:prstGeom prst="rect">
            <a:avLst/>
          </a:prstGeom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100768" y="886427"/>
            <a:ext cx="5263320" cy="476488"/>
          </a:xfrm>
          <a:prstGeom prst="rect">
            <a:avLst/>
          </a:prstGeom>
          <a:noFill/>
        </p:spPr>
        <p:txBody>
          <a:bodyPr anchor="ctr"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gran momento para la industria del turismo</a:t>
            </a:r>
            <a:endParaRPr lang="es-MX" sz="1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63980"/>
            <a:ext cx="2336663" cy="70875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55AB-0361-4E74-A8C1-CC5FEDFF6C87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303732" y="2685057"/>
            <a:ext cx="148814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4F81BD"/>
                </a:solidFill>
              </a:rPr>
              <a:t>6 años </a:t>
            </a:r>
          </a:p>
          <a:p>
            <a:pPr algn="ctr"/>
            <a:r>
              <a:rPr lang="es-MX" b="1" dirty="0" smtClean="0">
                <a:solidFill>
                  <a:srgbClr val="4F81BD"/>
                </a:solidFill>
              </a:rPr>
              <a:t>+500 md</a:t>
            </a:r>
            <a:endParaRPr lang="es-MX" b="1" dirty="0">
              <a:solidFill>
                <a:srgbClr val="4F81BD"/>
              </a:solidFill>
            </a:endParaRPr>
          </a:p>
        </p:txBody>
      </p:sp>
      <p:sp>
        <p:nvSpPr>
          <p:cNvPr id="18" name="Cerrar llave 17"/>
          <p:cNvSpPr/>
          <p:nvPr/>
        </p:nvSpPr>
        <p:spPr>
          <a:xfrm rot="16200000">
            <a:off x="6922347" y="2265123"/>
            <a:ext cx="238513" cy="953443"/>
          </a:xfrm>
          <a:prstGeom prst="rightBrace">
            <a:avLst>
              <a:gd name="adj1" fmla="val 37063"/>
              <a:gd name="adj2" fmla="val 47185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176157" y="1874904"/>
            <a:ext cx="159970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79646"/>
                </a:solidFill>
              </a:rPr>
              <a:t>4</a:t>
            </a:r>
            <a:r>
              <a:rPr lang="es-MX" b="1" dirty="0" smtClean="0">
                <a:solidFill>
                  <a:srgbClr val="F79646"/>
                </a:solidFill>
              </a:rPr>
              <a:t> años </a:t>
            </a:r>
          </a:p>
          <a:p>
            <a:pPr algn="ctr"/>
            <a:r>
              <a:rPr lang="es-MX" b="1" dirty="0" smtClean="0">
                <a:solidFill>
                  <a:srgbClr val="F79646"/>
                </a:solidFill>
              </a:rPr>
              <a:t>+6 mil md</a:t>
            </a:r>
            <a:endParaRPr lang="es-MX" b="1" dirty="0">
              <a:solidFill>
                <a:srgbClr val="F79646"/>
              </a:solidFill>
            </a:endParaRPr>
          </a:p>
        </p:txBody>
      </p:sp>
      <p:sp>
        <p:nvSpPr>
          <p:cNvPr id="26" name="Cerrar llave 25"/>
          <p:cNvSpPr/>
          <p:nvPr/>
        </p:nvSpPr>
        <p:spPr>
          <a:xfrm rot="16200000">
            <a:off x="4929050" y="2372134"/>
            <a:ext cx="312662" cy="2336796"/>
          </a:xfrm>
          <a:prstGeom prst="rightBrace">
            <a:avLst>
              <a:gd name="adj1" fmla="val 370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603620" y="2685057"/>
            <a:ext cx="148814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4F81BD"/>
                </a:solidFill>
              </a:rPr>
              <a:t>6 años </a:t>
            </a:r>
          </a:p>
          <a:p>
            <a:pPr algn="ctr"/>
            <a:r>
              <a:rPr lang="es-MX" b="1" dirty="0" smtClean="0">
                <a:solidFill>
                  <a:srgbClr val="4F81BD"/>
                </a:solidFill>
              </a:rPr>
              <a:t>+3.9 mil md</a:t>
            </a:r>
            <a:endParaRPr lang="es-MX" b="1" dirty="0">
              <a:solidFill>
                <a:srgbClr val="4F81BD"/>
              </a:solidFill>
            </a:endParaRPr>
          </a:p>
        </p:txBody>
      </p:sp>
      <p:sp>
        <p:nvSpPr>
          <p:cNvPr id="28" name="Cerrar llave 27"/>
          <p:cNvSpPr/>
          <p:nvPr/>
        </p:nvSpPr>
        <p:spPr>
          <a:xfrm rot="16200000">
            <a:off x="2163041" y="2068499"/>
            <a:ext cx="312662" cy="2944066"/>
          </a:xfrm>
          <a:prstGeom prst="rightBrace">
            <a:avLst>
              <a:gd name="adj1" fmla="val 370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a2JCwqRUGMBQNWEYWV0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a2JCwqRUGMBQNWEYWV0w"/>
</p:tagLst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10670</TotalTime>
  <Words>1578</Words>
  <Application>Microsoft Office PowerPoint</Application>
  <PresentationFormat>Presentación en pantalla (4:3)</PresentationFormat>
  <Paragraphs>242</Paragraphs>
  <Slides>24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Wingdings</vt:lpstr>
      <vt:lpstr>1_Tema de Office</vt:lpstr>
      <vt:lpstr>3_Tema de Office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FactoriaIT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Indira Cruz Reséndiz</dc:creator>
  <cp:lastModifiedBy>Arintzi Méndez García</cp:lastModifiedBy>
  <cp:revision>711</cp:revision>
  <cp:lastPrinted>2016-06-09T16:53:29Z</cp:lastPrinted>
  <dcterms:created xsi:type="dcterms:W3CDTF">2016-01-11T16:49:53Z</dcterms:created>
  <dcterms:modified xsi:type="dcterms:W3CDTF">2017-01-12T23:48:50Z</dcterms:modified>
</cp:coreProperties>
</file>