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4286" r:id="rId2"/>
    <p:sldId id="4288" r:id="rId3"/>
    <p:sldId id="398" r:id="rId4"/>
    <p:sldId id="4293" r:id="rId5"/>
    <p:sldId id="333" r:id="rId6"/>
    <p:sldId id="422" r:id="rId7"/>
    <p:sldId id="429" r:id="rId8"/>
    <p:sldId id="430" r:id="rId9"/>
    <p:sldId id="423" r:id="rId10"/>
    <p:sldId id="427" r:id="rId11"/>
    <p:sldId id="419" r:id="rId12"/>
    <p:sldId id="330" r:id="rId13"/>
    <p:sldId id="331" r:id="rId14"/>
    <p:sldId id="418" r:id="rId15"/>
    <p:sldId id="344" r:id="rId16"/>
    <p:sldId id="368" r:id="rId17"/>
    <p:sldId id="4292" r:id="rId18"/>
  </p:sldIdLst>
  <p:sldSz cx="9144000" cy="6858000" type="screen4x3"/>
  <p:notesSz cx="6858000" cy="9144000"/>
  <p:custDataLst>
    <p:tags r:id="rId20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82"/>
    <a:srgbClr val="000E82"/>
    <a:srgbClr val="C2BDBD"/>
    <a:srgbClr val="BC4B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8" autoAdjust="0"/>
    <p:restoredTop sz="92640"/>
  </p:normalViewPr>
  <p:slideViewPr>
    <p:cSldViewPr showGuides="1">
      <p:cViewPr varScale="1">
        <p:scale>
          <a:sx n="72" d="100"/>
          <a:sy n="72" d="100"/>
        </p:scale>
        <p:origin x="8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o Maqueda" userId="b585f535-50d7-4200-9e88-4dd9762c72f5" providerId="ADAL" clId="{28DA13AF-6350-4B95-B707-4A94CDD98E3C}"/>
    <pc:docChg chg="modSld">
      <pc:chgData name="Gonzalo Maqueda" userId="b585f535-50d7-4200-9e88-4dd9762c72f5" providerId="ADAL" clId="{28DA13AF-6350-4B95-B707-4A94CDD98E3C}" dt="2024-02-19T14:57:00.601" v="1" actId="20577"/>
      <pc:docMkLst>
        <pc:docMk/>
      </pc:docMkLst>
      <pc:sldChg chg="modSp mod">
        <pc:chgData name="Gonzalo Maqueda" userId="b585f535-50d7-4200-9e88-4dd9762c72f5" providerId="ADAL" clId="{28DA13AF-6350-4B95-B707-4A94CDD98E3C}" dt="2024-02-19T14:57:00.601" v="1" actId="20577"/>
        <pc:sldMkLst>
          <pc:docMk/>
          <pc:sldMk cId="3353198795" sldId="4292"/>
        </pc:sldMkLst>
        <pc:spChg chg="mod">
          <ac:chgData name="Gonzalo Maqueda" userId="b585f535-50d7-4200-9e88-4dd9762c72f5" providerId="ADAL" clId="{28DA13AF-6350-4B95-B707-4A94CDD98E3C}" dt="2024-02-19T14:57:00.601" v="1" actId="20577"/>
          <ac:spMkLst>
            <pc:docMk/>
            <pc:sldMk cId="3353198795" sldId="4292"/>
            <ac:spMk id="18" creationId="{87136133-9710-40CF-95B4-6DF3AC18C9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E3BCB-AB75-7348-B0D0-39C67E4E9765}" type="datetimeFigureOut">
              <a:rPr lang="es-ES" smtClean="0"/>
              <a:t>19/02/2024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C60DC-D518-A54F-9650-9DB8DFCB87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62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C60DC-D518-A54F-9650-9DB8DFCB873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78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C60DC-D518-A54F-9650-9DB8DFCB873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42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4FB9C75-7A40-4C86-A5FB-9E72993B6D5F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9C75-7A40-4C86-A5FB-9E72993B6D5F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4FB9C75-7A40-4C86-A5FB-9E72993B6D5F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310120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84" imgH="384" progId="TCLayout.ActiveDocument.1">
                  <p:embed/>
                </p:oleObj>
              </mc:Choice>
              <mc:Fallback>
                <p:oleObj name="Diapositiva de think-cell" r:id="rId3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0" y="2"/>
            <a:ext cx="6202400" cy="4978561"/>
          </a:xfrm>
          <a:prstGeom prst="rect">
            <a:avLst/>
          </a:prstGeom>
          <a:solidFill>
            <a:srgbClr val="009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15" descr="A resort near the water&#10;&#10;Description generated with very high confidence">
            <a:extLst>
              <a:ext uri="{FF2B5EF4-FFF2-40B4-BE49-F238E27FC236}">
                <a16:creationId xmlns:a16="http://schemas.microsoft.com/office/drawing/2014/main" id="{C3C6A88A-6FAE-4255-8AAF-4E0114623F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790" y="2364740"/>
            <a:ext cx="2905139" cy="2613822"/>
          </a:xfrm>
          <a:prstGeom prst="rect">
            <a:avLst/>
          </a:prstGeom>
        </p:spPr>
      </p:pic>
      <p:pic>
        <p:nvPicPr>
          <p:cNvPr id="17" name="Picture 16" descr="The roof of a building&#10;&#10;Description generated with very high confidence">
            <a:extLst>
              <a:ext uri="{FF2B5EF4-FFF2-40B4-BE49-F238E27FC236}">
                <a16:creationId xmlns:a16="http://schemas.microsoft.com/office/drawing/2014/main" id="{462572D0-3553-400C-862B-E59B76235D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1790" y="543"/>
            <a:ext cx="1191217" cy="236468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98405A-1E05-4640-AFB3-1E590FBE976A}"/>
              </a:ext>
            </a:extLst>
          </p:cNvPr>
          <p:cNvCxnSpPr>
            <a:cxnSpLocks/>
          </p:cNvCxnSpPr>
          <p:nvPr userDrawn="1"/>
        </p:nvCxnSpPr>
        <p:spPr>
          <a:xfrm>
            <a:off x="7437221" y="1"/>
            <a:ext cx="0" cy="23652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441552-CE6B-478C-AAF6-3A073FAA0A9F}"/>
              </a:ext>
            </a:extLst>
          </p:cNvPr>
          <p:cNvCxnSpPr>
            <a:cxnSpLocks/>
          </p:cNvCxnSpPr>
          <p:nvPr userDrawn="1"/>
        </p:nvCxnSpPr>
        <p:spPr>
          <a:xfrm>
            <a:off x="6216689" y="0"/>
            <a:ext cx="0" cy="49785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CE88DFC-5E71-4BE4-AB30-1207BEB3DA89}"/>
              </a:ext>
            </a:extLst>
          </p:cNvPr>
          <p:cNvSpPr/>
          <p:nvPr userDrawn="1"/>
        </p:nvSpPr>
        <p:spPr>
          <a:xfrm>
            <a:off x="7449648" y="0"/>
            <a:ext cx="1694353" cy="7635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25" name="Picture 24" descr="A room filled with furniture and vase of flowers on a table&#10;&#10;Description generated with very high confidence">
            <a:extLst>
              <a:ext uri="{FF2B5EF4-FFF2-40B4-BE49-F238E27FC236}">
                <a16:creationId xmlns:a16="http://schemas.microsoft.com/office/drawing/2014/main" id="{A4FC4D84-EBB3-40B1-A425-1A42329E6DB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749" y="798170"/>
            <a:ext cx="1681998" cy="15565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E9724CD-11A5-48D9-A43D-CC9E89CCCAC3}"/>
              </a:ext>
            </a:extLst>
          </p:cNvPr>
          <p:cNvCxnSpPr>
            <a:cxnSpLocks/>
          </p:cNvCxnSpPr>
          <p:nvPr userDrawn="1"/>
        </p:nvCxnSpPr>
        <p:spPr>
          <a:xfrm flipH="1">
            <a:off x="7453679" y="779316"/>
            <a:ext cx="16832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C1AFDCB-C14E-46E9-887E-46A21B8A145C}"/>
              </a:ext>
            </a:extLst>
          </p:cNvPr>
          <p:cNvCxnSpPr>
            <a:cxnSpLocks/>
          </p:cNvCxnSpPr>
          <p:nvPr userDrawn="1"/>
        </p:nvCxnSpPr>
        <p:spPr>
          <a:xfrm flipH="1">
            <a:off x="6231790" y="2365225"/>
            <a:ext cx="291221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6D3DA5-6D1A-4B14-BB66-F04737E93236}"/>
              </a:ext>
            </a:extLst>
          </p:cNvPr>
          <p:cNvGrpSpPr/>
          <p:nvPr userDrawn="1"/>
        </p:nvGrpSpPr>
        <p:grpSpPr>
          <a:xfrm>
            <a:off x="384413" y="5123939"/>
            <a:ext cx="8082867" cy="1532300"/>
            <a:chOff x="512550" y="5123939"/>
            <a:chExt cx="10777156" cy="1532300"/>
          </a:xfrm>
        </p:grpSpPr>
        <p:pic>
          <p:nvPicPr>
            <p:cNvPr id="31" name="Graphic 12">
              <a:extLst>
                <a:ext uri="{FF2B5EF4-FFF2-40B4-BE49-F238E27FC236}">
                  <a16:creationId xmlns:a16="http://schemas.microsoft.com/office/drawing/2014/main" id="{A955E372-66BD-43FB-971A-2A69251F0A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r="72523"/>
            <a:stretch/>
          </p:blipFill>
          <p:spPr>
            <a:xfrm>
              <a:off x="512550" y="5123939"/>
              <a:ext cx="2718922" cy="1532300"/>
            </a:xfrm>
            <a:prstGeom prst="rect">
              <a:avLst/>
            </a:prstGeom>
          </p:spPr>
        </p:pic>
        <p:pic>
          <p:nvPicPr>
            <p:cNvPr id="32" name="Graphic 13">
              <a:extLst>
                <a:ext uri="{FF2B5EF4-FFF2-40B4-BE49-F238E27FC236}">
                  <a16:creationId xmlns:a16="http://schemas.microsoft.com/office/drawing/2014/main" id="{25ED612C-F415-408B-810A-75F80FE6BC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624390" y="5452275"/>
              <a:ext cx="7665316" cy="932178"/>
            </a:xfrm>
            <a:prstGeom prst="rect">
              <a:avLst/>
            </a:prstGeom>
          </p:spPr>
        </p:pic>
      </p:grpSp>
      <p:sp>
        <p:nvSpPr>
          <p:cNvPr id="3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6193" y="3996485"/>
            <a:ext cx="5559436" cy="522515"/>
          </a:xfrm>
        </p:spPr>
        <p:txBody>
          <a:bodyPr/>
          <a:lstStyle>
            <a:lvl1pPr>
              <a:def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>
              <a:def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>
              <a:def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>
              <a:def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6193" y="667657"/>
            <a:ext cx="5559436" cy="3183450"/>
          </a:xfrm>
        </p:spPr>
        <p:txBody>
          <a:bodyPr anchor="b">
            <a:noAutofit/>
          </a:bodyPr>
          <a:lstStyle>
            <a:lvl1pPr>
              <a:defRPr sz="405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>
              <a:def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>
              <a:def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>
              <a:def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42762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9C75-7A40-4C86-A5FB-9E72993B6D5F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9C75-7A40-4C86-A5FB-9E72993B6D5F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FB9C75-7A40-4C86-A5FB-9E72993B6D5F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FB9C75-7A40-4C86-A5FB-9E72993B6D5F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9C75-7A40-4C86-A5FB-9E72993B6D5F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CC7252-13C3-4E33-A749-F167220AEEB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9C75-7A40-4C86-A5FB-9E72993B6D5F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9C75-7A40-4C86-A5FB-9E72993B6D5F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4FB9C75-7A40-4C86-A5FB-9E72993B6D5F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60BA963-159C-E9CF-753C-12A03691CF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81362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5" imgW="473" imgH="473" progId="TCLayout.ActiveDocument.1">
                  <p:embed/>
                </p:oleObj>
              </mc:Choice>
              <mc:Fallback>
                <p:oleObj name="Diapositiva de think-cell" r:id="rId15" imgW="473" imgH="47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60BA963-159C-E9CF-753C-12A03691CF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FB9C75-7A40-4C86-A5FB-9E72993B6D5F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CC7252-13C3-4E33-A749-F167220AEEB7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2909558"/>
              </p:ext>
            </p:ext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60" imgH="360" progId="TCLayout.ActiveDocument.1">
                  <p:embed/>
                </p:oleObj>
              </mc:Choice>
              <mc:Fallback>
                <p:oleObj name="Diapositiva de think-cell" r:id="rId4" imgW="360" imgH="36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2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rgbClr val="0092B3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136133-9710-40CF-95B4-6DF3AC18C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536" y="1484784"/>
            <a:ext cx="5559436" cy="318345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El Turismo y la </a:t>
            </a:r>
            <a:r>
              <a:rPr lang="en-US" sz="4000" dirty="0" err="1"/>
              <a:t>Propiedad</a:t>
            </a:r>
            <a:r>
              <a:rPr lang="en-US" sz="4000" dirty="0"/>
              <a:t> </a:t>
            </a:r>
            <a:r>
              <a:rPr lang="en-US" sz="4000" dirty="0" err="1"/>
              <a:t>Vacacional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 err="1"/>
              <a:t>Febrero</a:t>
            </a:r>
            <a:r>
              <a:rPr lang="en-US" sz="4000" dirty="0"/>
              <a:t> 2024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4D88EA5-24EB-4ACD-84D2-E7F2E6988507}"/>
              </a:ext>
            </a:extLst>
          </p:cNvPr>
          <p:cNvSpPr/>
          <p:nvPr/>
        </p:nvSpPr>
        <p:spPr>
          <a:xfrm>
            <a:off x="1166" y="5013176"/>
            <a:ext cx="9144000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325EBE-A540-417F-B2B4-787A60D75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5373216"/>
            <a:ext cx="2361444" cy="9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>
            <a:normAutofit/>
          </a:bodyPr>
          <a:lstStyle/>
          <a:p>
            <a:pPr algn="r"/>
            <a:r>
              <a:rPr lang="es-ES_tradnl" dirty="0">
                <a:latin typeface="Calibri" pitchFamily="34" charset="0"/>
                <a:cs typeface="Calibri" pitchFamily="34" charset="0"/>
              </a:rPr>
              <a:t>Clasificación de Productos</a:t>
            </a:r>
            <a:endParaRPr lang="es-MX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179512" y="1988840"/>
            <a:ext cx="8359080" cy="878569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0070C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ES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3241738" y="2204865"/>
            <a:ext cx="754198" cy="1986136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1688293" y="3129757"/>
            <a:ext cx="1443845" cy="1366044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683568" y="4516958"/>
            <a:ext cx="1800201" cy="77093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5868144" y="3463652"/>
            <a:ext cx="1600200" cy="13335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>
            <a:off x="6300192" y="4667250"/>
            <a:ext cx="1916708" cy="7762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40643" y="5390815"/>
            <a:ext cx="17351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b="1" dirty="0">
                <a:solidFill>
                  <a:schemeClr val="bg1"/>
                </a:solidFill>
              </a:rPr>
              <a:t>Cuarto </a:t>
            </a:r>
            <a:r>
              <a:rPr lang="en-GB" sz="1600" b="1" dirty="0" err="1">
                <a:solidFill>
                  <a:schemeClr val="bg1"/>
                </a:solidFill>
              </a:rPr>
              <a:t>Hotelero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204788" y="3878188"/>
            <a:ext cx="1385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 err="1">
                <a:solidFill>
                  <a:schemeClr val="bg1"/>
                </a:solidFill>
              </a:rPr>
              <a:t>Rentas</a:t>
            </a:r>
            <a:endParaRPr lang="en-GB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sz="1600" dirty="0" err="1">
                <a:solidFill>
                  <a:schemeClr val="bg1"/>
                </a:solidFill>
              </a:rPr>
              <a:t>Vacacionales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553200" y="4276725"/>
            <a:ext cx="855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bg1"/>
                </a:solidFill>
              </a:rPr>
              <a:t>Condo-</a:t>
            </a:r>
          </a:p>
          <a:p>
            <a:pPr eaLnBrk="1" hangingPunct="1"/>
            <a:r>
              <a:rPr lang="en-GB" sz="1600">
                <a:solidFill>
                  <a:schemeClr val="bg1"/>
                </a:solidFill>
              </a:rPr>
              <a:t>hoteles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265139" y="3026830"/>
            <a:ext cx="1227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 err="1">
                <a:solidFill>
                  <a:schemeClr val="bg1"/>
                </a:solidFill>
              </a:rPr>
              <a:t>Propiedad</a:t>
            </a:r>
            <a:endParaRPr lang="en-GB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sz="1600" dirty="0" err="1">
                <a:solidFill>
                  <a:schemeClr val="bg1"/>
                </a:solidFill>
              </a:rPr>
              <a:t>Vacacional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806825" y="2545556"/>
            <a:ext cx="1128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 err="1">
                <a:solidFill>
                  <a:schemeClr val="bg1"/>
                </a:solidFill>
              </a:rPr>
              <a:t>Propiedad</a:t>
            </a:r>
            <a:endParaRPr lang="en-GB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sz="1600" dirty="0" err="1">
                <a:solidFill>
                  <a:schemeClr val="bg1"/>
                </a:solidFill>
              </a:rPr>
              <a:t>Fraccional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397437" y="3214840"/>
            <a:ext cx="12089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>
                <a:solidFill>
                  <a:schemeClr val="bg1"/>
                </a:solidFill>
              </a:rPr>
              <a:t>Private </a:t>
            </a:r>
          </a:p>
          <a:p>
            <a:pPr algn="ctr" eaLnBrk="1" hangingPunct="1"/>
            <a:r>
              <a:rPr lang="en-GB" sz="1600" dirty="0">
                <a:solidFill>
                  <a:schemeClr val="bg1"/>
                </a:solidFill>
              </a:rPr>
              <a:t>Residence </a:t>
            </a:r>
          </a:p>
          <a:p>
            <a:pPr algn="ctr" eaLnBrk="1" hangingPunct="1"/>
            <a:r>
              <a:rPr lang="en-GB" sz="1600" dirty="0">
                <a:solidFill>
                  <a:schemeClr val="bg1"/>
                </a:solidFill>
              </a:rPr>
              <a:t>Clubs 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6781800" y="5210175"/>
            <a:ext cx="1200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b="1">
                <a:solidFill>
                  <a:schemeClr val="bg1"/>
                </a:solidFill>
              </a:rPr>
              <a:t>Propiedad</a:t>
            </a:r>
          </a:p>
          <a:p>
            <a:pPr algn="ctr" eaLnBrk="1" hangingPunct="1"/>
            <a:r>
              <a:rPr lang="en-GB" sz="1600" b="1">
                <a:solidFill>
                  <a:schemeClr val="bg1"/>
                </a:solidFill>
              </a:rPr>
              <a:t>Total</a:t>
            </a:r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H="1">
            <a:off x="4790951" y="2204864"/>
            <a:ext cx="629121" cy="1986136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55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23394"/>
            <a:ext cx="8291264" cy="1073358"/>
          </a:xfrm>
        </p:spPr>
        <p:txBody>
          <a:bodyPr>
            <a:normAutofit fontScale="90000"/>
          </a:bodyPr>
          <a:lstStyle/>
          <a:p>
            <a:pPr algn="r"/>
            <a:r>
              <a:rPr lang="es-MX" dirty="0">
                <a:cs typeface="Calibri" pitchFamily="34" charset="0"/>
              </a:rPr>
              <a:t>Propiedad Vacacional</a:t>
            </a:r>
            <a:br>
              <a:rPr lang="es-MX" dirty="0">
                <a:cs typeface="Calibri" pitchFamily="34" charset="0"/>
              </a:rPr>
            </a:br>
            <a:r>
              <a:rPr lang="es-MX" dirty="0">
                <a:cs typeface="Calibri" pitchFamily="34" charset="0"/>
              </a:rPr>
              <a:t>Tipos por estructura legal</a:t>
            </a:r>
          </a:p>
        </p:txBody>
      </p:sp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2FC0E36E-E105-44BA-A2E9-09758CA43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245316"/>
              </p:ext>
            </p:extLst>
          </p:nvPr>
        </p:nvGraphicFramePr>
        <p:xfrm>
          <a:off x="652735" y="2492896"/>
          <a:ext cx="777686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2645419561"/>
                    </a:ext>
                  </a:extLst>
                </a:gridCol>
                <a:gridCol w="2424270">
                  <a:extLst>
                    <a:ext uri="{9D8B030D-6E8A-4147-A177-3AD203B41FA5}">
                      <a16:colId xmlns:a16="http://schemas.microsoft.com/office/drawing/2014/main" val="1175596217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030526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Deeded</a:t>
                      </a:r>
                      <a:r>
                        <a:rPr lang="es-MX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(Propiedad real)</a:t>
                      </a:r>
                    </a:p>
                    <a:p>
                      <a:pPr algn="ctr"/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Estados Unidos y </a:t>
                      </a:r>
                      <a:r>
                        <a:rPr lang="es-MX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Canada</a:t>
                      </a:r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</a:t>
                      </a:r>
                      <a:r>
                        <a:rPr lang="es-MX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</a:p>
                    <a:p>
                      <a:pPr algn="ctr"/>
                      <a:r>
                        <a:rPr lang="es-MX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(derecho de uso)</a:t>
                      </a:r>
                    </a:p>
                    <a:p>
                      <a:pPr algn="ctr"/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Atado a alguna propiedad o grupo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Club de viajes</a:t>
                      </a:r>
                    </a:p>
                    <a:p>
                      <a:pPr algn="ctr"/>
                      <a:r>
                        <a:rPr lang="es-MX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(derecho a descuentos y beneficios)</a:t>
                      </a:r>
                    </a:p>
                    <a:p>
                      <a:pPr algn="ctr"/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 de Membresía con convenios con entidades </a:t>
                      </a:r>
                    </a:p>
                    <a:p>
                      <a:pPr algn="ctr"/>
                      <a:endParaRPr lang="es-MX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095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72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>
            <a:normAutofit/>
          </a:bodyPr>
          <a:lstStyle/>
          <a:p>
            <a:pPr algn="r"/>
            <a:r>
              <a:rPr lang="es-MX" dirty="0">
                <a:cs typeface="Calibri" pitchFamily="34" charset="0"/>
              </a:rPr>
              <a:t>M</a:t>
            </a:r>
            <a:r>
              <a:rPr lang="es-ES" dirty="0">
                <a:cs typeface="Calibri" pitchFamily="34" charset="0"/>
              </a:rPr>
              <a:t>o</a:t>
            </a:r>
            <a:r>
              <a:rPr lang="es-MX" dirty="0">
                <a:cs typeface="Calibri" pitchFamily="34" charset="0"/>
              </a:rPr>
              <a:t>delos de membresías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688415" y="3933056"/>
            <a:ext cx="799288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00383" y="342900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Fijo-fijo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506666" y="34290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puros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41889" y="3429000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destino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620810" y="34290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Flotantes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47000" y="34290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663733" y="3429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de viajes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66551" y="4725144"/>
            <a:ext cx="30059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garantía</a:t>
            </a:r>
          </a:p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 flexibilidad</a:t>
            </a:r>
          </a:p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 costo club</a:t>
            </a:r>
          </a:p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Certeza ocupación</a:t>
            </a:r>
          </a:p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Certeza ingresos operación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784945" y="4725144"/>
            <a:ext cx="28520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 garantía</a:t>
            </a:r>
          </a:p>
          <a:p>
            <a:pPr algn="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flexibilidad</a:t>
            </a:r>
          </a:p>
          <a:p>
            <a:pPr algn="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 costo club</a:t>
            </a:r>
          </a:p>
          <a:p>
            <a:pPr algn="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Incertidumbre ocupación</a:t>
            </a:r>
          </a:p>
          <a:p>
            <a:pPr algn="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Incertidumbre ingresos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errar llave 16"/>
          <p:cNvSpPr/>
          <p:nvPr/>
        </p:nvSpPr>
        <p:spPr>
          <a:xfrm rot="16200000">
            <a:off x="2272591" y="1052737"/>
            <a:ext cx="504056" cy="3672408"/>
          </a:xfrm>
          <a:prstGeom prst="rightBrace">
            <a:avLst>
              <a:gd name="adj1" fmla="val 8333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errar llave 17"/>
          <p:cNvSpPr/>
          <p:nvPr/>
        </p:nvSpPr>
        <p:spPr>
          <a:xfrm rot="16200000">
            <a:off x="6593071" y="1052738"/>
            <a:ext cx="504056" cy="3672408"/>
          </a:xfrm>
          <a:prstGeom prst="rightBrace">
            <a:avLst>
              <a:gd name="adj1" fmla="val 8333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252032" y="2060848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Familias, planeadores</a:t>
            </a:r>
          </a:p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mayores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034036" y="2060848"/>
            <a:ext cx="3531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ersonas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jóvenes,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espontaneos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Milenials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dinks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familias jóvenes</a:t>
            </a:r>
          </a:p>
        </p:txBody>
      </p:sp>
    </p:spTree>
    <p:extLst>
      <p:ext uri="{BB962C8B-B14F-4D97-AF65-F5344CB8AC3E}">
        <p14:creationId xmlns:p14="http://schemas.microsoft.com/office/powerpoint/2010/main" val="263018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>
            <a:normAutofit/>
          </a:bodyPr>
          <a:lstStyle/>
          <a:p>
            <a:pPr algn="r"/>
            <a:r>
              <a:rPr lang="es-MX" dirty="0">
                <a:cs typeface="Calibri" pitchFamily="34" charset="0"/>
              </a:rPr>
              <a:t>Ubicación de desarrolladores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575556" y="2042245"/>
            <a:ext cx="7992888" cy="6666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48803" y="169151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Fijo-fijo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619589" y="169151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multidestino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33870" y="169151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flotantes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489340" y="16915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870712" y="169151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de viajes</a:t>
            </a:r>
          </a:p>
        </p:txBody>
      </p:sp>
      <p:pic>
        <p:nvPicPr>
          <p:cNvPr id="10" name="Picture 14" descr="brown TheVillaG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113" y="2764919"/>
            <a:ext cx="1676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Just Royal Res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803" y="2918878"/>
            <a:ext cx="1358901" cy="7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159" y="4077072"/>
            <a:ext cx="1983705" cy="50405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628" y="4941168"/>
            <a:ext cx="2214364" cy="643710"/>
          </a:xfrm>
          <a:prstGeom prst="rect">
            <a:avLst/>
          </a:prstGeom>
        </p:spPr>
      </p:pic>
      <p:sp>
        <p:nvSpPr>
          <p:cNvPr id="22" name="Flecha derecha 21"/>
          <p:cNvSpPr/>
          <p:nvPr/>
        </p:nvSpPr>
        <p:spPr>
          <a:xfrm>
            <a:off x="575556" y="5517232"/>
            <a:ext cx="7992888" cy="6666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222913" y="566124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Cuota de mantenimiento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33572" y="60932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973283" y="608400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Cuotas de uso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7618348" y="609329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hay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902586" y="21955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Flexibilidad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947937" y="609329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uso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216D57-5B17-4D8E-8DEF-00ABC68D5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7027" y="4058469"/>
            <a:ext cx="1676400" cy="809625"/>
          </a:xfrm>
          <a:prstGeom prst="rect">
            <a:avLst/>
          </a:prstGeom>
        </p:spPr>
      </p:pic>
      <p:pic>
        <p:nvPicPr>
          <p:cNvPr id="19" name="Picture 18" descr="A picture containing text, font, poster, graphics&#10;&#10;Description automatically generated">
            <a:extLst>
              <a:ext uri="{FF2B5EF4-FFF2-40B4-BE49-F238E27FC236}">
                <a16:creationId xmlns:a16="http://schemas.microsoft.com/office/drawing/2014/main" id="{A2EFA80D-33E3-D7B3-AB71-F7D4012745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2757761"/>
            <a:ext cx="1319312" cy="878113"/>
          </a:xfrm>
          <a:prstGeom prst="rect">
            <a:avLst/>
          </a:prstGeom>
        </p:spPr>
      </p:pic>
      <p:pic>
        <p:nvPicPr>
          <p:cNvPr id="29" name="Picture 28" descr="A picture containing graphics, graphic design, clipart, cartoon&#10;&#10;Description automatically generated">
            <a:extLst>
              <a:ext uri="{FF2B5EF4-FFF2-40B4-BE49-F238E27FC236}">
                <a16:creationId xmlns:a16="http://schemas.microsoft.com/office/drawing/2014/main" id="{CDED96A0-E74B-793C-82FB-9108A3C54BF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503" y="4839590"/>
            <a:ext cx="1822024" cy="6604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C619707-027D-938B-B7DE-01C44629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3283" y="2757761"/>
            <a:ext cx="1143165" cy="97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8AE8AC-AF87-6DEA-8B18-14D2198D2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1569" y="3892164"/>
            <a:ext cx="1586033" cy="6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34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>
            <a:normAutofit/>
          </a:bodyPr>
          <a:lstStyle/>
          <a:p>
            <a:pPr algn="r"/>
            <a:r>
              <a:rPr lang="es-MX" dirty="0" err="1">
                <a:cs typeface="Calibri" pitchFamily="34" charset="0"/>
              </a:rPr>
              <a:t>Travel</a:t>
            </a:r>
            <a:r>
              <a:rPr lang="es-MX" dirty="0">
                <a:cs typeface="Calibri" pitchFamily="34" charset="0"/>
              </a:rPr>
              <a:t> Clubs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7959BD5-5467-47A3-B821-6EBA3D1CA32A}"/>
              </a:ext>
            </a:extLst>
          </p:cNvPr>
          <p:cNvSpPr txBox="1"/>
          <p:nvPr/>
        </p:nvSpPr>
        <p:spPr>
          <a:xfrm flipH="1">
            <a:off x="323528" y="2154157"/>
            <a:ext cx="45067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contrato tipo membresía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mediadores (agregadores) de beneficios y descuentos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responsables solidarios de sus proveedores afiliados “</a:t>
            </a:r>
            <a:r>
              <a:rPr lang="es-MX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Suelen ser altamente flexibles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clave de su éxito es asegurar que lo ofrecido sea entregado (disponibilidad, precios especiales, descuentos, beneficios especiales, …)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B5205C-77D9-1B84-F823-95C28EB08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258" y="2276872"/>
            <a:ext cx="4144900" cy="38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3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>
            <a:normAutofit/>
          </a:bodyPr>
          <a:lstStyle/>
          <a:p>
            <a:pPr algn="r"/>
            <a:r>
              <a:rPr lang="es-ES_tradnl" dirty="0">
                <a:cs typeface="Calibri" pitchFamily="34" charset="0"/>
              </a:rPr>
              <a:t>Empresas de Servicio</a:t>
            </a:r>
            <a:endParaRPr lang="es-MX" dirty="0">
              <a:cs typeface="Calibri" pitchFamily="34" charset="0"/>
            </a:endParaRPr>
          </a:p>
        </p:txBody>
      </p:sp>
      <p:sp>
        <p:nvSpPr>
          <p:cNvPr id="32" name="Freeform 256"/>
          <p:cNvSpPr>
            <a:spLocks/>
          </p:cNvSpPr>
          <p:nvPr/>
        </p:nvSpPr>
        <p:spPr bwMode="auto">
          <a:xfrm>
            <a:off x="2287588" y="1700808"/>
            <a:ext cx="2593975" cy="1776414"/>
          </a:xfrm>
          <a:custGeom>
            <a:avLst/>
            <a:gdLst>
              <a:gd name="T0" fmla="*/ 2147483647 w 969"/>
              <a:gd name="T1" fmla="*/ 2147483647 h 664"/>
              <a:gd name="T2" fmla="*/ 2147483647 w 969"/>
              <a:gd name="T3" fmla="*/ 2147483647 h 664"/>
              <a:gd name="T4" fmla="*/ 2147483647 w 969"/>
              <a:gd name="T5" fmla="*/ 2147483647 h 664"/>
              <a:gd name="T6" fmla="*/ 2147483647 w 969"/>
              <a:gd name="T7" fmla="*/ 2147483647 h 664"/>
              <a:gd name="T8" fmla="*/ 2147483647 w 969"/>
              <a:gd name="T9" fmla="*/ 2147483647 h 664"/>
              <a:gd name="T10" fmla="*/ 2147483647 w 969"/>
              <a:gd name="T11" fmla="*/ 2147483647 h 664"/>
              <a:gd name="T12" fmla="*/ 2147483647 w 969"/>
              <a:gd name="T13" fmla="*/ 2147483647 h 664"/>
              <a:gd name="T14" fmla="*/ 2147483647 w 969"/>
              <a:gd name="T15" fmla="*/ 2147483647 h 664"/>
              <a:gd name="T16" fmla="*/ 2147483647 w 969"/>
              <a:gd name="T17" fmla="*/ 2147483647 h 664"/>
              <a:gd name="T18" fmla="*/ 2147483647 w 969"/>
              <a:gd name="T19" fmla="*/ 2147483647 h 664"/>
              <a:gd name="T20" fmla="*/ 2147483647 w 969"/>
              <a:gd name="T21" fmla="*/ 2147483647 h 664"/>
              <a:gd name="T22" fmla="*/ 2147483647 w 969"/>
              <a:gd name="T23" fmla="*/ 2147483647 h 664"/>
              <a:gd name="T24" fmla="*/ 2147483647 w 969"/>
              <a:gd name="T25" fmla="*/ 2147483647 h 664"/>
              <a:gd name="T26" fmla="*/ 2147483647 w 969"/>
              <a:gd name="T27" fmla="*/ 2147483647 h 664"/>
              <a:gd name="T28" fmla="*/ 2147483647 w 969"/>
              <a:gd name="T29" fmla="*/ 2147483647 h 664"/>
              <a:gd name="T30" fmla="*/ 2147483647 w 969"/>
              <a:gd name="T31" fmla="*/ 2147483647 h 664"/>
              <a:gd name="T32" fmla="*/ 2147483647 w 969"/>
              <a:gd name="T33" fmla="*/ 2147483647 h 664"/>
              <a:gd name="T34" fmla="*/ 2147483647 w 969"/>
              <a:gd name="T35" fmla="*/ 0 h 664"/>
              <a:gd name="T36" fmla="*/ 2147483647 w 969"/>
              <a:gd name="T37" fmla="*/ 2147483647 h 664"/>
              <a:gd name="T38" fmla="*/ 2147483647 w 969"/>
              <a:gd name="T39" fmla="*/ 2147483647 h 664"/>
              <a:gd name="T40" fmla="*/ 2147483647 w 969"/>
              <a:gd name="T41" fmla="*/ 2147483647 h 664"/>
              <a:gd name="T42" fmla="*/ 2147483647 w 969"/>
              <a:gd name="T43" fmla="*/ 2147483647 h 664"/>
              <a:gd name="T44" fmla="*/ 2147483647 w 969"/>
              <a:gd name="T45" fmla="*/ 2147483647 h 664"/>
              <a:gd name="T46" fmla="*/ 2147483647 w 969"/>
              <a:gd name="T47" fmla="*/ 2147483647 h 664"/>
              <a:gd name="T48" fmla="*/ 2147483647 w 969"/>
              <a:gd name="T49" fmla="*/ 2147483647 h 664"/>
              <a:gd name="T50" fmla="*/ 2147483647 w 969"/>
              <a:gd name="T51" fmla="*/ 2147483647 h 664"/>
              <a:gd name="T52" fmla="*/ 2147483647 w 969"/>
              <a:gd name="T53" fmla="*/ 2147483647 h 664"/>
              <a:gd name="T54" fmla="*/ 2147483647 w 969"/>
              <a:gd name="T55" fmla="*/ 2147483647 h 664"/>
              <a:gd name="T56" fmla="*/ 2147483647 w 969"/>
              <a:gd name="T57" fmla="*/ 2147483647 h 664"/>
              <a:gd name="T58" fmla="*/ 2147483647 w 969"/>
              <a:gd name="T59" fmla="*/ 2147483647 h 664"/>
              <a:gd name="T60" fmla="*/ 2147483647 w 969"/>
              <a:gd name="T61" fmla="*/ 2147483647 h 664"/>
              <a:gd name="T62" fmla="*/ 2147483647 w 969"/>
              <a:gd name="T63" fmla="*/ 2147483647 h 664"/>
              <a:gd name="T64" fmla="*/ 2147483647 w 969"/>
              <a:gd name="T65" fmla="*/ 2147483647 h 664"/>
              <a:gd name="T66" fmla="*/ 2147483647 w 969"/>
              <a:gd name="T67" fmla="*/ 2147483647 h 664"/>
              <a:gd name="T68" fmla="*/ 2147483647 w 969"/>
              <a:gd name="T69" fmla="*/ 2147483647 h 6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69"/>
              <a:gd name="T106" fmla="*/ 0 h 664"/>
              <a:gd name="T107" fmla="*/ 969 w 969"/>
              <a:gd name="T108" fmla="*/ 664 h 66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69" h="664">
                <a:moveTo>
                  <a:pt x="232" y="664"/>
                </a:moveTo>
                <a:lnTo>
                  <a:pt x="232" y="664"/>
                </a:lnTo>
                <a:lnTo>
                  <a:pt x="241" y="644"/>
                </a:lnTo>
                <a:lnTo>
                  <a:pt x="251" y="622"/>
                </a:lnTo>
                <a:lnTo>
                  <a:pt x="261" y="601"/>
                </a:lnTo>
                <a:lnTo>
                  <a:pt x="273" y="580"/>
                </a:lnTo>
                <a:lnTo>
                  <a:pt x="285" y="561"/>
                </a:lnTo>
                <a:lnTo>
                  <a:pt x="298" y="541"/>
                </a:lnTo>
                <a:lnTo>
                  <a:pt x="311" y="522"/>
                </a:lnTo>
                <a:lnTo>
                  <a:pt x="325" y="504"/>
                </a:lnTo>
                <a:lnTo>
                  <a:pt x="339" y="485"/>
                </a:lnTo>
                <a:lnTo>
                  <a:pt x="355" y="469"/>
                </a:lnTo>
                <a:lnTo>
                  <a:pt x="372" y="452"/>
                </a:lnTo>
                <a:lnTo>
                  <a:pt x="387" y="435"/>
                </a:lnTo>
                <a:lnTo>
                  <a:pt x="404" y="419"/>
                </a:lnTo>
                <a:lnTo>
                  <a:pt x="422" y="404"/>
                </a:lnTo>
                <a:lnTo>
                  <a:pt x="440" y="389"/>
                </a:lnTo>
                <a:lnTo>
                  <a:pt x="460" y="375"/>
                </a:lnTo>
                <a:lnTo>
                  <a:pt x="478" y="362"/>
                </a:lnTo>
                <a:lnTo>
                  <a:pt x="499" y="349"/>
                </a:lnTo>
                <a:lnTo>
                  <a:pt x="518" y="338"/>
                </a:lnTo>
                <a:lnTo>
                  <a:pt x="539" y="326"/>
                </a:lnTo>
                <a:lnTo>
                  <a:pt x="560" y="316"/>
                </a:lnTo>
                <a:lnTo>
                  <a:pt x="582" y="305"/>
                </a:lnTo>
                <a:lnTo>
                  <a:pt x="604" y="296"/>
                </a:lnTo>
                <a:lnTo>
                  <a:pt x="626" y="288"/>
                </a:lnTo>
                <a:lnTo>
                  <a:pt x="648" y="281"/>
                </a:lnTo>
                <a:lnTo>
                  <a:pt x="671" y="274"/>
                </a:lnTo>
                <a:lnTo>
                  <a:pt x="694" y="268"/>
                </a:lnTo>
                <a:lnTo>
                  <a:pt x="718" y="262"/>
                </a:lnTo>
                <a:lnTo>
                  <a:pt x="742" y="258"/>
                </a:lnTo>
                <a:lnTo>
                  <a:pt x="767" y="255"/>
                </a:lnTo>
                <a:lnTo>
                  <a:pt x="792" y="252"/>
                </a:lnTo>
                <a:lnTo>
                  <a:pt x="816" y="251"/>
                </a:lnTo>
                <a:lnTo>
                  <a:pt x="969" y="129"/>
                </a:lnTo>
                <a:lnTo>
                  <a:pt x="849" y="0"/>
                </a:lnTo>
                <a:lnTo>
                  <a:pt x="812" y="2"/>
                </a:lnTo>
                <a:lnTo>
                  <a:pt x="777" y="3"/>
                </a:lnTo>
                <a:lnTo>
                  <a:pt x="741" y="7"/>
                </a:lnTo>
                <a:lnTo>
                  <a:pt x="707" y="12"/>
                </a:lnTo>
                <a:lnTo>
                  <a:pt x="672" y="17"/>
                </a:lnTo>
                <a:lnTo>
                  <a:pt x="639" y="25"/>
                </a:lnTo>
                <a:lnTo>
                  <a:pt x="605" y="33"/>
                </a:lnTo>
                <a:lnTo>
                  <a:pt x="573" y="43"/>
                </a:lnTo>
                <a:lnTo>
                  <a:pt x="540" y="54"/>
                </a:lnTo>
                <a:lnTo>
                  <a:pt x="509" y="65"/>
                </a:lnTo>
                <a:lnTo>
                  <a:pt x="478" y="78"/>
                </a:lnTo>
                <a:lnTo>
                  <a:pt x="447" y="93"/>
                </a:lnTo>
                <a:lnTo>
                  <a:pt x="417" y="108"/>
                </a:lnTo>
                <a:lnTo>
                  <a:pt x="387" y="124"/>
                </a:lnTo>
                <a:lnTo>
                  <a:pt x="359" y="142"/>
                </a:lnTo>
                <a:lnTo>
                  <a:pt x="331" y="160"/>
                </a:lnTo>
                <a:lnTo>
                  <a:pt x="304" y="179"/>
                </a:lnTo>
                <a:lnTo>
                  <a:pt x="277" y="199"/>
                </a:lnTo>
                <a:lnTo>
                  <a:pt x="251" y="220"/>
                </a:lnTo>
                <a:lnTo>
                  <a:pt x="226" y="242"/>
                </a:lnTo>
                <a:lnTo>
                  <a:pt x="202" y="265"/>
                </a:lnTo>
                <a:lnTo>
                  <a:pt x="180" y="288"/>
                </a:lnTo>
                <a:lnTo>
                  <a:pt x="156" y="313"/>
                </a:lnTo>
                <a:lnTo>
                  <a:pt x="136" y="339"/>
                </a:lnTo>
                <a:lnTo>
                  <a:pt x="115" y="365"/>
                </a:lnTo>
                <a:lnTo>
                  <a:pt x="95" y="392"/>
                </a:lnTo>
                <a:lnTo>
                  <a:pt x="77" y="419"/>
                </a:lnTo>
                <a:lnTo>
                  <a:pt x="59" y="448"/>
                </a:lnTo>
                <a:lnTo>
                  <a:pt x="42" y="476"/>
                </a:lnTo>
                <a:lnTo>
                  <a:pt x="27" y="506"/>
                </a:lnTo>
                <a:lnTo>
                  <a:pt x="12" y="536"/>
                </a:lnTo>
                <a:lnTo>
                  <a:pt x="0" y="567"/>
                </a:lnTo>
                <a:lnTo>
                  <a:pt x="156" y="492"/>
                </a:lnTo>
                <a:lnTo>
                  <a:pt x="232" y="664"/>
                </a:lnTo>
                <a:close/>
              </a:path>
            </a:pathLst>
          </a:custGeom>
          <a:gradFill rotWithShape="1">
            <a:gsLst>
              <a:gs pos="0">
                <a:srgbClr val="262626"/>
              </a:gs>
              <a:gs pos="100000">
                <a:srgbClr val="595959"/>
              </a:gs>
            </a:gsLst>
            <a:lin ang="16200000"/>
          </a:gradFill>
          <a:ln w="9525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s-ES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257"/>
          <p:cNvSpPr>
            <a:spLocks/>
          </p:cNvSpPr>
          <p:nvPr/>
        </p:nvSpPr>
        <p:spPr bwMode="auto">
          <a:xfrm>
            <a:off x="4576763" y="1707157"/>
            <a:ext cx="2338387" cy="2143125"/>
          </a:xfrm>
          <a:custGeom>
            <a:avLst/>
            <a:gdLst>
              <a:gd name="T0" fmla="*/ 0 w 875"/>
              <a:gd name="T1" fmla="*/ 2147483647 h 801"/>
              <a:gd name="T2" fmla="*/ 2147483647 w 875"/>
              <a:gd name="T3" fmla="*/ 2147483647 h 801"/>
              <a:gd name="T4" fmla="*/ 2147483647 w 875"/>
              <a:gd name="T5" fmla="*/ 2147483647 h 801"/>
              <a:gd name="T6" fmla="*/ 2147483647 w 875"/>
              <a:gd name="T7" fmla="*/ 2147483647 h 801"/>
              <a:gd name="T8" fmla="*/ 2147483647 w 875"/>
              <a:gd name="T9" fmla="*/ 2147483647 h 801"/>
              <a:gd name="T10" fmla="*/ 2147483647 w 875"/>
              <a:gd name="T11" fmla="*/ 2147483647 h 801"/>
              <a:gd name="T12" fmla="*/ 2147483647 w 875"/>
              <a:gd name="T13" fmla="*/ 2147483647 h 801"/>
              <a:gd name="T14" fmla="*/ 2147483647 w 875"/>
              <a:gd name="T15" fmla="*/ 2147483647 h 801"/>
              <a:gd name="T16" fmla="*/ 2147483647 w 875"/>
              <a:gd name="T17" fmla="*/ 2147483647 h 801"/>
              <a:gd name="T18" fmla="*/ 2147483647 w 875"/>
              <a:gd name="T19" fmla="*/ 2147483647 h 801"/>
              <a:gd name="T20" fmla="*/ 2147483647 w 875"/>
              <a:gd name="T21" fmla="*/ 2147483647 h 801"/>
              <a:gd name="T22" fmla="*/ 2147483647 w 875"/>
              <a:gd name="T23" fmla="*/ 2147483647 h 801"/>
              <a:gd name="T24" fmla="*/ 2147483647 w 875"/>
              <a:gd name="T25" fmla="*/ 2147483647 h 801"/>
              <a:gd name="T26" fmla="*/ 2147483647 w 875"/>
              <a:gd name="T27" fmla="*/ 2147483647 h 801"/>
              <a:gd name="T28" fmla="*/ 2147483647 w 875"/>
              <a:gd name="T29" fmla="*/ 2147483647 h 801"/>
              <a:gd name="T30" fmla="*/ 2147483647 w 875"/>
              <a:gd name="T31" fmla="*/ 2147483647 h 801"/>
              <a:gd name="T32" fmla="*/ 2147483647 w 875"/>
              <a:gd name="T33" fmla="*/ 2147483647 h 801"/>
              <a:gd name="T34" fmla="*/ 2147483647 w 875"/>
              <a:gd name="T35" fmla="*/ 2147483647 h 801"/>
              <a:gd name="T36" fmla="*/ 2147483647 w 875"/>
              <a:gd name="T37" fmla="*/ 2147483647 h 801"/>
              <a:gd name="T38" fmla="*/ 2147483647 w 875"/>
              <a:gd name="T39" fmla="*/ 2147483647 h 801"/>
              <a:gd name="T40" fmla="*/ 2147483647 w 875"/>
              <a:gd name="T41" fmla="*/ 2147483647 h 801"/>
              <a:gd name="T42" fmla="*/ 2147483647 w 875"/>
              <a:gd name="T43" fmla="*/ 2147483647 h 801"/>
              <a:gd name="T44" fmla="*/ 2147483647 w 875"/>
              <a:gd name="T45" fmla="*/ 2147483647 h 801"/>
              <a:gd name="T46" fmla="*/ 2147483647 w 875"/>
              <a:gd name="T47" fmla="*/ 2147483647 h 801"/>
              <a:gd name="T48" fmla="*/ 2147483647 w 875"/>
              <a:gd name="T49" fmla="*/ 2147483647 h 801"/>
              <a:gd name="T50" fmla="*/ 2147483647 w 875"/>
              <a:gd name="T51" fmla="*/ 2147483647 h 801"/>
              <a:gd name="T52" fmla="*/ 2147483647 w 875"/>
              <a:gd name="T53" fmla="*/ 2147483647 h 801"/>
              <a:gd name="T54" fmla="*/ 2147483647 w 875"/>
              <a:gd name="T55" fmla="*/ 2147483647 h 801"/>
              <a:gd name="T56" fmla="*/ 2147483647 w 875"/>
              <a:gd name="T57" fmla="*/ 2147483647 h 801"/>
              <a:gd name="T58" fmla="*/ 2147483647 w 875"/>
              <a:gd name="T59" fmla="*/ 2147483647 h 801"/>
              <a:gd name="T60" fmla="*/ 2147483647 w 875"/>
              <a:gd name="T61" fmla="*/ 2147483647 h 801"/>
              <a:gd name="T62" fmla="*/ 2147483647 w 875"/>
              <a:gd name="T63" fmla="*/ 2147483647 h 801"/>
              <a:gd name="T64" fmla="*/ 2147483647 w 875"/>
              <a:gd name="T65" fmla="*/ 2147483647 h 801"/>
              <a:gd name="T66" fmla="*/ 2147483647 w 875"/>
              <a:gd name="T67" fmla="*/ 2147483647 h 801"/>
              <a:gd name="T68" fmla="*/ 2147483647 w 875"/>
              <a:gd name="T69" fmla="*/ 2147483647 h 8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75"/>
              <a:gd name="T106" fmla="*/ 0 h 801"/>
              <a:gd name="T107" fmla="*/ 875 w 875"/>
              <a:gd name="T108" fmla="*/ 801 h 80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75" h="801">
                <a:moveTo>
                  <a:pt x="0" y="249"/>
                </a:moveTo>
                <a:lnTo>
                  <a:pt x="0" y="249"/>
                </a:lnTo>
                <a:lnTo>
                  <a:pt x="26" y="249"/>
                </a:lnTo>
                <a:lnTo>
                  <a:pt x="53" y="251"/>
                </a:lnTo>
                <a:lnTo>
                  <a:pt x="79" y="254"/>
                </a:lnTo>
                <a:lnTo>
                  <a:pt x="105" y="258"/>
                </a:lnTo>
                <a:lnTo>
                  <a:pt x="131" y="262"/>
                </a:lnTo>
                <a:lnTo>
                  <a:pt x="156" y="268"/>
                </a:lnTo>
                <a:lnTo>
                  <a:pt x="180" y="275"/>
                </a:lnTo>
                <a:lnTo>
                  <a:pt x="205" y="282"/>
                </a:lnTo>
                <a:lnTo>
                  <a:pt x="228" y="290"/>
                </a:lnTo>
                <a:lnTo>
                  <a:pt x="253" y="299"/>
                </a:lnTo>
                <a:lnTo>
                  <a:pt x="275" y="310"/>
                </a:lnTo>
                <a:lnTo>
                  <a:pt x="298" y="320"/>
                </a:lnTo>
                <a:lnTo>
                  <a:pt x="320" y="333"/>
                </a:lnTo>
                <a:lnTo>
                  <a:pt x="341" y="345"/>
                </a:lnTo>
                <a:lnTo>
                  <a:pt x="363" y="359"/>
                </a:lnTo>
                <a:lnTo>
                  <a:pt x="384" y="372"/>
                </a:lnTo>
                <a:lnTo>
                  <a:pt x="403" y="387"/>
                </a:lnTo>
                <a:lnTo>
                  <a:pt x="423" y="403"/>
                </a:lnTo>
                <a:lnTo>
                  <a:pt x="441" y="419"/>
                </a:lnTo>
                <a:lnTo>
                  <a:pt x="459" y="435"/>
                </a:lnTo>
                <a:lnTo>
                  <a:pt x="477" y="454"/>
                </a:lnTo>
                <a:lnTo>
                  <a:pt x="494" y="472"/>
                </a:lnTo>
                <a:lnTo>
                  <a:pt x="510" y="491"/>
                </a:lnTo>
                <a:lnTo>
                  <a:pt x="525" y="511"/>
                </a:lnTo>
                <a:lnTo>
                  <a:pt x="540" y="530"/>
                </a:lnTo>
                <a:lnTo>
                  <a:pt x="554" y="551"/>
                </a:lnTo>
                <a:lnTo>
                  <a:pt x="567" y="572"/>
                </a:lnTo>
                <a:lnTo>
                  <a:pt x="580" y="594"/>
                </a:lnTo>
                <a:lnTo>
                  <a:pt x="591" y="616"/>
                </a:lnTo>
                <a:lnTo>
                  <a:pt x="602" y="638"/>
                </a:lnTo>
                <a:lnTo>
                  <a:pt x="611" y="661"/>
                </a:lnTo>
                <a:lnTo>
                  <a:pt x="620" y="684"/>
                </a:lnTo>
                <a:lnTo>
                  <a:pt x="778" y="801"/>
                </a:lnTo>
                <a:lnTo>
                  <a:pt x="875" y="652"/>
                </a:lnTo>
                <a:lnTo>
                  <a:pt x="864" y="618"/>
                </a:lnTo>
                <a:lnTo>
                  <a:pt x="852" y="584"/>
                </a:lnTo>
                <a:lnTo>
                  <a:pt x="839" y="552"/>
                </a:lnTo>
                <a:lnTo>
                  <a:pt x="823" y="520"/>
                </a:lnTo>
                <a:lnTo>
                  <a:pt x="808" y="487"/>
                </a:lnTo>
                <a:lnTo>
                  <a:pt x="791" y="457"/>
                </a:lnTo>
                <a:lnTo>
                  <a:pt x="773" y="426"/>
                </a:lnTo>
                <a:lnTo>
                  <a:pt x="753" y="398"/>
                </a:lnTo>
                <a:lnTo>
                  <a:pt x="733" y="369"/>
                </a:lnTo>
                <a:lnTo>
                  <a:pt x="712" y="341"/>
                </a:lnTo>
                <a:lnTo>
                  <a:pt x="689" y="314"/>
                </a:lnTo>
                <a:lnTo>
                  <a:pt x="665" y="288"/>
                </a:lnTo>
                <a:lnTo>
                  <a:pt x="641" y="263"/>
                </a:lnTo>
                <a:lnTo>
                  <a:pt x="616" y="238"/>
                </a:lnTo>
                <a:lnTo>
                  <a:pt x="589" y="215"/>
                </a:lnTo>
                <a:lnTo>
                  <a:pt x="562" y="193"/>
                </a:lnTo>
                <a:lnTo>
                  <a:pt x="534" y="172"/>
                </a:lnTo>
                <a:lnTo>
                  <a:pt x="505" y="153"/>
                </a:lnTo>
                <a:lnTo>
                  <a:pt x="475" y="133"/>
                </a:lnTo>
                <a:lnTo>
                  <a:pt x="445" y="115"/>
                </a:lnTo>
                <a:lnTo>
                  <a:pt x="412" y="98"/>
                </a:lnTo>
                <a:lnTo>
                  <a:pt x="381" y="83"/>
                </a:lnTo>
                <a:lnTo>
                  <a:pt x="348" y="69"/>
                </a:lnTo>
                <a:lnTo>
                  <a:pt x="315" y="56"/>
                </a:lnTo>
                <a:lnTo>
                  <a:pt x="280" y="44"/>
                </a:lnTo>
                <a:lnTo>
                  <a:pt x="247" y="33"/>
                </a:lnTo>
                <a:lnTo>
                  <a:pt x="212" y="24"/>
                </a:lnTo>
                <a:lnTo>
                  <a:pt x="175" y="17"/>
                </a:lnTo>
                <a:lnTo>
                  <a:pt x="139" y="10"/>
                </a:lnTo>
                <a:lnTo>
                  <a:pt x="103" y="5"/>
                </a:lnTo>
                <a:lnTo>
                  <a:pt x="65" y="1"/>
                </a:lnTo>
                <a:lnTo>
                  <a:pt x="27" y="0"/>
                </a:lnTo>
                <a:lnTo>
                  <a:pt x="149" y="128"/>
                </a:lnTo>
                <a:lnTo>
                  <a:pt x="0" y="249"/>
                </a:lnTo>
                <a:close/>
              </a:path>
            </a:pathLst>
          </a:custGeom>
          <a:gradFill rotWithShape="1">
            <a:gsLst>
              <a:gs pos="0">
                <a:srgbClr val="262626"/>
              </a:gs>
              <a:gs pos="100000">
                <a:srgbClr val="595959"/>
              </a:gs>
            </a:gsLst>
            <a:lin ang="16200000"/>
          </a:gradFill>
          <a:ln w="9525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s-ES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258"/>
          <p:cNvSpPr>
            <a:spLocks/>
          </p:cNvSpPr>
          <p:nvPr/>
        </p:nvSpPr>
        <p:spPr bwMode="auto">
          <a:xfrm>
            <a:off x="5629275" y="3535957"/>
            <a:ext cx="1381125" cy="2466976"/>
          </a:xfrm>
          <a:custGeom>
            <a:avLst/>
            <a:gdLst>
              <a:gd name="T0" fmla="*/ 2147483647 w 516"/>
              <a:gd name="T1" fmla="*/ 2147483647 h 922"/>
              <a:gd name="T2" fmla="*/ 2147483647 w 516"/>
              <a:gd name="T3" fmla="*/ 2147483647 h 922"/>
              <a:gd name="T4" fmla="*/ 2147483647 w 516"/>
              <a:gd name="T5" fmla="*/ 2147483647 h 922"/>
              <a:gd name="T6" fmla="*/ 2147483647 w 516"/>
              <a:gd name="T7" fmla="*/ 2147483647 h 922"/>
              <a:gd name="T8" fmla="*/ 2147483647 w 516"/>
              <a:gd name="T9" fmla="*/ 2147483647 h 922"/>
              <a:gd name="T10" fmla="*/ 2147483647 w 516"/>
              <a:gd name="T11" fmla="*/ 2147483647 h 922"/>
              <a:gd name="T12" fmla="*/ 2147483647 w 516"/>
              <a:gd name="T13" fmla="*/ 2147483647 h 922"/>
              <a:gd name="T14" fmla="*/ 2147483647 w 516"/>
              <a:gd name="T15" fmla="*/ 2147483647 h 922"/>
              <a:gd name="T16" fmla="*/ 2147483647 w 516"/>
              <a:gd name="T17" fmla="*/ 2147483647 h 922"/>
              <a:gd name="T18" fmla="*/ 2147483647 w 516"/>
              <a:gd name="T19" fmla="*/ 0 h 922"/>
              <a:gd name="T20" fmla="*/ 2147483647 w 516"/>
              <a:gd name="T21" fmla="*/ 2147483647 h 922"/>
              <a:gd name="T22" fmla="*/ 2147483647 w 516"/>
              <a:gd name="T23" fmla="*/ 2147483647 h 922"/>
              <a:gd name="T24" fmla="*/ 2147483647 w 516"/>
              <a:gd name="T25" fmla="*/ 2147483647 h 922"/>
              <a:gd name="T26" fmla="*/ 2147483647 w 516"/>
              <a:gd name="T27" fmla="*/ 2147483647 h 922"/>
              <a:gd name="T28" fmla="*/ 2147483647 w 516"/>
              <a:gd name="T29" fmla="*/ 2147483647 h 922"/>
              <a:gd name="T30" fmla="*/ 2147483647 w 516"/>
              <a:gd name="T31" fmla="*/ 2147483647 h 922"/>
              <a:gd name="T32" fmla="*/ 2147483647 w 516"/>
              <a:gd name="T33" fmla="*/ 2147483647 h 922"/>
              <a:gd name="T34" fmla="*/ 2147483647 w 516"/>
              <a:gd name="T35" fmla="*/ 2147483647 h 922"/>
              <a:gd name="T36" fmla="*/ 2147483647 w 516"/>
              <a:gd name="T37" fmla="*/ 2147483647 h 922"/>
              <a:gd name="T38" fmla="*/ 2147483647 w 516"/>
              <a:gd name="T39" fmla="*/ 2147483647 h 922"/>
              <a:gd name="T40" fmla="*/ 2147483647 w 516"/>
              <a:gd name="T41" fmla="*/ 2147483647 h 922"/>
              <a:gd name="T42" fmla="*/ 2147483647 w 516"/>
              <a:gd name="T43" fmla="*/ 2147483647 h 922"/>
              <a:gd name="T44" fmla="*/ 2147483647 w 516"/>
              <a:gd name="T45" fmla="*/ 2147483647 h 922"/>
              <a:gd name="T46" fmla="*/ 2147483647 w 516"/>
              <a:gd name="T47" fmla="*/ 2147483647 h 922"/>
              <a:gd name="T48" fmla="*/ 2147483647 w 516"/>
              <a:gd name="T49" fmla="*/ 2147483647 h 922"/>
              <a:gd name="T50" fmla="*/ 2147483647 w 516"/>
              <a:gd name="T51" fmla="*/ 2147483647 h 922"/>
              <a:gd name="T52" fmla="*/ 2147483647 w 516"/>
              <a:gd name="T53" fmla="*/ 2147483647 h 922"/>
              <a:gd name="T54" fmla="*/ 2147483647 w 516"/>
              <a:gd name="T55" fmla="*/ 2147483647 h 922"/>
              <a:gd name="T56" fmla="*/ 2147483647 w 516"/>
              <a:gd name="T57" fmla="*/ 2147483647 h 922"/>
              <a:gd name="T58" fmla="*/ 2147483647 w 516"/>
              <a:gd name="T59" fmla="*/ 2147483647 h 922"/>
              <a:gd name="T60" fmla="*/ 2147483647 w 516"/>
              <a:gd name="T61" fmla="*/ 2147483647 h 922"/>
              <a:gd name="T62" fmla="*/ 2147483647 w 516"/>
              <a:gd name="T63" fmla="*/ 2147483647 h 922"/>
              <a:gd name="T64" fmla="*/ 2147483647 w 516"/>
              <a:gd name="T65" fmla="*/ 2147483647 h 922"/>
              <a:gd name="T66" fmla="*/ 2147483647 w 516"/>
              <a:gd name="T67" fmla="*/ 2147483647 h 922"/>
              <a:gd name="T68" fmla="*/ 2147483647 w 516"/>
              <a:gd name="T69" fmla="*/ 2147483647 h 922"/>
              <a:gd name="T70" fmla="*/ 2147483647 w 516"/>
              <a:gd name="T71" fmla="*/ 2147483647 h 922"/>
              <a:gd name="T72" fmla="*/ 2147483647 w 516"/>
              <a:gd name="T73" fmla="*/ 2147483647 h 922"/>
              <a:gd name="T74" fmla="*/ 2147483647 w 516"/>
              <a:gd name="T75" fmla="*/ 2147483647 h 922"/>
              <a:gd name="T76" fmla="*/ 0 w 516"/>
              <a:gd name="T77" fmla="*/ 2147483647 h 922"/>
              <a:gd name="T78" fmla="*/ 2147483647 w 516"/>
              <a:gd name="T79" fmla="*/ 2147483647 h 922"/>
              <a:gd name="T80" fmla="*/ 2147483647 w 516"/>
              <a:gd name="T81" fmla="*/ 2147483647 h 922"/>
              <a:gd name="T82" fmla="*/ 2147483647 w 516"/>
              <a:gd name="T83" fmla="*/ 2147483647 h 922"/>
              <a:gd name="T84" fmla="*/ 2147483647 w 516"/>
              <a:gd name="T85" fmla="*/ 2147483647 h 922"/>
              <a:gd name="T86" fmla="*/ 2147483647 w 516"/>
              <a:gd name="T87" fmla="*/ 2147483647 h 922"/>
              <a:gd name="T88" fmla="*/ 2147483647 w 516"/>
              <a:gd name="T89" fmla="*/ 2147483647 h 922"/>
              <a:gd name="T90" fmla="*/ 2147483647 w 516"/>
              <a:gd name="T91" fmla="*/ 2147483647 h 922"/>
              <a:gd name="T92" fmla="*/ 2147483647 w 516"/>
              <a:gd name="T93" fmla="*/ 2147483647 h 922"/>
              <a:gd name="T94" fmla="*/ 2147483647 w 516"/>
              <a:gd name="T95" fmla="*/ 2147483647 h 922"/>
              <a:gd name="T96" fmla="*/ 2147483647 w 516"/>
              <a:gd name="T97" fmla="*/ 2147483647 h 922"/>
              <a:gd name="T98" fmla="*/ 2147483647 w 516"/>
              <a:gd name="T99" fmla="*/ 2147483647 h 922"/>
              <a:gd name="T100" fmla="*/ 2147483647 w 516"/>
              <a:gd name="T101" fmla="*/ 2147483647 h 922"/>
              <a:gd name="T102" fmla="*/ 2147483647 w 516"/>
              <a:gd name="T103" fmla="*/ 2147483647 h 922"/>
              <a:gd name="T104" fmla="*/ 2147483647 w 516"/>
              <a:gd name="T105" fmla="*/ 2147483647 h 922"/>
              <a:gd name="T106" fmla="*/ 2147483647 w 516"/>
              <a:gd name="T107" fmla="*/ 2147483647 h 922"/>
              <a:gd name="T108" fmla="*/ 2147483647 w 516"/>
              <a:gd name="T109" fmla="*/ 2147483647 h 922"/>
              <a:gd name="T110" fmla="*/ 2147483647 w 516"/>
              <a:gd name="T111" fmla="*/ 2147483647 h 922"/>
              <a:gd name="T112" fmla="*/ 2147483647 w 516"/>
              <a:gd name="T113" fmla="*/ 2147483647 h 922"/>
              <a:gd name="T114" fmla="*/ 2147483647 w 516"/>
              <a:gd name="T115" fmla="*/ 2147483647 h 9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16"/>
              <a:gd name="T175" fmla="*/ 0 h 922"/>
              <a:gd name="T176" fmla="*/ 516 w 516"/>
              <a:gd name="T177" fmla="*/ 922 h 9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16" h="922">
                <a:moveTo>
                  <a:pt x="516" y="221"/>
                </a:moveTo>
                <a:lnTo>
                  <a:pt x="516" y="221"/>
                </a:lnTo>
                <a:lnTo>
                  <a:pt x="516" y="192"/>
                </a:lnTo>
                <a:lnTo>
                  <a:pt x="515" y="164"/>
                </a:lnTo>
                <a:lnTo>
                  <a:pt x="512" y="136"/>
                </a:lnTo>
                <a:lnTo>
                  <a:pt x="510" y="108"/>
                </a:lnTo>
                <a:lnTo>
                  <a:pt x="506" y="81"/>
                </a:lnTo>
                <a:lnTo>
                  <a:pt x="501" y="53"/>
                </a:lnTo>
                <a:lnTo>
                  <a:pt x="496" y="26"/>
                </a:lnTo>
                <a:lnTo>
                  <a:pt x="489" y="0"/>
                </a:lnTo>
                <a:lnTo>
                  <a:pt x="391" y="152"/>
                </a:lnTo>
                <a:lnTo>
                  <a:pt x="239" y="39"/>
                </a:lnTo>
                <a:lnTo>
                  <a:pt x="245" y="61"/>
                </a:lnTo>
                <a:lnTo>
                  <a:pt x="251" y="83"/>
                </a:lnTo>
                <a:lnTo>
                  <a:pt x="254" y="105"/>
                </a:lnTo>
                <a:lnTo>
                  <a:pt x="258" y="129"/>
                </a:lnTo>
                <a:lnTo>
                  <a:pt x="261" y="151"/>
                </a:lnTo>
                <a:lnTo>
                  <a:pt x="264" y="174"/>
                </a:lnTo>
                <a:lnTo>
                  <a:pt x="265" y="197"/>
                </a:lnTo>
                <a:lnTo>
                  <a:pt x="265" y="221"/>
                </a:lnTo>
                <a:lnTo>
                  <a:pt x="264" y="258"/>
                </a:lnTo>
                <a:lnTo>
                  <a:pt x="261" y="295"/>
                </a:lnTo>
                <a:lnTo>
                  <a:pt x="256" y="331"/>
                </a:lnTo>
                <a:lnTo>
                  <a:pt x="249" y="366"/>
                </a:lnTo>
                <a:lnTo>
                  <a:pt x="240" y="400"/>
                </a:lnTo>
                <a:lnTo>
                  <a:pt x="228" y="433"/>
                </a:lnTo>
                <a:lnTo>
                  <a:pt x="217" y="467"/>
                </a:lnTo>
                <a:lnTo>
                  <a:pt x="203" y="499"/>
                </a:lnTo>
                <a:lnTo>
                  <a:pt x="187" y="531"/>
                </a:lnTo>
                <a:lnTo>
                  <a:pt x="169" y="560"/>
                </a:lnTo>
                <a:lnTo>
                  <a:pt x="151" y="590"/>
                </a:lnTo>
                <a:lnTo>
                  <a:pt x="130" y="617"/>
                </a:lnTo>
                <a:lnTo>
                  <a:pt x="108" y="645"/>
                </a:lnTo>
                <a:lnTo>
                  <a:pt x="85" y="671"/>
                </a:lnTo>
                <a:lnTo>
                  <a:pt x="60" y="695"/>
                </a:lnTo>
                <a:lnTo>
                  <a:pt x="34" y="719"/>
                </a:lnTo>
                <a:lnTo>
                  <a:pt x="0" y="899"/>
                </a:lnTo>
                <a:lnTo>
                  <a:pt x="181" y="922"/>
                </a:lnTo>
                <a:lnTo>
                  <a:pt x="218" y="890"/>
                </a:lnTo>
                <a:lnTo>
                  <a:pt x="254" y="856"/>
                </a:lnTo>
                <a:lnTo>
                  <a:pt x="288" y="820"/>
                </a:lnTo>
                <a:lnTo>
                  <a:pt x="319" y="782"/>
                </a:lnTo>
                <a:lnTo>
                  <a:pt x="349" y="743"/>
                </a:lnTo>
                <a:lnTo>
                  <a:pt x="378" y="702"/>
                </a:lnTo>
                <a:lnTo>
                  <a:pt x="402" y="659"/>
                </a:lnTo>
                <a:lnTo>
                  <a:pt x="426" y="615"/>
                </a:lnTo>
                <a:lnTo>
                  <a:pt x="446" y="569"/>
                </a:lnTo>
                <a:lnTo>
                  <a:pt x="464" y="523"/>
                </a:lnTo>
                <a:lnTo>
                  <a:pt x="480" y="475"/>
                </a:lnTo>
                <a:lnTo>
                  <a:pt x="493" y="427"/>
                </a:lnTo>
                <a:lnTo>
                  <a:pt x="503" y="376"/>
                </a:lnTo>
                <a:lnTo>
                  <a:pt x="511" y="326"/>
                </a:lnTo>
                <a:lnTo>
                  <a:pt x="515" y="274"/>
                </a:lnTo>
                <a:lnTo>
                  <a:pt x="516" y="221"/>
                </a:lnTo>
                <a:close/>
              </a:path>
            </a:pathLst>
          </a:custGeom>
          <a:gradFill rotWithShape="1">
            <a:gsLst>
              <a:gs pos="0">
                <a:srgbClr val="262626"/>
              </a:gs>
              <a:gs pos="100000">
                <a:srgbClr val="595959"/>
              </a:gs>
            </a:gsLst>
            <a:lin ang="16200000"/>
          </a:gradFill>
          <a:ln w="9525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s-ES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259"/>
          <p:cNvSpPr>
            <a:spLocks/>
          </p:cNvSpPr>
          <p:nvPr/>
        </p:nvSpPr>
        <p:spPr bwMode="auto">
          <a:xfrm>
            <a:off x="2981326" y="5520333"/>
            <a:ext cx="3057525" cy="1030288"/>
          </a:xfrm>
          <a:custGeom>
            <a:avLst/>
            <a:gdLst>
              <a:gd name="T0" fmla="*/ 2147483647 w 1143"/>
              <a:gd name="T1" fmla="*/ 0 h 385"/>
              <a:gd name="T2" fmla="*/ 2147483647 w 1143"/>
              <a:gd name="T3" fmla="*/ 2147483647 h 385"/>
              <a:gd name="T4" fmla="*/ 2147483647 w 1143"/>
              <a:gd name="T5" fmla="*/ 2147483647 h 385"/>
              <a:gd name="T6" fmla="*/ 2147483647 w 1143"/>
              <a:gd name="T7" fmla="*/ 2147483647 h 385"/>
              <a:gd name="T8" fmla="*/ 2147483647 w 1143"/>
              <a:gd name="T9" fmla="*/ 2147483647 h 385"/>
              <a:gd name="T10" fmla="*/ 2147483647 w 1143"/>
              <a:gd name="T11" fmla="*/ 2147483647 h 385"/>
              <a:gd name="T12" fmla="*/ 2147483647 w 1143"/>
              <a:gd name="T13" fmla="*/ 2147483647 h 385"/>
              <a:gd name="T14" fmla="*/ 2147483647 w 1143"/>
              <a:gd name="T15" fmla="*/ 2147483647 h 385"/>
              <a:gd name="T16" fmla="*/ 2147483647 w 1143"/>
              <a:gd name="T17" fmla="*/ 2147483647 h 385"/>
              <a:gd name="T18" fmla="*/ 2147483647 w 1143"/>
              <a:gd name="T19" fmla="*/ 2147483647 h 385"/>
              <a:gd name="T20" fmla="*/ 2147483647 w 1143"/>
              <a:gd name="T21" fmla="*/ 2147483647 h 385"/>
              <a:gd name="T22" fmla="*/ 2147483647 w 1143"/>
              <a:gd name="T23" fmla="*/ 2147483647 h 385"/>
              <a:gd name="T24" fmla="*/ 2147483647 w 1143"/>
              <a:gd name="T25" fmla="*/ 2147483647 h 385"/>
              <a:gd name="T26" fmla="*/ 2147483647 w 1143"/>
              <a:gd name="T27" fmla="*/ 2147483647 h 385"/>
              <a:gd name="T28" fmla="*/ 2147483647 w 1143"/>
              <a:gd name="T29" fmla="*/ 2147483647 h 385"/>
              <a:gd name="T30" fmla="*/ 2147483647 w 1143"/>
              <a:gd name="T31" fmla="*/ 2147483647 h 385"/>
              <a:gd name="T32" fmla="*/ 2147483647 w 1143"/>
              <a:gd name="T33" fmla="*/ 2147483647 h 385"/>
              <a:gd name="T34" fmla="*/ 0 w 1143"/>
              <a:gd name="T35" fmla="*/ 2147483647 h 385"/>
              <a:gd name="T36" fmla="*/ 2147483647 w 1143"/>
              <a:gd name="T37" fmla="*/ 2147483647 h 385"/>
              <a:gd name="T38" fmla="*/ 2147483647 w 1143"/>
              <a:gd name="T39" fmla="*/ 2147483647 h 385"/>
              <a:gd name="T40" fmla="*/ 2147483647 w 1143"/>
              <a:gd name="T41" fmla="*/ 2147483647 h 385"/>
              <a:gd name="T42" fmla="*/ 2147483647 w 1143"/>
              <a:gd name="T43" fmla="*/ 2147483647 h 385"/>
              <a:gd name="T44" fmla="*/ 2147483647 w 1143"/>
              <a:gd name="T45" fmla="*/ 2147483647 h 385"/>
              <a:gd name="T46" fmla="*/ 2147483647 w 1143"/>
              <a:gd name="T47" fmla="*/ 2147483647 h 385"/>
              <a:gd name="T48" fmla="*/ 2147483647 w 1143"/>
              <a:gd name="T49" fmla="*/ 2147483647 h 385"/>
              <a:gd name="T50" fmla="*/ 2147483647 w 1143"/>
              <a:gd name="T51" fmla="*/ 2147483647 h 385"/>
              <a:gd name="T52" fmla="*/ 2147483647 w 1143"/>
              <a:gd name="T53" fmla="*/ 2147483647 h 385"/>
              <a:gd name="T54" fmla="*/ 2147483647 w 1143"/>
              <a:gd name="T55" fmla="*/ 2147483647 h 385"/>
              <a:gd name="T56" fmla="*/ 2147483647 w 1143"/>
              <a:gd name="T57" fmla="*/ 2147483647 h 385"/>
              <a:gd name="T58" fmla="*/ 2147483647 w 1143"/>
              <a:gd name="T59" fmla="*/ 2147483647 h 385"/>
              <a:gd name="T60" fmla="*/ 2147483647 w 1143"/>
              <a:gd name="T61" fmla="*/ 2147483647 h 385"/>
              <a:gd name="T62" fmla="*/ 2147483647 w 1143"/>
              <a:gd name="T63" fmla="*/ 2147483647 h 385"/>
              <a:gd name="T64" fmla="*/ 2147483647 w 1143"/>
              <a:gd name="T65" fmla="*/ 2147483647 h 385"/>
              <a:gd name="T66" fmla="*/ 2147483647 w 1143"/>
              <a:gd name="T67" fmla="*/ 2147483647 h 385"/>
              <a:gd name="T68" fmla="*/ 2147483647 w 1143"/>
              <a:gd name="T69" fmla="*/ 2147483647 h 385"/>
              <a:gd name="T70" fmla="*/ 2147483647 w 1143"/>
              <a:gd name="T71" fmla="*/ 2147483647 h 38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43"/>
              <a:gd name="T109" fmla="*/ 0 h 385"/>
              <a:gd name="T110" fmla="*/ 1143 w 1143"/>
              <a:gd name="T111" fmla="*/ 385 h 38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43" h="385">
                <a:moveTo>
                  <a:pt x="996" y="0"/>
                </a:moveTo>
                <a:lnTo>
                  <a:pt x="996" y="0"/>
                </a:lnTo>
                <a:lnTo>
                  <a:pt x="975" y="15"/>
                </a:lnTo>
                <a:lnTo>
                  <a:pt x="953" y="30"/>
                </a:lnTo>
                <a:lnTo>
                  <a:pt x="929" y="44"/>
                </a:lnTo>
                <a:lnTo>
                  <a:pt x="906" y="57"/>
                </a:lnTo>
                <a:lnTo>
                  <a:pt x="883" y="69"/>
                </a:lnTo>
                <a:lnTo>
                  <a:pt x="858" y="80"/>
                </a:lnTo>
                <a:lnTo>
                  <a:pt x="833" y="91"/>
                </a:lnTo>
                <a:lnTo>
                  <a:pt x="808" y="100"/>
                </a:lnTo>
                <a:lnTo>
                  <a:pt x="783" y="108"/>
                </a:lnTo>
                <a:lnTo>
                  <a:pt x="756" y="115"/>
                </a:lnTo>
                <a:lnTo>
                  <a:pt x="730" y="122"/>
                </a:lnTo>
                <a:lnTo>
                  <a:pt x="702" y="127"/>
                </a:lnTo>
                <a:lnTo>
                  <a:pt x="675" y="131"/>
                </a:lnTo>
                <a:lnTo>
                  <a:pt x="647" y="133"/>
                </a:lnTo>
                <a:lnTo>
                  <a:pt x="618" y="136"/>
                </a:lnTo>
                <a:lnTo>
                  <a:pt x="590" y="136"/>
                </a:lnTo>
                <a:lnTo>
                  <a:pt x="562" y="136"/>
                </a:lnTo>
                <a:lnTo>
                  <a:pt x="534" y="133"/>
                </a:lnTo>
                <a:lnTo>
                  <a:pt x="507" y="131"/>
                </a:lnTo>
                <a:lnTo>
                  <a:pt x="480" y="127"/>
                </a:lnTo>
                <a:lnTo>
                  <a:pt x="454" y="122"/>
                </a:lnTo>
                <a:lnTo>
                  <a:pt x="426" y="115"/>
                </a:lnTo>
                <a:lnTo>
                  <a:pt x="400" y="109"/>
                </a:lnTo>
                <a:lnTo>
                  <a:pt x="374" y="101"/>
                </a:lnTo>
                <a:lnTo>
                  <a:pt x="350" y="92"/>
                </a:lnTo>
                <a:lnTo>
                  <a:pt x="325" y="82"/>
                </a:lnTo>
                <a:lnTo>
                  <a:pt x="302" y="71"/>
                </a:lnTo>
                <a:lnTo>
                  <a:pt x="277" y="58"/>
                </a:lnTo>
                <a:lnTo>
                  <a:pt x="255" y="47"/>
                </a:lnTo>
                <a:lnTo>
                  <a:pt x="232" y="32"/>
                </a:lnTo>
                <a:lnTo>
                  <a:pt x="211" y="18"/>
                </a:lnTo>
                <a:lnTo>
                  <a:pt x="189" y="3"/>
                </a:lnTo>
                <a:lnTo>
                  <a:pt x="0" y="26"/>
                </a:lnTo>
                <a:lnTo>
                  <a:pt x="27" y="193"/>
                </a:lnTo>
                <a:lnTo>
                  <a:pt x="56" y="215"/>
                </a:lnTo>
                <a:lnTo>
                  <a:pt x="87" y="236"/>
                </a:lnTo>
                <a:lnTo>
                  <a:pt x="118" y="255"/>
                </a:lnTo>
                <a:lnTo>
                  <a:pt x="150" y="273"/>
                </a:lnTo>
                <a:lnTo>
                  <a:pt x="184" y="292"/>
                </a:lnTo>
                <a:lnTo>
                  <a:pt x="218" y="307"/>
                </a:lnTo>
                <a:lnTo>
                  <a:pt x="251" y="321"/>
                </a:lnTo>
                <a:lnTo>
                  <a:pt x="286" y="334"/>
                </a:lnTo>
                <a:lnTo>
                  <a:pt x="323" y="346"/>
                </a:lnTo>
                <a:lnTo>
                  <a:pt x="359" y="356"/>
                </a:lnTo>
                <a:lnTo>
                  <a:pt x="397" y="366"/>
                </a:lnTo>
                <a:lnTo>
                  <a:pt x="434" y="372"/>
                </a:lnTo>
                <a:lnTo>
                  <a:pt x="473" y="377"/>
                </a:lnTo>
                <a:lnTo>
                  <a:pt x="512" y="382"/>
                </a:lnTo>
                <a:lnTo>
                  <a:pt x="551" y="385"/>
                </a:lnTo>
                <a:lnTo>
                  <a:pt x="590" y="385"/>
                </a:lnTo>
                <a:lnTo>
                  <a:pt x="629" y="385"/>
                </a:lnTo>
                <a:lnTo>
                  <a:pt x="667" y="382"/>
                </a:lnTo>
                <a:lnTo>
                  <a:pt x="705" y="378"/>
                </a:lnTo>
                <a:lnTo>
                  <a:pt x="743" y="373"/>
                </a:lnTo>
                <a:lnTo>
                  <a:pt x="780" y="366"/>
                </a:lnTo>
                <a:lnTo>
                  <a:pt x="817" y="358"/>
                </a:lnTo>
                <a:lnTo>
                  <a:pt x="852" y="347"/>
                </a:lnTo>
                <a:lnTo>
                  <a:pt x="887" y="337"/>
                </a:lnTo>
                <a:lnTo>
                  <a:pt x="922" y="324"/>
                </a:lnTo>
                <a:lnTo>
                  <a:pt x="955" y="310"/>
                </a:lnTo>
                <a:lnTo>
                  <a:pt x="989" y="296"/>
                </a:lnTo>
                <a:lnTo>
                  <a:pt x="1021" y="279"/>
                </a:lnTo>
                <a:lnTo>
                  <a:pt x="1054" y="262"/>
                </a:lnTo>
                <a:lnTo>
                  <a:pt x="1084" y="242"/>
                </a:lnTo>
                <a:lnTo>
                  <a:pt x="1115" y="223"/>
                </a:lnTo>
                <a:lnTo>
                  <a:pt x="1143" y="201"/>
                </a:lnTo>
                <a:lnTo>
                  <a:pt x="962" y="178"/>
                </a:lnTo>
                <a:lnTo>
                  <a:pt x="996" y="0"/>
                </a:lnTo>
                <a:close/>
              </a:path>
            </a:pathLst>
          </a:custGeom>
          <a:gradFill rotWithShape="1">
            <a:gsLst>
              <a:gs pos="0">
                <a:srgbClr val="262626"/>
              </a:gs>
              <a:gs pos="100000">
                <a:srgbClr val="595959"/>
              </a:gs>
            </a:gsLst>
            <a:lin ang="16200000"/>
          </a:gradFill>
          <a:ln w="9525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s-ES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260"/>
          <p:cNvSpPr>
            <a:spLocks/>
          </p:cNvSpPr>
          <p:nvPr/>
        </p:nvSpPr>
        <p:spPr bwMode="auto">
          <a:xfrm>
            <a:off x="2106613" y="3102571"/>
            <a:ext cx="1309686" cy="2873375"/>
          </a:xfrm>
          <a:custGeom>
            <a:avLst/>
            <a:gdLst>
              <a:gd name="T0" fmla="*/ 2147483647 w 490"/>
              <a:gd name="T1" fmla="*/ 2147483647 h 1074"/>
              <a:gd name="T2" fmla="*/ 2147483647 w 490"/>
              <a:gd name="T3" fmla="*/ 2147483647 h 1074"/>
              <a:gd name="T4" fmla="*/ 2147483647 w 490"/>
              <a:gd name="T5" fmla="*/ 2147483647 h 1074"/>
              <a:gd name="T6" fmla="*/ 2147483647 w 490"/>
              <a:gd name="T7" fmla="*/ 2147483647 h 1074"/>
              <a:gd name="T8" fmla="*/ 2147483647 w 490"/>
              <a:gd name="T9" fmla="*/ 2147483647 h 1074"/>
              <a:gd name="T10" fmla="*/ 2147483647 w 490"/>
              <a:gd name="T11" fmla="*/ 2147483647 h 1074"/>
              <a:gd name="T12" fmla="*/ 2147483647 w 490"/>
              <a:gd name="T13" fmla="*/ 2147483647 h 1074"/>
              <a:gd name="T14" fmla="*/ 2147483647 w 490"/>
              <a:gd name="T15" fmla="*/ 2147483647 h 1074"/>
              <a:gd name="T16" fmla="*/ 2147483647 w 490"/>
              <a:gd name="T17" fmla="*/ 2147483647 h 1074"/>
              <a:gd name="T18" fmla="*/ 2147483647 w 490"/>
              <a:gd name="T19" fmla="*/ 2147483647 h 1074"/>
              <a:gd name="T20" fmla="*/ 2147483647 w 490"/>
              <a:gd name="T21" fmla="*/ 2147483647 h 1074"/>
              <a:gd name="T22" fmla="*/ 2147483647 w 490"/>
              <a:gd name="T23" fmla="*/ 2147483647 h 1074"/>
              <a:gd name="T24" fmla="*/ 2147483647 w 490"/>
              <a:gd name="T25" fmla="*/ 2147483647 h 1074"/>
              <a:gd name="T26" fmla="*/ 2147483647 w 490"/>
              <a:gd name="T27" fmla="*/ 2147483647 h 1074"/>
              <a:gd name="T28" fmla="*/ 2147483647 w 490"/>
              <a:gd name="T29" fmla="*/ 2147483647 h 1074"/>
              <a:gd name="T30" fmla="*/ 2147483647 w 490"/>
              <a:gd name="T31" fmla="*/ 2147483647 h 1074"/>
              <a:gd name="T32" fmla="*/ 2147483647 w 490"/>
              <a:gd name="T33" fmla="*/ 2147483647 h 1074"/>
              <a:gd name="T34" fmla="*/ 2147483647 w 490"/>
              <a:gd name="T35" fmla="*/ 2147483647 h 1074"/>
              <a:gd name="T36" fmla="*/ 2147483647 w 490"/>
              <a:gd name="T37" fmla="*/ 2147483647 h 1074"/>
              <a:gd name="T38" fmla="*/ 2147483647 w 490"/>
              <a:gd name="T39" fmla="*/ 2147483647 h 1074"/>
              <a:gd name="T40" fmla="*/ 2147483647 w 490"/>
              <a:gd name="T41" fmla="*/ 2147483647 h 1074"/>
              <a:gd name="T42" fmla="*/ 2147483647 w 490"/>
              <a:gd name="T43" fmla="*/ 2147483647 h 1074"/>
              <a:gd name="T44" fmla="*/ 2147483647 w 490"/>
              <a:gd name="T45" fmla="*/ 2147483647 h 1074"/>
              <a:gd name="T46" fmla="*/ 2147483647 w 490"/>
              <a:gd name="T47" fmla="*/ 2147483647 h 1074"/>
              <a:gd name="T48" fmla="*/ 2147483647 w 490"/>
              <a:gd name="T49" fmla="*/ 2147483647 h 1074"/>
              <a:gd name="T50" fmla="*/ 2147483647 w 490"/>
              <a:gd name="T51" fmla="*/ 2147483647 h 1074"/>
              <a:gd name="T52" fmla="*/ 2147483647 w 490"/>
              <a:gd name="T53" fmla="*/ 2147483647 h 1074"/>
              <a:gd name="T54" fmla="*/ 2147483647 w 490"/>
              <a:gd name="T55" fmla="*/ 0 h 1074"/>
              <a:gd name="T56" fmla="*/ 2147483647 w 490"/>
              <a:gd name="T57" fmla="*/ 2147483647 h 1074"/>
              <a:gd name="T58" fmla="*/ 2147483647 w 490"/>
              <a:gd name="T59" fmla="*/ 2147483647 h 1074"/>
              <a:gd name="T60" fmla="*/ 2147483647 w 490"/>
              <a:gd name="T61" fmla="*/ 2147483647 h 1074"/>
              <a:gd name="T62" fmla="*/ 2147483647 w 490"/>
              <a:gd name="T63" fmla="*/ 2147483647 h 1074"/>
              <a:gd name="T64" fmla="*/ 2147483647 w 490"/>
              <a:gd name="T65" fmla="*/ 2147483647 h 1074"/>
              <a:gd name="T66" fmla="*/ 2147483647 w 490"/>
              <a:gd name="T67" fmla="*/ 2147483647 h 1074"/>
              <a:gd name="T68" fmla="*/ 2147483647 w 490"/>
              <a:gd name="T69" fmla="*/ 2147483647 h 1074"/>
              <a:gd name="T70" fmla="*/ 2147483647 w 490"/>
              <a:gd name="T71" fmla="*/ 2147483647 h 1074"/>
              <a:gd name="T72" fmla="*/ 2147483647 w 490"/>
              <a:gd name="T73" fmla="*/ 2147483647 h 1074"/>
              <a:gd name="T74" fmla="*/ 0 w 490"/>
              <a:gd name="T75" fmla="*/ 2147483647 h 1074"/>
              <a:gd name="T76" fmla="*/ 0 w 490"/>
              <a:gd name="T77" fmla="*/ 2147483647 h 1074"/>
              <a:gd name="T78" fmla="*/ 2147483647 w 490"/>
              <a:gd name="T79" fmla="*/ 2147483647 h 1074"/>
              <a:gd name="T80" fmla="*/ 2147483647 w 490"/>
              <a:gd name="T81" fmla="*/ 2147483647 h 1074"/>
              <a:gd name="T82" fmla="*/ 2147483647 w 490"/>
              <a:gd name="T83" fmla="*/ 2147483647 h 1074"/>
              <a:gd name="T84" fmla="*/ 2147483647 w 490"/>
              <a:gd name="T85" fmla="*/ 2147483647 h 1074"/>
              <a:gd name="T86" fmla="*/ 2147483647 w 490"/>
              <a:gd name="T87" fmla="*/ 2147483647 h 1074"/>
              <a:gd name="T88" fmla="*/ 2147483647 w 490"/>
              <a:gd name="T89" fmla="*/ 2147483647 h 1074"/>
              <a:gd name="T90" fmla="*/ 2147483647 w 490"/>
              <a:gd name="T91" fmla="*/ 2147483647 h 1074"/>
              <a:gd name="T92" fmla="*/ 2147483647 w 490"/>
              <a:gd name="T93" fmla="*/ 2147483647 h 1074"/>
              <a:gd name="T94" fmla="*/ 2147483647 w 490"/>
              <a:gd name="T95" fmla="*/ 2147483647 h 1074"/>
              <a:gd name="T96" fmla="*/ 2147483647 w 490"/>
              <a:gd name="T97" fmla="*/ 2147483647 h 1074"/>
              <a:gd name="T98" fmla="*/ 2147483647 w 490"/>
              <a:gd name="T99" fmla="*/ 2147483647 h 1074"/>
              <a:gd name="T100" fmla="*/ 2147483647 w 490"/>
              <a:gd name="T101" fmla="*/ 2147483647 h 1074"/>
              <a:gd name="T102" fmla="*/ 2147483647 w 490"/>
              <a:gd name="T103" fmla="*/ 2147483647 h 1074"/>
              <a:gd name="T104" fmla="*/ 2147483647 w 490"/>
              <a:gd name="T105" fmla="*/ 2147483647 h 1074"/>
              <a:gd name="T106" fmla="*/ 2147483647 w 490"/>
              <a:gd name="T107" fmla="*/ 2147483647 h 1074"/>
              <a:gd name="T108" fmla="*/ 2147483647 w 490"/>
              <a:gd name="T109" fmla="*/ 2147483647 h 1074"/>
              <a:gd name="T110" fmla="*/ 2147483647 w 490"/>
              <a:gd name="T111" fmla="*/ 2147483647 h 1074"/>
              <a:gd name="T112" fmla="*/ 2147483647 w 490"/>
              <a:gd name="T113" fmla="*/ 2147483647 h 107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0"/>
              <a:gd name="T172" fmla="*/ 0 h 1074"/>
              <a:gd name="T173" fmla="*/ 490 w 490"/>
              <a:gd name="T174" fmla="*/ 1074 h 107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0" h="1074">
                <a:moveTo>
                  <a:pt x="490" y="886"/>
                </a:moveTo>
                <a:lnTo>
                  <a:pt x="490" y="886"/>
                </a:lnTo>
                <a:lnTo>
                  <a:pt x="463" y="862"/>
                </a:lnTo>
                <a:lnTo>
                  <a:pt x="438" y="838"/>
                </a:lnTo>
                <a:lnTo>
                  <a:pt x="414" y="812"/>
                </a:lnTo>
                <a:lnTo>
                  <a:pt x="392" y="785"/>
                </a:lnTo>
                <a:lnTo>
                  <a:pt x="371" y="756"/>
                </a:lnTo>
                <a:lnTo>
                  <a:pt x="351" y="726"/>
                </a:lnTo>
                <a:lnTo>
                  <a:pt x="333" y="696"/>
                </a:lnTo>
                <a:lnTo>
                  <a:pt x="316" y="665"/>
                </a:lnTo>
                <a:lnTo>
                  <a:pt x="302" y="632"/>
                </a:lnTo>
                <a:lnTo>
                  <a:pt x="289" y="599"/>
                </a:lnTo>
                <a:lnTo>
                  <a:pt x="279" y="564"/>
                </a:lnTo>
                <a:lnTo>
                  <a:pt x="270" y="529"/>
                </a:lnTo>
                <a:lnTo>
                  <a:pt x="262" y="494"/>
                </a:lnTo>
                <a:lnTo>
                  <a:pt x="257" y="458"/>
                </a:lnTo>
                <a:lnTo>
                  <a:pt x="254" y="420"/>
                </a:lnTo>
                <a:lnTo>
                  <a:pt x="253" y="383"/>
                </a:lnTo>
                <a:lnTo>
                  <a:pt x="253" y="356"/>
                </a:lnTo>
                <a:lnTo>
                  <a:pt x="255" y="328"/>
                </a:lnTo>
                <a:lnTo>
                  <a:pt x="258" y="302"/>
                </a:lnTo>
                <a:lnTo>
                  <a:pt x="262" y="275"/>
                </a:lnTo>
                <a:lnTo>
                  <a:pt x="267" y="249"/>
                </a:lnTo>
                <a:lnTo>
                  <a:pt x="272" y="223"/>
                </a:lnTo>
                <a:lnTo>
                  <a:pt x="280" y="199"/>
                </a:lnTo>
                <a:lnTo>
                  <a:pt x="288" y="174"/>
                </a:lnTo>
                <a:lnTo>
                  <a:pt x="211" y="0"/>
                </a:lnTo>
                <a:lnTo>
                  <a:pt x="55" y="77"/>
                </a:lnTo>
                <a:lnTo>
                  <a:pt x="42" y="113"/>
                </a:lnTo>
                <a:lnTo>
                  <a:pt x="31" y="149"/>
                </a:lnTo>
                <a:lnTo>
                  <a:pt x="22" y="187"/>
                </a:lnTo>
                <a:lnTo>
                  <a:pt x="14" y="226"/>
                </a:lnTo>
                <a:lnTo>
                  <a:pt x="8" y="263"/>
                </a:lnTo>
                <a:lnTo>
                  <a:pt x="4" y="304"/>
                </a:lnTo>
                <a:lnTo>
                  <a:pt x="1" y="343"/>
                </a:lnTo>
                <a:lnTo>
                  <a:pt x="0" y="383"/>
                </a:lnTo>
                <a:lnTo>
                  <a:pt x="3" y="435"/>
                </a:lnTo>
                <a:lnTo>
                  <a:pt x="7" y="485"/>
                </a:lnTo>
                <a:lnTo>
                  <a:pt x="13" y="536"/>
                </a:lnTo>
                <a:lnTo>
                  <a:pt x="23" y="585"/>
                </a:lnTo>
                <a:lnTo>
                  <a:pt x="36" y="633"/>
                </a:lnTo>
                <a:lnTo>
                  <a:pt x="51" y="680"/>
                </a:lnTo>
                <a:lnTo>
                  <a:pt x="69" y="725"/>
                </a:lnTo>
                <a:lnTo>
                  <a:pt x="88" y="770"/>
                </a:lnTo>
                <a:lnTo>
                  <a:pt x="110" y="813"/>
                </a:lnTo>
                <a:lnTo>
                  <a:pt x="135" y="856"/>
                </a:lnTo>
                <a:lnTo>
                  <a:pt x="162" y="896"/>
                </a:lnTo>
                <a:lnTo>
                  <a:pt x="191" y="935"/>
                </a:lnTo>
                <a:lnTo>
                  <a:pt x="222" y="973"/>
                </a:lnTo>
                <a:lnTo>
                  <a:pt x="254" y="1008"/>
                </a:lnTo>
                <a:lnTo>
                  <a:pt x="288" y="1043"/>
                </a:lnTo>
                <a:lnTo>
                  <a:pt x="324" y="1074"/>
                </a:lnTo>
                <a:lnTo>
                  <a:pt x="298" y="909"/>
                </a:lnTo>
                <a:lnTo>
                  <a:pt x="490" y="886"/>
                </a:lnTo>
                <a:close/>
              </a:path>
            </a:pathLst>
          </a:custGeom>
          <a:gradFill rotWithShape="1">
            <a:gsLst>
              <a:gs pos="0">
                <a:srgbClr val="262626"/>
              </a:gs>
              <a:gs pos="100000">
                <a:srgbClr val="595959"/>
              </a:gs>
            </a:gsLst>
            <a:lin ang="16200000"/>
          </a:gradFill>
          <a:ln w="9525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s-ES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13"/>
          <p:cNvGrpSpPr>
            <a:grpSpLocks/>
          </p:cNvGrpSpPr>
          <p:nvPr/>
        </p:nvGrpSpPr>
        <p:grpSpPr bwMode="auto">
          <a:xfrm>
            <a:off x="3021013" y="2532781"/>
            <a:ext cx="3108325" cy="3108325"/>
            <a:chOff x="2500298" y="1928802"/>
            <a:chExt cx="2440016" cy="2440016"/>
          </a:xfrm>
        </p:grpSpPr>
        <p:grpSp>
          <p:nvGrpSpPr>
            <p:cNvPr id="38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40" name="Oval 16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ＭＳ Ｐゴシック" pitchFamily="-112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s-E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a-DK" sz="1600" u="sng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Line 33"/>
          <p:cNvSpPr>
            <a:spLocks noChangeShapeType="1"/>
          </p:cNvSpPr>
          <p:nvPr/>
        </p:nvSpPr>
        <p:spPr bwMode="auto">
          <a:xfrm rot="5400000" flipH="1" flipV="1">
            <a:off x="2447764" y="4905166"/>
            <a:ext cx="2" cy="3096342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ker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-65" charset="-128"/>
              <a:cs typeface="Arial" panose="020B0604020202020204" pitchFamily="34" charset="0"/>
            </a:endParaRPr>
          </a:p>
        </p:txBody>
      </p:sp>
      <p:sp>
        <p:nvSpPr>
          <p:cNvPr id="50" name="Line 33"/>
          <p:cNvSpPr>
            <a:spLocks noChangeShapeType="1"/>
          </p:cNvSpPr>
          <p:nvPr/>
        </p:nvSpPr>
        <p:spPr bwMode="auto">
          <a:xfrm rot="5400000" flipV="1">
            <a:off x="1295623" y="3606730"/>
            <a:ext cx="0" cy="1800225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ker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-65" charset="-128"/>
              <a:cs typeface="Arial" panose="020B0604020202020204" pitchFamily="34" charset="0"/>
            </a:endParaRPr>
          </a:p>
        </p:txBody>
      </p:sp>
      <p:sp>
        <p:nvSpPr>
          <p:cNvPr id="51" name="Line 33"/>
          <p:cNvSpPr>
            <a:spLocks noChangeShapeType="1"/>
          </p:cNvSpPr>
          <p:nvPr/>
        </p:nvSpPr>
        <p:spPr bwMode="auto">
          <a:xfrm rot="5400000" flipV="1">
            <a:off x="1943695" y="1880816"/>
            <a:ext cx="0" cy="1800225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ker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-65" charset="-128"/>
              <a:cs typeface="Arial" panose="020B0604020202020204" pitchFamily="34" charset="0"/>
            </a:endParaRPr>
          </a:p>
        </p:txBody>
      </p:sp>
      <p:sp>
        <p:nvSpPr>
          <p:cNvPr id="52" name="Line 33"/>
          <p:cNvSpPr>
            <a:spLocks noChangeShapeType="1"/>
          </p:cNvSpPr>
          <p:nvPr/>
        </p:nvSpPr>
        <p:spPr bwMode="auto">
          <a:xfrm rot="5400000" flipV="1">
            <a:off x="7272313" y="1754782"/>
            <a:ext cx="0" cy="1800225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ker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-65" charset="-128"/>
              <a:cs typeface="Arial" panose="020B0604020202020204" pitchFamily="34" charset="0"/>
            </a:endParaRPr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 rot="5400000" flipV="1">
            <a:off x="7632353" y="4257079"/>
            <a:ext cx="0" cy="1800225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ker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-65" charset="-128"/>
              <a:cs typeface="Arial" panose="020B0604020202020204" pitchFamily="34" charset="0"/>
            </a:endParaRPr>
          </a:p>
        </p:txBody>
      </p:sp>
      <p:sp>
        <p:nvSpPr>
          <p:cNvPr id="54" name="Rektangel 63"/>
          <p:cNvSpPr>
            <a:spLocks noChangeArrowheads="1"/>
          </p:cNvSpPr>
          <p:nvPr/>
        </p:nvSpPr>
        <p:spPr bwMode="auto">
          <a:xfrm>
            <a:off x="372952" y="4013587"/>
            <a:ext cx="1629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ES_tradnl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Asociaciones</a:t>
            </a:r>
            <a:endParaRPr sz="16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ktangel 63"/>
          <p:cNvSpPr>
            <a:spLocks noChangeArrowheads="1"/>
          </p:cNvSpPr>
          <p:nvPr/>
        </p:nvSpPr>
        <p:spPr bwMode="auto">
          <a:xfrm>
            <a:off x="998215" y="2001034"/>
            <a:ext cx="17015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ES_tradnl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de parejas</a:t>
            </a:r>
            <a:endParaRPr sz="16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ktangel 63"/>
          <p:cNvSpPr>
            <a:spLocks noChangeArrowheads="1"/>
          </p:cNvSpPr>
          <p:nvPr/>
        </p:nvSpPr>
        <p:spPr bwMode="auto">
          <a:xfrm>
            <a:off x="6814442" y="2132856"/>
            <a:ext cx="1656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ES_tradnl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Intercambio</a:t>
            </a:r>
            <a:endParaRPr sz="16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ktangel 63"/>
          <p:cNvSpPr>
            <a:spLocks noChangeArrowheads="1"/>
          </p:cNvSpPr>
          <p:nvPr/>
        </p:nvSpPr>
        <p:spPr bwMode="auto">
          <a:xfrm>
            <a:off x="7308304" y="4653136"/>
            <a:ext cx="14110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ES_tradnl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</a:t>
            </a:r>
            <a:endParaRPr sz="16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ktangel 63"/>
          <p:cNvSpPr>
            <a:spLocks noChangeArrowheads="1"/>
          </p:cNvSpPr>
          <p:nvPr/>
        </p:nvSpPr>
        <p:spPr bwMode="auto">
          <a:xfrm>
            <a:off x="827584" y="5657948"/>
            <a:ext cx="18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ES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valor agregados</a:t>
            </a:r>
            <a:endParaRPr sz="16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75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>
            <a:normAutofit/>
          </a:bodyPr>
          <a:lstStyle/>
          <a:p>
            <a:pPr algn="r"/>
            <a:r>
              <a:rPr lang="es-ES" dirty="0">
                <a:cs typeface="Calibri" pitchFamily="34" charset="0"/>
              </a:rPr>
              <a:t>Asociaciones</a:t>
            </a:r>
            <a:endParaRPr lang="es-MX" dirty="0">
              <a:cs typeface="Calibri" pitchFamily="34" charset="0"/>
            </a:endParaRPr>
          </a:p>
        </p:txBody>
      </p:sp>
      <p:pic>
        <p:nvPicPr>
          <p:cNvPr id="10" name="Picture 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2503760"/>
            <a:ext cx="9156701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4715793" y="1921282"/>
            <a:ext cx="1571625" cy="1292144"/>
            <a:chOff x="1069975" y="1957388"/>
            <a:chExt cx="1571625" cy="1920875"/>
          </a:xfrm>
          <a:solidFill>
            <a:schemeClr val="accent1"/>
          </a:solidFill>
        </p:grpSpPr>
        <p:sp>
          <p:nvSpPr>
            <p:cNvPr id="12" name="Abgerundetes Rechteck 18"/>
            <p:cNvSpPr>
              <a:spLocks noChangeAspect="1"/>
            </p:cNvSpPr>
            <p:nvPr/>
          </p:nvSpPr>
          <p:spPr bwMode="auto">
            <a:xfrm>
              <a:off x="1146945" y="2016776"/>
              <a:ext cx="1477339" cy="1805637"/>
            </a:xfrm>
            <a:prstGeom prst="roundRect">
              <a:avLst>
                <a:gd name="adj" fmla="val 7538"/>
              </a:avLst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50800" dist="25000" dir="5400000" rotWithShape="0">
                <a:schemeClr val="accent5">
                  <a:shade val="30000"/>
                  <a:satMod val="150000"/>
                  <a:alpha val="38000"/>
                </a:schemeClr>
              </a:outerShdw>
              <a:reflection blurRad="6350" stA="50000" endA="300" endPos="38500" dist="50800" dir="5400000" sy="-100000" algn="bl" rotWithShape="0"/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ct val="20000"/>
                </a:spcBef>
                <a:buClr>
                  <a:srgbClr val="FF5233"/>
                </a:buClr>
                <a:buSzPct val="120000"/>
                <a:buFontTx/>
                <a:buChar char="•"/>
                <a:defRPr/>
              </a:pPr>
              <a:endParaRPr lang="de-DE" sz="2000">
                <a:solidFill>
                  <a:srgbClr val="0097B5"/>
                </a:solidFill>
              </a:endParaRPr>
            </a:p>
          </p:txBody>
        </p:sp>
        <p:sp>
          <p:nvSpPr>
            <p:cNvPr id="13" name="Textfeld 19"/>
            <p:cNvSpPr txBox="1">
              <a:spLocks/>
            </p:cNvSpPr>
            <p:nvPr/>
          </p:nvSpPr>
          <p:spPr bwMode="auto">
            <a:xfrm>
              <a:off x="1069975" y="1957388"/>
              <a:ext cx="1571625" cy="192087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2000" dirty="0">
                  <a:solidFill>
                    <a:srgbClr val="000000"/>
                  </a:solidFill>
                </a:rPr>
                <a:t>Cancún </a:t>
              </a:r>
              <a:r>
                <a:rPr lang="de-DE" sz="2000" dirty="0" err="1">
                  <a:solidFill>
                    <a:srgbClr val="000000"/>
                  </a:solidFill>
                </a:rPr>
                <a:t>R.Maya</a:t>
              </a:r>
              <a:r>
                <a:rPr lang="de-DE" sz="2000" dirty="0">
                  <a:solidFill>
                    <a:srgbClr val="000000"/>
                  </a:solidFill>
                </a:rPr>
                <a:t>; Cozumel</a:t>
              </a:r>
            </a:p>
          </p:txBody>
        </p: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6826308" y="2518916"/>
            <a:ext cx="1571625" cy="1292144"/>
            <a:chOff x="1069975" y="1957388"/>
            <a:chExt cx="1571625" cy="1920875"/>
          </a:xfrm>
          <a:solidFill>
            <a:schemeClr val="accent1"/>
          </a:solidFill>
        </p:grpSpPr>
        <p:sp>
          <p:nvSpPr>
            <p:cNvPr id="15" name="Abgerundetes Rechteck 18"/>
            <p:cNvSpPr>
              <a:spLocks noChangeAspect="1"/>
            </p:cNvSpPr>
            <p:nvPr/>
          </p:nvSpPr>
          <p:spPr bwMode="auto">
            <a:xfrm>
              <a:off x="1146945" y="2016776"/>
              <a:ext cx="1477339" cy="1805637"/>
            </a:xfrm>
            <a:prstGeom prst="roundRect">
              <a:avLst>
                <a:gd name="adj" fmla="val 7538"/>
              </a:avLst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50800" dist="25000" dir="5400000" rotWithShape="0">
                <a:schemeClr val="accent5">
                  <a:shade val="30000"/>
                  <a:satMod val="150000"/>
                  <a:alpha val="38000"/>
                </a:schemeClr>
              </a:outerShdw>
              <a:reflection blurRad="6350" stA="50000" endA="300" endPos="38500" dist="50800" dir="5400000" sy="-100000" algn="bl" rotWithShape="0"/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ct val="20000"/>
                </a:spcBef>
                <a:buClr>
                  <a:srgbClr val="FF5233"/>
                </a:buClr>
                <a:buSzPct val="120000"/>
                <a:buFontTx/>
                <a:buChar char="•"/>
                <a:defRPr/>
              </a:pPr>
              <a:endParaRPr lang="de-DE" sz="2000">
                <a:solidFill>
                  <a:srgbClr val="0097B5"/>
                </a:solidFill>
              </a:endParaRPr>
            </a:p>
          </p:txBody>
        </p:sp>
        <p:sp>
          <p:nvSpPr>
            <p:cNvPr id="16" name="Textfeld 19"/>
            <p:cNvSpPr txBox="1">
              <a:spLocks/>
            </p:cNvSpPr>
            <p:nvPr/>
          </p:nvSpPr>
          <p:spPr bwMode="auto">
            <a:xfrm>
              <a:off x="1069975" y="1957388"/>
              <a:ext cx="1571625" cy="192087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2000" dirty="0">
                  <a:solidFill>
                    <a:srgbClr val="000000"/>
                  </a:solidFill>
                </a:rPr>
                <a:t>Los </a:t>
              </a:r>
              <a:r>
                <a:rPr lang="de-DE" sz="2000" dirty="0" err="1">
                  <a:solidFill>
                    <a:srgbClr val="000000"/>
                  </a:solidFill>
                </a:rPr>
                <a:t>Cabos</a:t>
              </a:r>
              <a:endParaRPr lang="de-DE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2344791" y="2668413"/>
            <a:ext cx="1571625" cy="1292144"/>
            <a:chOff x="1069975" y="1957388"/>
            <a:chExt cx="1571625" cy="1920875"/>
          </a:xfrm>
          <a:solidFill>
            <a:schemeClr val="accent1"/>
          </a:solidFill>
        </p:grpSpPr>
        <p:sp>
          <p:nvSpPr>
            <p:cNvPr id="18" name="Abgerundetes Rechteck 18"/>
            <p:cNvSpPr>
              <a:spLocks noChangeAspect="1"/>
            </p:cNvSpPr>
            <p:nvPr/>
          </p:nvSpPr>
          <p:spPr bwMode="auto">
            <a:xfrm>
              <a:off x="1146945" y="2016776"/>
              <a:ext cx="1477339" cy="1805637"/>
            </a:xfrm>
            <a:prstGeom prst="roundRect">
              <a:avLst>
                <a:gd name="adj" fmla="val 7538"/>
              </a:avLst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50800" dist="25000" dir="5400000" rotWithShape="0">
                <a:schemeClr val="accent5">
                  <a:shade val="30000"/>
                  <a:satMod val="150000"/>
                  <a:alpha val="38000"/>
                </a:schemeClr>
              </a:outerShdw>
              <a:reflection blurRad="6350" stA="50000" endA="300" endPos="38500" dist="50800" dir="5400000" sy="-100000" algn="bl" rotWithShape="0"/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ct val="20000"/>
                </a:spcBef>
                <a:buClr>
                  <a:srgbClr val="FF5233"/>
                </a:buClr>
                <a:buSzPct val="120000"/>
                <a:buFontTx/>
                <a:buChar char="•"/>
                <a:defRPr/>
              </a:pPr>
              <a:endParaRPr lang="de-DE" sz="2000">
                <a:solidFill>
                  <a:srgbClr val="0097B5"/>
                </a:solidFill>
              </a:endParaRPr>
            </a:p>
          </p:txBody>
        </p:sp>
        <p:sp>
          <p:nvSpPr>
            <p:cNvPr id="19" name="Textfeld 19"/>
            <p:cNvSpPr txBox="1">
              <a:spLocks/>
            </p:cNvSpPr>
            <p:nvPr/>
          </p:nvSpPr>
          <p:spPr bwMode="auto">
            <a:xfrm>
              <a:off x="1069975" y="1957388"/>
              <a:ext cx="1571625" cy="192087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2000" dirty="0" err="1">
                  <a:solidFill>
                    <a:srgbClr val="000000"/>
                  </a:solidFill>
                </a:rPr>
                <a:t>Vallarta</a:t>
              </a:r>
              <a:r>
                <a:rPr lang="de-DE" sz="2000" dirty="0">
                  <a:solidFill>
                    <a:srgbClr val="000000"/>
                  </a:solidFill>
                </a:rPr>
                <a:t> R. </a:t>
              </a:r>
              <a:r>
                <a:rPr lang="de-DE" sz="2000" dirty="0" err="1">
                  <a:solidFill>
                    <a:srgbClr val="000000"/>
                  </a:solidFill>
                </a:rPr>
                <a:t>Nayarit</a:t>
              </a:r>
              <a:endParaRPr lang="de-DE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Freeform 61"/>
          <p:cNvSpPr>
            <a:spLocks/>
          </p:cNvSpPr>
          <p:nvPr/>
        </p:nvSpPr>
        <p:spPr bwMode="auto">
          <a:xfrm>
            <a:off x="3277295" y="1727233"/>
            <a:ext cx="4188134" cy="4188124"/>
          </a:xfrm>
          <a:custGeom>
            <a:avLst/>
            <a:gdLst>
              <a:gd name="T0" fmla="*/ 2899 w 4128"/>
              <a:gd name="T1" fmla="*/ 177 h 4119"/>
              <a:gd name="T2" fmla="*/ 2891 w 4128"/>
              <a:gd name="T3" fmla="*/ 172 h 4119"/>
              <a:gd name="T4" fmla="*/ 2090 w 4128"/>
              <a:gd name="T5" fmla="*/ 0 h 4119"/>
              <a:gd name="T6" fmla="*/ 2087 w 4128"/>
              <a:gd name="T7" fmla="*/ 0 h 4119"/>
              <a:gd name="T8" fmla="*/ 2086 w 4128"/>
              <a:gd name="T9" fmla="*/ 0 h 4119"/>
              <a:gd name="T10" fmla="*/ 1952 w 4128"/>
              <a:gd name="T11" fmla="*/ 4 h 4119"/>
              <a:gd name="T12" fmla="*/ 1859 w 4128"/>
              <a:gd name="T13" fmla="*/ 12 h 4119"/>
              <a:gd name="T14" fmla="*/ 1845 w 4128"/>
              <a:gd name="T15" fmla="*/ 14 h 4119"/>
              <a:gd name="T16" fmla="*/ 1845 w 4128"/>
              <a:gd name="T17" fmla="*/ 14 h 4119"/>
              <a:gd name="T18" fmla="*/ 873 w 4128"/>
              <a:gd name="T19" fmla="*/ 386 h 4119"/>
              <a:gd name="T20" fmla="*/ 673 w 4128"/>
              <a:gd name="T21" fmla="*/ 90 h 4119"/>
              <a:gd name="T22" fmla="*/ 619 w 4128"/>
              <a:gd name="T23" fmla="*/ 68 h 4119"/>
              <a:gd name="T24" fmla="*/ 580 w 4128"/>
              <a:gd name="T25" fmla="*/ 109 h 4119"/>
              <a:gd name="T26" fmla="*/ 455 w 4128"/>
              <a:gd name="T27" fmla="*/ 797 h 4119"/>
              <a:gd name="T28" fmla="*/ 367 w 4128"/>
              <a:gd name="T29" fmla="*/ 1282 h 4119"/>
              <a:gd name="T30" fmla="*/ 379 w 4128"/>
              <a:gd name="T31" fmla="*/ 1326 h 4119"/>
              <a:gd name="T32" fmla="*/ 417 w 4128"/>
              <a:gd name="T33" fmla="*/ 1343 h 4119"/>
              <a:gd name="T34" fmla="*/ 421 w 4128"/>
              <a:gd name="T35" fmla="*/ 1343 h 4119"/>
              <a:gd name="T36" fmla="*/ 966 w 4128"/>
              <a:gd name="T37" fmla="*/ 1314 h 4119"/>
              <a:gd name="T38" fmla="*/ 1580 w 4128"/>
              <a:gd name="T39" fmla="*/ 1281 h 4119"/>
              <a:gd name="T40" fmla="*/ 1625 w 4128"/>
              <a:gd name="T41" fmla="*/ 1247 h 4119"/>
              <a:gd name="T42" fmla="*/ 1612 w 4128"/>
              <a:gd name="T43" fmla="*/ 1192 h 4119"/>
              <a:gd name="T44" fmla="*/ 1359 w 4128"/>
              <a:gd name="T45" fmla="*/ 953 h 4119"/>
              <a:gd name="T46" fmla="*/ 1895 w 4128"/>
              <a:gd name="T47" fmla="*/ 755 h 4119"/>
              <a:gd name="T48" fmla="*/ 1896 w 4128"/>
              <a:gd name="T49" fmla="*/ 761 h 4119"/>
              <a:gd name="T50" fmla="*/ 2078 w 4128"/>
              <a:gd name="T51" fmla="*/ 749 h 4119"/>
              <a:gd name="T52" fmla="*/ 3383 w 4128"/>
              <a:gd name="T53" fmla="*/ 2079 h 4119"/>
              <a:gd name="T54" fmla="*/ 2052 w 4128"/>
              <a:gd name="T55" fmla="*/ 3384 h 4119"/>
              <a:gd name="T56" fmla="*/ 748 w 4128"/>
              <a:gd name="T57" fmla="*/ 2053 h 4119"/>
              <a:gd name="T58" fmla="*/ 764 w 4128"/>
              <a:gd name="T59" fmla="*/ 1867 h 4119"/>
              <a:gd name="T60" fmla="*/ 62 w 4128"/>
              <a:gd name="T61" fmla="*/ 1602 h 4119"/>
              <a:gd name="T62" fmla="*/ 12 w 4128"/>
              <a:gd name="T63" fmla="*/ 2033 h 4119"/>
              <a:gd name="T64" fmla="*/ 2045 w 4128"/>
              <a:gd name="T65" fmla="*/ 4108 h 4119"/>
              <a:gd name="T66" fmla="*/ 4119 w 4128"/>
              <a:gd name="T67" fmla="*/ 2074 h 4119"/>
              <a:gd name="T68" fmla="*/ 2899 w 4128"/>
              <a:gd name="T69" fmla="*/ 177 h 4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28" h="4119">
                <a:moveTo>
                  <a:pt x="2899" y="177"/>
                </a:moveTo>
                <a:cubicBezTo>
                  <a:pt x="2896" y="175"/>
                  <a:pt x="2894" y="173"/>
                  <a:pt x="2891" y="172"/>
                </a:cubicBezTo>
                <a:cubicBezTo>
                  <a:pt x="2646" y="64"/>
                  <a:pt x="2375" y="3"/>
                  <a:pt x="2090" y="0"/>
                </a:cubicBezTo>
                <a:cubicBezTo>
                  <a:pt x="2089" y="0"/>
                  <a:pt x="2088" y="0"/>
                  <a:pt x="2087" y="0"/>
                </a:cubicBezTo>
                <a:cubicBezTo>
                  <a:pt x="2087" y="0"/>
                  <a:pt x="2086" y="0"/>
                  <a:pt x="2086" y="0"/>
                </a:cubicBezTo>
                <a:cubicBezTo>
                  <a:pt x="2041" y="0"/>
                  <a:pt x="1996" y="2"/>
                  <a:pt x="1952" y="4"/>
                </a:cubicBezTo>
                <a:cubicBezTo>
                  <a:pt x="1921" y="6"/>
                  <a:pt x="1890" y="9"/>
                  <a:pt x="1859" y="12"/>
                </a:cubicBezTo>
                <a:cubicBezTo>
                  <a:pt x="1854" y="13"/>
                  <a:pt x="1850" y="13"/>
                  <a:pt x="1845" y="14"/>
                </a:cubicBezTo>
                <a:lnTo>
                  <a:pt x="1845" y="14"/>
                </a:lnTo>
                <a:cubicBezTo>
                  <a:pt x="1485" y="53"/>
                  <a:pt x="1153" y="184"/>
                  <a:pt x="873" y="386"/>
                </a:cubicBezTo>
                <a:lnTo>
                  <a:pt x="673" y="90"/>
                </a:lnTo>
                <a:cubicBezTo>
                  <a:pt x="661" y="72"/>
                  <a:pt x="640" y="64"/>
                  <a:pt x="619" y="68"/>
                </a:cubicBezTo>
                <a:cubicBezTo>
                  <a:pt x="599" y="72"/>
                  <a:pt x="583" y="89"/>
                  <a:pt x="580" y="109"/>
                </a:cubicBezTo>
                <a:lnTo>
                  <a:pt x="455" y="797"/>
                </a:lnTo>
                <a:lnTo>
                  <a:pt x="367" y="1282"/>
                </a:lnTo>
                <a:cubicBezTo>
                  <a:pt x="364" y="1298"/>
                  <a:pt x="369" y="1314"/>
                  <a:pt x="379" y="1326"/>
                </a:cubicBezTo>
                <a:cubicBezTo>
                  <a:pt x="389" y="1337"/>
                  <a:pt x="403" y="1343"/>
                  <a:pt x="417" y="1343"/>
                </a:cubicBezTo>
                <a:cubicBezTo>
                  <a:pt x="418" y="1343"/>
                  <a:pt x="419" y="1343"/>
                  <a:pt x="421" y="1343"/>
                </a:cubicBezTo>
                <a:lnTo>
                  <a:pt x="966" y="1314"/>
                </a:lnTo>
                <a:lnTo>
                  <a:pt x="1580" y="1281"/>
                </a:lnTo>
                <a:cubicBezTo>
                  <a:pt x="1600" y="1280"/>
                  <a:pt x="1618" y="1267"/>
                  <a:pt x="1625" y="1247"/>
                </a:cubicBezTo>
                <a:cubicBezTo>
                  <a:pt x="1632" y="1228"/>
                  <a:pt x="1627" y="1206"/>
                  <a:pt x="1612" y="1192"/>
                </a:cubicBezTo>
                <a:lnTo>
                  <a:pt x="1359" y="953"/>
                </a:lnTo>
                <a:cubicBezTo>
                  <a:pt x="1518" y="850"/>
                  <a:pt x="1700" y="781"/>
                  <a:pt x="1895" y="755"/>
                </a:cubicBezTo>
                <a:lnTo>
                  <a:pt x="1896" y="761"/>
                </a:lnTo>
                <a:cubicBezTo>
                  <a:pt x="1956" y="753"/>
                  <a:pt x="2016" y="748"/>
                  <a:pt x="2078" y="749"/>
                </a:cubicBezTo>
                <a:cubicBezTo>
                  <a:pt x="2806" y="756"/>
                  <a:pt x="3390" y="1352"/>
                  <a:pt x="3383" y="2079"/>
                </a:cubicBezTo>
                <a:cubicBezTo>
                  <a:pt x="3376" y="2807"/>
                  <a:pt x="2780" y="3391"/>
                  <a:pt x="2052" y="3384"/>
                </a:cubicBezTo>
                <a:cubicBezTo>
                  <a:pt x="1325" y="3377"/>
                  <a:pt x="740" y="2781"/>
                  <a:pt x="748" y="2053"/>
                </a:cubicBezTo>
                <a:cubicBezTo>
                  <a:pt x="748" y="1990"/>
                  <a:pt x="755" y="1928"/>
                  <a:pt x="764" y="1867"/>
                </a:cubicBezTo>
                <a:lnTo>
                  <a:pt x="62" y="1602"/>
                </a:lnTo>
                <a:cubicBezTo>
                  <a:pt x="31" y="1741"/>
                  <a:pt x="13" y="1885"/>
                  <a:pt x="12" y="2033"/>
                </a:cubicBezTo>
                <a:cubicBezTo>
                  <a:pt x="0" y="3168"/>
                  <a:pt x="911" y="4096"/>
                  <a:pt x="2045" y="4108"/>
                </a:cubicBezTo>
                <a:cubicBezTo>
                  <a:pt x="3179" y="4119"/>
                  <a:pt x="4108" y="3209"/>
                  <a:pt x="4119" y="2074"/>
                </a:cubicBezTo>
                <a:cubicBezTo>
                  <a:pt x="4128" y="1230"/>
                  <a:pt x="3624" y="500"/>
                  <a:pt x="2899" y="177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5700000">
              <a:rot lat="17690630" lon="0" rev="0"/>
            </a:camera>
            <a:lightRig rig="balanced" dir="t">
              <a:rot lat="0" lon="0" rev="5400000"/>
            </a:lightRig>
          </a:scene3d>
          <a:sp3d extrusionH="50800" prstMaterial="flat">
            <a:bevelT w="342900" h="114300"/>
            <a:bevelB w="107950" h="234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>
              <a:solidFill>
                <a:srgbClr val="FFFFFF"/>
              </a:solidFill>
            </a:endParaRPr>
          </a:p>
        </p:txBody>
      </p:sp>
      <p:grpSp>
        <p:nvGrpSpPr>
          <p:cNvPr id="21" name="Group 28"/>
          <p:cNvGrpSpPr>
            <a:grpSpLocks/>
          </p:cNvGrpSpPr>
          <p:nvPr/>
        </p:nvGrpSpPr>
        <p:grpSpPr bwMode="auto">
          <a:xfrm>
            <a:off x="4622770" y="5205691"/>
            <a:ext cx="1571625" cy="1292144"/>
            <a:chOff x="1069975" y="1957388"/>
            <a:chExt cx="1571625" cy="1920875"/>
          </a:xfrm>
          <a:solidFill>
            <a:schemeClr val="accent1"/>
          </a:solidFill>
        </p:grpSpPr>
        <p:sp>
          <p:nvSpPr>
            <p:cNvPr id="22" name="Abgerundetes Rechteck 18"/>
            <p:cNvSpPr>
              <a:spLocks noChangeAspect="1"/>
            </p:cNvSpPr>
            <p:nvPr/>
          </p:nvSpPr>
          <p:spPr bwMode="auto">
            <a:xfrm>
              <a:off x="1146945" y="2016776"/>
              <a:ext cx="1477339" cy="1805637"/>
            </a:xfrm>
            <a:prstGeom prst="roundRect">
              <a:avLst>
                <a:gd name="adj" fmla="val 7538"/>
              </a:avLst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50800" dist="25000" dir="5400000" rotWithShape="0">
                <a:schemeClr val="accent5">
                  <a:shade val="30000"/>
                  <a:satMod val="150000"/>
                  <a:alpha val="38000"/>
                </a:schemeClr>
              </a:outerShdw>
              <a:reflection blurRad="6350" stA="50000" endA="300" endPos="38500" dist="50800" dir="5400000" sy="-100000" algn="bl" rotWithShape="0"/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ct val="20000"/>
                </a:spcBef>
                <a:buClr>
                  <a:srgbClr val="FF5233"/>
                </a:buClr>
                <a:buSzPct val="120000"/>
                <a:buFontTx/>
                <a:buChar char="•"/>
                <a:defRPr/>
              </a:pPr>
              <a:endParaRPr lang="de-DE">
                <a:solidFill>
                  <a:srgbClr val="0097B5"/>
                </a:solidFill>
              </a:endParaRPr>
            </a:p>
          </p:txBody>
        </p:sp>
        <p:sp>
          <p:nvSpPr>
            <p:cNvPr id="23" name="Textfeld 19"/>
            <p:cNvSpPr txBox="1">
              <a:spLocks/>
            </p:cNvSpPr>
            <p:nvPr/>
          </p:nvSpPr>
          <p:spPr bwMode="auto">
            <a:xfrm>
              <a:off x="1069975" y="1957388"/>
              <a:ext cx="1571625" cy="192087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800" dirty="0">
                  <a:solidFill>
                    <a:srgbClr val="000000"/>
                  </a:solidFill>
                </a:rPr>
                <a:t>Acapulco </a:t>
              </a:r>
              <a:r>
                <a:rPr lang="de-DE" sz="1800" dirty="0" err="1">
                  <a:solidFill>
                    <a:srgbClr val="000000"/>
                  </a:solidFill>
                </a:rPr>
                <a:t>Ixtapa</a:t>
              </a:r>
              <a:endParaRPr lang="de-DE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2422577" y="4663162"/>
            <a:ext cx="1571625" cy="1292144"/>
            <a:chOff x="1069975" y="1957388"/>
            <a:chExt cx="1571625" cy="1920875"/>
          </a:xfrm>
          <a:solidFill>
            <a:schemeClr val="accent1"/>
          </a:solidFill>
        </p:grpSpPr>
        <p:sp>
          <p:nvSpPr>
            <p:cNvPr id="25" name="Abgerundetes Rechteck 18"/>
            <p:cNvSpPr>
              <a:spLocks noChangeAspect="1"/>
            </p:cNvSpPr>
            <p:nvPr/>
          </p:nvSpPr>
          <p:spPr bwMode="auto">
            <a:xfrm>
              <a:off x="1146945" y="2016776"/>
              <a:ext cx="1477339" cy="1805637"/>
            </a:xfrm>
            <a:prstGeom prst="roundRect">
              <a:avLst>
                <a:gd name="adj" fmla="val 7538"/>
              </a:avLst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50800" dist="25000" dir="5400000" rotWithShape="0">
                <a:schemeClr val="accent5">
                  <a:shade val="30000"/>
                  <a:satMod val="150000"/>
                  <a:alpha val="38000"/>
                </a:schemeClr>
              </a:outerShdw>
              <a:reflection blurRad="6350" stA="50000" endA="300" endPos="38500" dist="50800" dir="5400000" sy="-100000" algn="bl" rotWithShape="0"/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ct val="20000"/>
                </a:spcBef>
                <a:buClr>
                  <a:srgbClr val="FF5233"/>
                </a:buClr>
                <a:buSzPct val="120000"/>
                <a:buFontTx/>
                <a:buChar char="•"/>
                <a:defRPr/>
              </a:pPr>
              <a:endParaRPr lang="de-DE">
                <a:solidFill>
                  <a:srgbClr val="0097B5"/>
                </a:solidFill>
              </a:endParaRPr>
            </a:p>
          </p:txBody>
        </p:sp>
        <p:sp>
          <p:nvSpPr>
            <p:cNvPr id="26" name="Textfeld 19"/>
            <p:cNvSpPr txBox="1">
              <a:spLocks/>
            </p:cNvSpPr>
            <p:nvPr/>
          </p:nvSpPr>
          <p:spPr bwMode="auto">
            <a:xfrm>
              <a:off x="1069975" y="1957388"/>
              <a:ext cx="1571625" cy="192087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800" dirty="0">
                  <a:solidFill>
                    <a:srgbClr val="000000"/>
                  </a:solidFill>
                </a:rPr>
                <a:t>Mazatlán</a:t>
              </a: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1328754" y="9641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064" y="3789040"/>
            <a:ext cx="2223038" cy="64807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" y="3811060"/>
            <a:ext cx="2304256" cy="884670"/>
          </a:xfrm>
          <a:prstGeom prst="rect">
            <a:avLst/>
          </a:prstGeom>
        </p:spPr>
      </p:pic>
      <p:grpSp>
        <p:nvGrpSpPr>
          <p:cNvPr id="38" name="Group 23"/>
          <p:cNvGrpSpPr>
            <a:grpSpLocks/>
          </p:cNvGrpSpPr>
          <p:nvPr/>
        </p:nvGrpSpPr>
        <p:grpSpPr bwMode="auto">
          <a:xfrm>
            <a:off x="6903278" y="4678283"/>
            <a:ext cx="1571625" cy="1292144"/>
            <a:chOff x="1069975" y="1957388"/>
            <a:chExt cx="1571625" cy="1920875"/>
          </a:xfrm>
          <a:solidFill>
            <a:schemeClr val="accent1"/>
          </a:solidFill>
        </p:grpSpPr>
        <p:sp>
          <p:nvSpPr>
            <p:cNvPr id="39" name="Abgerundetes Rechteck 18"/>
            <p:cNvSpPr>
              <a:spLocks noChangeAspect="1"/>
            </p:cNvSpPr>
            <p:nvPr/>
          </p:nvSpPr>
          <p:spPr bwMode="auto">
            <a:xfrm>
              <a:off x="1146945" y="2016776"/>
              <a:ext cx="1477339" cy="1805637"/>
            </a:xfrm>
            <a:prstGeom prst="roundRect">
              <a:avLst>
                <a:gd name="adj" fmla="val 7538"/>
              </a:avLst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50800" dist="25000" dir="5400000" rotWithShape="0">
                <a:schemeClr val="accent5">
                  <a:shade val="30000"/>
                  <a:satMod val="150000"/>
                  <a:alpha val="38000"/>
                </a:schemeClr>
              </a:outerShdw>
              <a:reflection blurRad="6350" stA="50000" endA="300" endPos="38500" dist="50800" dir="5400000" sy="-100000" algn="bl" rotWithShape="0"/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ct val="20000"/>
                </a:spcBef>
                <a:buClr>
                  <a:srgbClr val="FF5233"/>
                </a:buClr>
                <a:buSzPct val="120000"/>
                <a:buFontTx/>
                <a:buChar char="•"/>
                <a:defRPr/>
              </a:pPr>
              <a:endParaRPr lang="de-DE" sz="2000">
                <a:solidFill>
                  <a:srgbClr val="0097B5"/>
                </a:solidFill>
              </a:endParaRPr>
            </a:p>
          </p:txBody>
        </p:sp>
        <p:sp>
          <p:nvSpPr>
            <p:cNvPr id="40" name="Textfeld 19"/>
            <p:cNvSpPr txBox="1">
              <a:spLocks/>
            </p:cNvSpPr>
            <p:nvPr/>
          </p:nvSpPr>
          <p:spPr bwMode="auto">
            <a:xfrm>
              <a:off x="1069975" y="1957388"/>
              <a:ext cx="1571625" cy="192087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2000" dirty="0" err="1">
                  <a:solidFill>
                    <a:srgbClr val="000000"/>
                  </a:solidFill>
                </a:rPr>
                <a:t>Manzanillo</a:t>
              </a:r>
              <a:endParaRPr lang="de-DE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142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60" imgH="360" progId="TCLayout.ActiveDocument.1">
                  <p:embed/>
                </p:oleObj>
              </mc:Choice>
              <mc:Fallback>
                <p:oleObj name="Diapositiva de think-cell" r:id="rId4" imgW="360" imgH="36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2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rgbClr val="0092B3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136133-9710-40CF-95B4-6DF3AC18C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536" y="1484784"/>
            <a:ext cx="5559436" cy="318345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El Turismo y la </a:t>
            </a:r>
            <a:r>
              <a:rPr lang="en-US" sz="4000" dirty="0" err="1"/>
              <a:t>Propiedad</a:t>
            </a:r>
            <a:r>
              <a:rPr lang="en-US" sz="4000" dirty="0"/>
              <a:t> </a:t>
            </a:r>
            <a:r>
              <a:rPr lang="en-US" sz="4000" dirty="0" err="1"/>
              <a:t>Vacacional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 err="1"/>
              <a:t>Febrero</a:t>
            </a:r>
            <a:r>
              <a:rPr lang="en-US" sz="4000"/>
              <a:t> 2024</a:t>
            </a:r>
            <a:endParaRPr lang="en-US" sz="40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4D88EA5-24EB-4ACD-84D2-E7F2E6988507}"/>
              </a:ext>
            </a:extLst>
          </p:cNvPr>
          <p:cNvSpPr/>
          <p:nvPr/>
        </p:nvSpPr>
        <p:spPr>
          <a:xfrm>
            <a:off x="1166" y="5013176"/>
            <a:ext cx="9144000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325EBE-A540-417F-B2B4-787A60D75D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5373216"/>
            <a:ext cx="2361444" cy="9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932A427-96A4-9AAC-F6C2-E8C7C3E3D2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767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73" imgH="473" progId="TCLayout.ActiveDocument.1">
                  <p:embed/>
                </p:oleObj>
              </mc:Choice>
              <mc:Fallback>
                <p:oleObj name="Diapositiva de think-cell" r:id="rId3" imgW="473" imgH="47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932A427-96A4-9AAC-F6C2-E8C7C3E3D2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 vert="horz">
            <a:normAutofit/>
          </a:bodyPr>
          <a:lstStyle/>
          <a:p>
            <a:pPr algn="r"/>
            <a:r>
              <a:rPr lang="es-ES_tradnl" dirty="0">
                <a:cs typeface="Calibri" pitchFamily="34" charset="0"/>
              </a:rPr>
              <a:t>Tamaño de la Industria - Oferta </a:t>
            </a:r>
            <a:endParaRPr lang="es-MX" dirty="0">
              <a:cs typeface="Calibri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EBEF51-025D-A2B9-F4EF-8C43B6E1DB3F}"/>
              </a:ext>
            </a:extLst>
          </p:cNvPr>
          <p:cNvSpPr txBox="1"/>
          <p:nvPr/>
        </p:nvSpPr>
        <p:spPr>
          <a:xfrm>
            <a:off x="755576" y="3429000"/>
            <a:ext cx="2532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46.8%</a:t>
            </a:r>
            <a:r>
              <a:rPr lang="es-E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oferta total</a:t>
            </a:r>
          </a:p>
          <a:p>
            <a:pPr algn="ctr"/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cuartos hoteleros de calidad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A39797-A3FB-753C-FFE5-0E61F43F18F1}"/>
              </a:ext>
            </a:extLst>
          </p:cNvPr>
          <p:cNvSpPr txBox="1"/>
          <p:nvPr/>
        </p:nvSpPr>
        <p:spPr>
          <a:xfrm>
            <a:off x="426368" y="1900314"/>
            <a:ext cx="829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657</a:t>
            </a:r>
            <a:r>
              <a:rPr lang="es-ES" sz="28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DESARROLLOS AFILADOS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05BC0B2-40B7-5B0F-4CD4-257B3AC74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168" y="2570642"/>
            <a:ext cx="3343200" cy="40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6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80A71EB-D684-E682-C85C-7A6E570235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7042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73" imgH="473" progId="TCLayout.ActiveDocument.1">
                  <p:embed/>
                </p:oleObj>
              </mc:Choice>
              <mc:Fallback>
                <p:oleObj name="Diapositiva de think-cell" r:id="rId3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0A71EB-D684-E682-C85C-7A6E57023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11560" y="1772816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vendieron más de 282 mil intervalos en 2022</a:t>
            </a:r>
          </a:p>
          <a:p>
            <a:pPr algn="ctr"/>
            <a:r>
              <a:rPr lang="es-ES_trad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de 5,500 millones de dólares</a:t>
            </a:r>
          </a:p>
          <a:p>
            <a:pPr algn="ctr"/>
            <a:r>
              <a:rPr lang="es-ES_trad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800" b="1" i="1" dirty="0">
                <a:solidFill>
                  <a:srgbClr val="0070C0"/>
                </a:solidFill>
                <a:latin typeface="Arial" panose="020B0604020202020204" pitchFamily="34" charset="0"/>
                <a:ea typeface="Apple Chancery" charset="0"/>
                <a:cs typeface="Arial" panose="020B0604020202020204" pitchFamily="34" charset="0"/>
              </a:rPr>
              <a:t> 772</a:t>
            </a:r>
            <a:r>
              <a:rPr lang="es-ES_tradnl" sz="2800" b="1" i="1" dirty="0">
                <a:solidFill>
                  <a:srgbClr val="0070C0"/>
                </a:solidFill>
                <a:latin typeface="Arial" panose="020B0604020202020204" pitchFamily="34" charset="0"/>
                <a:ea typeface="Apple Chancery" charset="0"/>
                <a:cs typeface="Arial" panose="020B0604020202020204" pitchFamily="34" charset="0"/>
              </a:rPr>
              <a:t> ventas diarias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 vert="horz">
            <a:normAutofit fontScale="90000"/>
          </a:bodyPr>
          <a:lstStyle/>
          <a:p>
            <a:pPr algn="r"/>
            <a:r>
              <a:rPr lang="es-MX" dirty="0">
                <a:cs typeface="Calibri" pitchFamily="34" charset="0"/>
              </a:rPr>
              <a:t>Tamaño de la Industria - Demanda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CE7FC4-8A15-E1C8-477A-65E263AAD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15" y="3424929"/>
            <a:ext cx="7141370" cy="335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4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80A71EB-D684-E682-C85C-7A6E570235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73" imgH="473" progId="TCLayout.ActiveDocument.1">
                  <p:embed/>
                </p:oleObj>
              </mc:Choice>
              <mc:Fallback>
                <p:oleObj name="Diapositiva de think-cell" r:id="rId3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0A71EB-D684-E682-C85C-7A6E57023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 vert="horz">
            <a:normAutofit fontScale="90000"/>
          </a:bodyPr>
          <a:lstStyle/>
          <a:p>
            <a:pPr algn="r"/>
            <a:r>
              <a:rPr lang="es-MX" dirty="0">
                <a:cs typeface="Calibri" pitchFamily="34" charset="0"/>
              </a:rPr>
              <a:t>Tamaño de la Industria - Demanda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502542-A43C-F531-069F-8D5E6187A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790089"/>
            <a:ext cx="3014266" cy="474110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36A545B-9DD8-AC31-A134-1FC2ACF6A65F}"/>
              </a:ext>
            </a:extLst>
          </p:cNvPr>
          <p:cNvSpPr txBox="1"/>
          <p:nvPr/>
        </p:nvSpPr>
        <p:spPr>
          <a:xfrm>
            <a:off x="3851920" y="2060848"/>
            <a:ext cx="453650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900" dirty="0"/>
              <a:t>Precio promedio		US$ 19,375</a:t>
            </a:r>
          </a:p>
          <a:p>
            <a:endParaRPr lang="es-MX" sz="1900" dirty="0"/>
          </a:p>
          <a:p>
            <a:r>
              <a:rPr lang="es-MX" sz="1900" dirty="0"/>
              <a:t>Tasa cierre promedio	        24.6 %</a:t>
            </a:r>
          </a:p>
          <a:p>
            <a:endParaRPr lang="es-MX" sz="1900" dirty="0"/>
          </a:p>
          <a:p>
            <a:r>
              <a:rPr lang="es-MX" sz="1900" dirty="0"/>
              <a:t>Tasa de cancelación promedio     6.4 %</a:t>
            </a:r>
          </a:p>
          <a:p>
            <a:endParaRPr lang="es-MX" sz="1900" dirty="0"/>
          </a:p>
          <a:p>
            <a:r>
              <a:rPr lang="es-MX" sz="1900" dirty="0"/>
              <a:t>Enganche promedio	         23.7 %</a:t>
            </a:r>
          </a:p>
          <a:p>
            <a:endParaRPr lang="es-MX" sz="1900" dirty="0"/>
          </a:p>
          <a:p>
            <a:r>
              <a:rPr lang="es-MX" sz="1900" dirty="0"/>
              <a:t>Tasa de interés promedio	         12.2 %</a:t>
            </a:r>
          </a:p>
        </p:txBody>
      </p:sp>
    </p:spTree>
    <p:extLst>
      <p:ext uri="{BB962C8B-B14F-4D97-AF65-F5344CB8AC3E}">
        <p14:creationId xmlns:p14="http://schemas.microsoft.com/office/powerpoint/2010/main" val="59830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>
            <a:normAutofit/>
          </a:bodyPr>
          <a:lstStyle/>
          <a:p>
            <a:pPr algn="r"/>
            <a:r>
              <a:rPr lang="es-ES_tradnl" dirty="0">
                <a:cs typeface="Calibri" pitchFamily="34" charset="0"/>
              </a:rPr>
              <a:t>Clasificación de Productos</a:t>
            </a:r>
            <a:endParaRPr lang="es-MX" dirty="0">
              <a:cs typeface="Calibri" pitchFamily="34" charset="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179512" y="1988840"/>
            <a:ext cx="8359080" cy="878569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0070C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ES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3298890" y="2136687"/>
            <a:ext cx="621518" cy="20543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1568253" y="3129757"/>
            <a:ext cx="1467470" cy="146897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611560" y="4501748"/>
            <a:ext cx="1878361" cy="78614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5868144" y="3429000"/>
            <a:ext cx="1584176" cy="136815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>
            <a:off x="6300192" y="4667250"/>
            <a:ext cx="1916708" cy="7762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40643" y="5390815"/>
            <a:ext cx="16321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chemeClr val="bg1"/>
                </a:solidFill>
              </a:rPr>
              <a:t>Cuarto </a:t>
            </a:r>
            <a:r>
              <a:rPr lang="en-GB" sz="1600" dirty="0" err="1">
                <a:solidFill>
                  <a:schemeClr val="bg1"/>
                </a:solidFill>
              </a:rPr>
              <a:t>Hotelero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204788" y="3878188"/>
            <a:ext cx="1385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 err="1">
                <a:solidFill>
                  <a:schemeClr val="bg1"/>
                </a:solidFill>
              </a:rPr>
              <a:t>Rentas</a:t>
            </a:r>
            <a:endParaRPr lang="en-GB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sz="1600" dirty="0" err="1">
                <a:solidFill>
                  <a:schemeClr val="bg1"/>
                </a:solidFill>
              </a:rPr>
              <a:t>Vacacionales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623605" y="4278313"/>
            <a:ext cx="855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chemeClr val="bg1"/>
                </a:solidFill>
              </a:rPr>
              <a:t>Condo-</a:t>
            </a:r>
          </a:p>
          <a:p>
            <a:pPr eaLnBrk="1" hangingPunct="1"/>
            <a:r>
              <a:rPr lang="en-GB" sz="1600" dirty="0" err="1">
                <a:solidFill>
                  <a:schemeClr val="bg1"/>
                </a:solidFill>
              </a:rPr>
              <a:t>hoteles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265139" y="3026830"/>
            <a:ext cx="1227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 err="1">
                <a:solidFill>
                  <a:schemeClr val="bg1"/>
                </a:solidFill>
              </a:rPr>
              <a:t>Propiedad</a:t>
            </a:r>
            <a:endParaRPr lang="en-GB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sz="1600" dirty="0" err="1">
                <a:solidFill>
                  <a:schemeClr val="bg1"/>
                </a:solidFill>
              </a:rPr>
              <a:t>Vacacional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806825" y="2545556"/>
            <a:ext cx="1128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 err="1">
                <a:solidFill>
                  <a:schemeClr val="bg1"/>
                </a:solidFill>
              </a:rPr>
              <a:t>Propiedad</a:t>
            </a:r>
            <a:endParaRPr lang="en-GB" sz="1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sz="1600" dirty="0" err="1">
                <a:solidFill>
                  <a:schemeClr val="bg1"/>
                </a:solidFill>
              </a:rPr>
              <a:t>Fraccional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364406" y="3166795"/>
            <a:ext cx="12089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dirty="0">
                <a:solidFill>
                  <a:schemeClr val="bg1"/>
                </a:solidFill>
              </a:rPr>
              <a:t>Private </a:t>
            </a:r>
          </a:p>
          <a:p>
            <a:pPr algn="ctr" eaLnBrk="1" hangingPunct="1"/>
            <a:r>
              <a:rPr lang="en-GB" sz="1600" dirty="0">
                <a:solidFill>
                  <a:schemeClr val="bg1"/>
                </a:solidFill>
              </a:rPr>
              <a:t>Residence </a:t>
            </a:r>
          </a:p>
          <a:p>
            <a:pPr algn="ctr" eaLnBrk="1" hangingPunct="1"/>
            <a:r>
              <a:rPr lang="en-GB" sz="1600" dirty="0">
                <a:solidFill>
                  <a:schemeClr val="bg1"/>
                </a:solidFill>
              </a:rPr>
              <a:t>Clubs 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6879538" y="5390815"/>
            <a:ext cx="1200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b="1" dirty="0" err="1">
                <a:solidFill>
                  <a:schemeClr val="bg1"/>
                </a:solidFill>
              </a:rPr>
              <a:t>Propiedad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sz="1600" b="1" dirty="0">
                <a:solidFill>
                  <a:schemeClr val="bg1"/>
                </a:solidFill>
              </a:rPr>
              <a:t>Total</a:t>
            </a:r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H="1">
            <a:off x="4790951" y="2136687"/>
            <a:ext cx="648325" cy="20543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40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>
            <a:normAutofit/>
          </a:bodyPr>
          <a:lstStyle/>
          <a:p>
            <a:pPr algn="r"/>
            <a:r>
              <a:rPr lang="es-ES_tradnl" dirty="0">
                <a:cs typeface="Calibri" pitchFamily="34" charset="0"/>
              </a:rPr>
              <a:t>Renta vacacional</a:t>
            </a:r>
            <a:endParaRPr lang="es-MX" dirty="0">
              <a:cs typeface="Calibri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D5DD71-AF4D-4159-B019-E17B681AA43B}"/>
              </a:ext>
            </a:extLst>
          </p:cNvPr>
          <p:cNvSpPr txBox="1"/>
          <p:nvPr/>
        </p:nvSpPr>
        <p:spPr>
          <a:xfrm>
            <a:off x="539552" y="1988840"/>
            <a:ext cx="8291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Propiedades privadas normalmente unifamiliares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dependencia de la tecnología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 para el consumidor y para el propietario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Barreras de entrada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Operación de la unidad </a:t>
            </a:r>
          </a:p>
          <a:p>
            <a:pPr lvl="1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Regulaciones y </a:t>
            </a:r>
          </a:p>
          <a:p>
            <a:pPr lvl="1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reglamentos fiscales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5A34E5-9DDA-C548-6DFA-FBF0220B6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074" y="3501008"/>
            <a:ext cx="406536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>
            <a:normAutofit/>
          </a:bodyPr>
          <a:lstStyle/>
          <a:p>
            <a:pPr algn="r"/>
            <a:r>
              <a:rPr lang="es-ES_tradnl" dirty="0">
                <a:cs typeface="Calibri" pitchFamily="34" charset="0"/>
              </a:rPr>
              <a:t>Propiedad Fraccional</a:t>
            </a:r>
            <a:endParaRPr lang="es-MX" dirty="0">
              <a:cs typeface="Calibri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D5DD71-AF4D-4159-B019-E17B681AA43B}"/>
              </a:ext>
            </a:extLst>
          </p:cNvPr>
          <p:cNvSpPr txBox="1"/>
          <p:nvPr/>
        </p:nvSpPr>
        <p:spPr>
          <a:xfrm>
            <a:off x="539552" y="1776508"/>
            <a:ext cx="8291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desarrollador construye y vende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compradores son dueños de facto en copropiedad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de propiedad en condominio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de uso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163B21B-2E35-8690-E79D-1F9388AB3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480986"/>
            <a:ext cx="5472608" cy="307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7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04A79EE3-52C3-5F89-22AE-45F9959B08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47445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73" imgH="473" progId="TCLayout.ActiveDocument.1">
                  <p:embed/>
                </p:oleObj>
              </mc:Choice>
              <mc:Fallback>
                <p:oleObj name="Diapositiva de think-cell" r:id="rId4" imgW="473" imgH="473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A79EE3-52C3-5F89-22AE-45F9959B0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 vert="horz">
            <a:normAutofit/>
          </a:bodyPr>
          <a:lstStyle/>
          <a:p>
            <a:pPr algn="r"/>
            <a:r>
              <a:rPr lang="es-ES_tradnl" dirty="0" err="1">
                <a:cs typeface="Calibri" pitchFamily="34" charset="0"/>
              </a:rPr>
              <a:t>Private</a:t>
            </a:r>
            <a:r>
              <a:rPr lang="es-ES_tradnl" dirty="0">
                <a:cs typeface="Calibri" pitchFamily="34" charset="0"/>
              </a:rPr>
              <a:t> </a:t>
            </a:r>
            <a:r>
              <a:rPr lang="es-ES_tradnl" dirty="0" err="1">
                <a:cs typeface="Calibri" pitchFamily="34" charset="0"/>
              </a:rPr>
              <a:t>Residence</a:t>
            </a:r>
            <a:r>
              <a:rPr lang="es-ES_tradnl" dirty="0">
                <a:cs typeface="Calibri" pitchFamily="34" charset="0"/>
              </a:rPr>
              <a:t> Club</a:t>
            </a:r>
            <a:endParaRPr lang="es-MX" dirty="0">
              <a:cs typeface="Calibri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D5DD71-AF4D-4159-B019-E17B681AA43B}"/>
              </a:ext>
            </a:extLst>
          </p:cNvPr>
          <p:cNvSpPr txBox="1"/>
          <p:nvPr/>
        </p:nvSpPr>
        <p:spPr>
          <a:xfrm>
            <a:off x="611560" y="1872362"/>
            <a:ext cx="8291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desarrollador construye y vende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compradores son dueños de acciones de la compañía con intereses comunes (golf, </a:t>
            </a:r>
            <a:r>
              <a:rPr lang="es-MX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buceo, …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de propiedad en condominio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de uso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9C49369-23E6-8E5B-CBDF-2AEC53E74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8" y="4271822"/>
            <a:ext cx="4427984" cy="2570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8B05CA3-EBB4-239E-3D37-4721B9603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10" y="4294158"/>
            <a:ext cx="4258813" cy="254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9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6802"/>
            <a:ext cx="8291264" cy="869950"/>
          </a:xfrm>
        </p:spPr>
        <p:txBody>
          <a:bodyPr>
            <a:normAutofit/>
          </a:bodyPr>
          <a:lstStyle/>
          <a:p>
            <a:pPr algn="r"/>
            <a:r>
              <a:rPr lang="es-ES_tradnl" dirty="0" err="1">
                <a:cs typeface="Calibri" pitchFamily="34" charset="0"/>
              </a:rPr>
              <a:t>Condo</a:t>
            </a:r>
            <a:r>
              <a:rPr lang="es-ES_tradnl" dirty="0">
                <a:cs typeface="Calibri" pitchFamily="34" charset="0"/>
              </a:rPr>
              <a:t> </a:t>
            </a:r>
            <a:r>
              <a:rPr lang="es-ES_tradnl" dirty="0" err="1">
                <a:cs typeface="Calibri" pitchFamily="34" charset="0"/>
              </a:rPr>
              <a:t>Hotels</a:t>
            </a:r>
            <a:endParaRPr lang="es-MX" dirty="0">
              <a:cs typeface="Calibri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4B4D2D-B63F-4407-A90C-ED002166A4F0}"/>
              </a:ext>
            </a:extLst>
          </p:cNvPr>
          <p:cNvSpPr txBox="1"/>
          <p:nvPr/>
        </p:nvSpPr>
        <p:spPr>
          <a:xfrm>
            <a:off x="282019" y="1875337"/>
            <a:ext cx="842493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desarrollador construye y vende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compradores son dueños del departamento especifico (legalmente igual que la adquisición de una unidad de tiempo completo)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propietario y el desarrollador firman un convenio de administración y distribución de ingresos al momento de la compra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6F9F0D-D72B-79A1-1BA9-EFA6B7B9B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561664"/>
            <a:ext cx="3800949" cy="21338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1C8CBAF-2544-F288-C12F-9E4873ED0C6C}"/>
              </a:ext>
            </a:extLst>
          </p:cNvPr>
          <p:cNvSpPr txBox="1"/>
          <p:nvPr/>
        </p:nvSpPr>
        <p:spPr>
          <a:xfrm>
            <a:off x="4932040" y="4569859"/>
            <a:ext cx="375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de propiedad en condominio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de uso</a:t>
            </a:r>
            <a:endParaRPr lang="es-MX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374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GUn4RbSJvtwReqGeYq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GUn4RbSJvtwReqGeYq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tículo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4980</TotalTime>
  <Words>494</Words>
  <Application>Microsoft Office PowerPoint</Application>
  <PresentationFormat>Presentación en pantalla (4:3)</PresentationFormat>
  <Paragraphs>154</Paragraphs>
  <Slides>17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Calisto MT</vt:lpstr>
      <vt:lpstr>Wingdings</vt:lpstr>
      <vt:lpstr>Wingdings 2</vt:lpstr>
      <vt:lpstr>Intermedio</vt:lpstr>
      <vt:lpstr>Diapositiva de think-cell</vt:lpstr>
      <vt:lpstr>Presentación de PowerPoint</vt:lpstr>
      <vt:lpstr>Tamaño de la Industria - Oferta </vt:lpstr>
      <vt:lpstr>Tamaño de la Industria - Demanda</vt:lpstr>
      <vt:lpstr>Tamaño de la Industria - Demanda</vt:lpstr>
      <vt:lpstr>Clasificación de Productos</vt:lpstr>
      <vt:lpstr>Renta vacacional</vt:lpstr>
      <vt:lpstr>Propiedad Fraccional</vt:lpstr>
      <vt:lpstr>Private Residence Club</vt:lpstr>
      <vt:lpstr>Condo Hotels</vt:lpstr>
      <vt:lpstr>Clasificación de Productos</vt:lpstr>
      <vt:lpstr>Propiedad Vacacional Tipos por estructura legal</vt:lpstr>
      <vt:lpstr>Modelos de membresías</vt:lpstr>
      <vt:lpstr>Ubicación de desarrolladores</vt:lpstr>
      <vt:lpstr>Travel Clubs</vt:lpstr>
      <vt:lpstr>Empresas de Servicio</vt:lpstr>
      <vt:lpstr>Asociaciones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Turati Muñoz</dc:creator>
  <cp:lastModifiedBy>Gonzalo Maqueda</cp:lastModifiedBy>
  <cp:revision>281</cp:revision>
  <cp:lastPrinted>2013-09-11T02:11:58Z</cp:lastPrinted>
  <dcterms:created xsi:type="dcterms:W3CDTF">2013-03-05T18:53:37Z</dcterms:created>
  <dcterms:modified xsi:type="dcterms:W3CDTF">2024-02-19T14:57:01Z</dcterms:modified>
</cp:coreProperties>
</file>