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4.jpg" ContentType="image/jpeg"/>
  <Override PartName="/ppt/media/image45.jpg" ContentType="image/jpeg"/>
  <Override PartName="/ppt/media/image48.jpg" ContentType="image/jpeg"/>
  <Override PartName="/ppt/media/image5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9" r:id="rId3"/>
    <p:sldId id="265" r:id="rId4"/>
    <p:sldId id="338" r:id="rId5"/>
    <p:sldId id="278" r:id="rId6"/>
    <p:sldId id="279" r:id="rId7"/>
    <p:sldId id="280" r:id="rId8"/>
    <p:sldId id="281" r:id="rId9"/>
    <p:sldId id="377" r:id="rId10"/>
    <p:sldId id="378" r:id="rId11"/>
    <p:sldId id="400" r:id="rId12"/>
    <p:sldId id="40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3" r:id="rId22"/>
    <p:sldId id="339" r:id="rId23"/>
    <p:sldId id="346" r:id="rId24"/>
    <p:sldId id="351" r:id="rId25"/>
    <p:sldId id="352" r:id="rId26"/>
    <p:sldId id="347" r:id="rId27"/>
    <p:sldId id="348" r:id="rId28"/>
    <p:sldId id="349" r:id="rId29"/>
    <p:sldId id="350" r:id="rId30"/>
    <p:sldId id="403" r:id="rId31"/>
    <p:sldId id="353" r:id="rId32"/>
    <p:sldId id="354" r:id="rId33"/>
    <p:sldId id="355" r:id="rId34"/>
    <p:sldId id="356" r:id="rId35"/>
    <p:sldId id="357" r:id="rId36"/>
    <p:sldId id="402" r:id="rId37"/>
    <p:sldId id="358" r:id="rId38"/>
    <p:sldId id="359" r:id="rId39"/>
    <p:sldId id="360" r:id="rId40"/>
    <p:sldId id="361" r:id="rId41"/>
    <p:sldId id="362" r:id="rId42"/>
    <p:sldId id="363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404" r:id="rId60"/>
    <p:sldId id="39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165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EA88-DD85-4D95-916D-56DE222265A3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A7B94-8EA1-4A71-8B2E-350E494A46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0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Enfoque en dos cifras:</a:t>
            </a:r>
            <a:endParaRPr lang="es-MX" baseline="0" dirty="0" smtClean="0"/>
          </a:p>
          <a:p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El # de llegadas – </a:t>
            </a:r>
            <a:r>
              <a:rPr lang="es-MX" b="1" baseline="0" dirty="0" smtClean="0"/>
              <a:t>buen indicador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El  ingreso  – </a:t>
            </a:r>
            <a:r>
              <a:rPr lang="es-MX" b="1" baseline="0" dirty="0" smtClean="0"/>
              <a:t>debiera ser el foco principal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b="1" baseline="0" dirty="0" smtClean="0"/>
              <a:t>La pregunta es cuál es la estrategia para incrementar importantemente el ingreso?</a:t>
            </a:r>
            <a:endParaRPr lang="es-MX" baseline="0" dirty="0" smtClean="0"/>
          </a:p>
          <a:p>
            <a:endParaRPr lang="es-MX" baseline="0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F1296-A978-4C76-B406-D2910674CAF1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688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MX" b="1" dirty="0" smtClean="0"/>
              <a:t>Ha que</a:t>
            </a:r>
            <a:r>
              <a:rPr lang="es-MX" b="1" baseline="0" dirty="0" smtClean="0"/>
              <a:t> ver la </a:t>
            </a:r>
            <a:r>
              <a:rPr lang="es-MX" b="1" dirty="0" smtClean="0"/>
              <a:t>Trayectoria</a:t>
            </a:r>
            <a:r>
              <a:rPr lang="es-MX" baseline="0" dirty="0" smtClean="0"/>
              <a:t> de México por la llegada de turistas a nivel mundial</a:t>
            </a:r>
          </a:p>
          <a:p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Lo importante es saber </a:t>
            </a:r>
            <a:r>
              <a:rPr lang="es-MX" b="1" baseline="0" dirty="0" smtClean="0"/>
              <a:t>que necesitamos para regresar al 7 </a:t>
            </a:r>
            <a:r>
              <a:rPr lang="es-MX" b="0" baseline="0" dirty="0" smtClean="0"/>
              <a:t>o números mejores</a:t>
            </a:r>
            <a:r>
              <a:rPr lang="es-MX" b="1" baseline="0" dirty="0" smtClean="0"/>
              <a:t>?   </a:t>
            </a:r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Por lo tanto, yo preguntaría </a:t>
            </a:r>
            <a:r>
              <a:rPr lang="es-MX" b="1" baseline="0" dirty="0" smtClean="0"/>
              <a:t>¿Cuál es el reto?</a:t>
            </a:r>
            <a:r>
              <a:rPr lang="es-MX" baseline="0" dirty="0" smtClean="0"/>
              <a:t> ¿Qué debemos de hacer para que entonces los </a:t>
            </a:r>
            <a:r>
              <a:rPr lang="es-MX" b="1" baseline="0" dirty="0" smtClean="0"/>
              <a:t>turistas</a:t>
            </a:r>
            <a:r>
              <a:rPr lang="es-MX" baseline="0" dirty="0" smtClean="0"/>
              <a:t> que vienen a nuestro país </a:t>
            </a:r>
            <a:r>
              <a:rPr lang="es-MX" b="1" baseline="0" dirty="0" smtClean="0"/>
              <a:t>nos dejen más dinero?</a:t>
            </a:r>
            <a:endParaRPr lang="es-MX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F1296-A978-4C76-B406-D2910674CAF1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260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9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557316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7557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447124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5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3624-6BB9-468E-A714-E6B88AEED316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E0FA-828D-46A9-86E3-19FE008D8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jp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jpg"/><Relationship Id="rId20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jpg"/><Relationship Id="rId19" Type="http://schemas.openxmlformats.org/officeDocument/2006/relationships/image" Target="../media/image51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0" Type="http://schemas.openxmlformats.org/officeDocument/2006/relationships/image" Target="../media/image64.gif"/><Relationship Id="rId4" Type="http://schemas.openxmlformats.org/officeDocument/2006/relationships/image" Target="../media/image58.png"/><Relationship Id="rId9" Type="http://schemas.openxmlformats.org/officeDocument/2006/relationships/image" Target="../media/image63.gif"/><Relationship Id="rId1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5" Type="http://schemas.openxmlformats.org/officeDocument/2006/relationships/image" Target="../media/image69.gif"/><Relationship Id="rId10" Type="http://schemas.openxmlformats.org/officeDocument/2006/relationships/image" Target="../media/image64.gif"/><Relationship Id="rId4" Type="http://schemas.openxmlformats.org/officeDocument/2006/relationships/image" Target="../media/image58.png"/><Relationship Id="rId9" Type="http://schemas.openxmlformats.org/officeDocument/2006/relationships/image" Target="../media/image63.gif"/><Relationship Id="rId1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Mercado de la Propiedad </a:t>
            </a:r>
            <a:r>
              <a:rPr lang="es-MX" dirty="0" smtClean="0"/>
              <a:t>Vacacional e Integrantes de la Industria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773" y="818866"/>
            <a:ext cx="291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Promedio por Pasajero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811475"/>
            <a:ext cx="60960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MX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gastos por turismo internacional son los gastos de los visitantes salientes internacionales en otros países, incluidos los pagos a las compañías extranjeras para el transporte internacional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107507"/>
            <a:ext cx="6096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tourism expenditures are expenditures of international outbound visitors in other countries, including payments to foreign carriers for international transport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81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cupaci_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149" y="1364775"/>
            <a:ext cx="11327642" cy="498143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3025542" y="632892"/>
            <a:ext cx="6806350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MX" sz="2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Ocupación promedio por tipo de centro turístico</a:t>
            </a:r>
            <a:endParaRPr lang="es-MX" sz="25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914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isponibilidad_cuarto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78" y="1009934"/>
            <a:ext cx="11955438" cy="539086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3218529" y="175692"/>
            <a:ext cx="5302734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 de cuartos por destino</a:t>
            </a:r>
          </a:p>
        </p:txBody>
      </p:sp>
    </p:spTree>
    <p:extLst>
      <p:ext uri="{BB962C8B-B14F-4D97-AF65-F5344CB8AC3E}">
        <p14:creationId xmlns:p14="http://schemas.microsoft.com/office/powerpoint/2010/main" val="28089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75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El Tamaño de la Industria</a:t>
            </a:r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239350" y="6453337"/>
            <a:ext cx="4472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Fuente: Análisis y Perspectivas de la Propiedad Vacacional RCI 2015</a:t>
            </a:r>
            <a:endParaRPr lang="es-MX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59" y="1196753"/>
            <a:ext cx="6336705" cy="234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51" y="3501009"/>
            <a:ext cx="5961736" cy="2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Tamaño de la Industria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0" y="2067058"/>
            <a:ext cx="9266829" cy="29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Tamaño de la Industria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48" y="1431098"/>
            <a:ext cx="7201905" cy="50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 que se vende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8" y="1703542"/>
            <a:ext cx="8889242" cy="44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 que se vende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4" y="1872601"/>
            <a:ext cx="9257731" cy="37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 que se vende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06" y="1445134"/>
            <a:ext cx="9776346" cy="52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Quién lo compra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0" y="1528068"/>
            <a:ext cx="9635321" cy="50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propiedad Vacacional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9655" y="3026102"/>
            <a:ext cx="3732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TIEMPO</a:t>
            </a:r>
          </a:p>
          <a:p>
            <a:pPr algn="ctr"/>
            <a:r>
              <a:rPr lang="es-MX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COMPARTIDO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5989" y="2563415"/>
            <a:ext cx="3099594" cy="30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10808"/>
            <a:ext cx="3770657" cy="1325563"/>
          </a:xfrm>
        </p:spPr>
        <p:txBody>
          <a:bodyPr/>
          <a:lstStyle/>
          <a:p>
            <a:r>
              <a:rPr lang="es-MX" dirty="0" smtClean="0"/>
              <a:t>…y de a como?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88" y="113435"/>
            <a:ext cx="4935370" cy="568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6329407"/>
            <a:ext cx="5652289" cy="6858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17070" y="709683"/>
            <a:ext cx="5807988" cy="1050032"/>
            <a:chOff x="5817070" y="573203"/>
            <a:chExt cx="5807988" cy="10500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93"/>
            <a:stretch/>
          </p:blipFill>
          <p:spPr>
            <a:xfrm>
              <a:off x="6502040" y="573203"/>
              <a:ext cx="5123018" cy="10500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17070" y="600499"/>
              <a:ext cx="689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CANCUN</a:t>
              </a:r>
              <a:endParaRPr lang="es-MX" sz="105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00518" y="1732848"/>
            <a:ext cx="5910892" cy="1074265"/>
            <a:chOff x="5700518" y="1596368"/>
            <a:chExt cx="5910892" cy="1074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7"/>
            <a:stretch/>
          </p:blipFill>
          <p:spPr>
            <a:xfrm>
              <a:off x="6488389" y="1596368"/>
              <a:ext cx="5123021" cy="10742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00518" y="1617055"/>
              <a:ext cx="8242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LOS CABOS</a:t>
              </a:r>
              <a:endParaRPr lang="es-MX" sz="105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9666" y="2736572"/>
            <a:ext cx="5741744" cy="1063245"/>
            <a:chOff x="5869666" y="2641036"/>
            <a:chExt cx="5741744" cy="10632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46"/>
            <a:stretch/>
          </p:blipFill>
          <p:spPr>
            <a:xfrm>
              <a:off x="6488390" y="2641036"/>
              <a:ext cx="5123020" cy="106324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69666" y="2643337"/>
              <a:ext cx="5982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IXTAPA</a:t>
              </a:r>
              <a:endParaRPr lang="es-MX" sz="105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1740" y="3757815"/>
            <a:ext cx="5925985" cy="1050496"/>
            <a:chOff x="5711740" y="3757815"/>
            <a:chExt cx="5925985" cy="10504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9"/>
            <a:stretch/>
          </p:blipFill>
          <p:spPr>
            <a:xfrm>
              <a:off x="6439509" y="3757815"/>
              <a:ext cx="5198216" cy="10504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11740" y="3820577"/>
              <a:ext cx="8130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ACAPULCO</a:t>
              </a:r>
              <a:endParaRPr lang="es-MX" sz="105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52907" y="4752646"/>
            <a:ext cx="5958503" cy="1082613"/>
            <a:chOff x="5652907" y="4752646"/>
            <a:chExt cx="5958503" cy="1082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6"/>
            <a:stretch/>
          </p:blipFill>
          <p:spPr>
            <a:xfrm>
              <a:off x="6488392" y="4781393"/>
              <a:ext cx="5123018" cy="10538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52907" y="4752646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MAZATLÁN</a:t>
              </a:r>
              <a:endParaRPr lang="es-MX" sz="105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3955" y="5794315"/>
            <a:ext cx="6432643" cy="1064937"/>
            <a:chOff x="5233955" y="5794315"/>
            <a:chExt cx="6432643" cy="10649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28"/>
            <a:stretch/>
          </p:blipFill>
          <p:spPr>
            <a:xfrm>
              <a:off x="6524783" y="5799562"/>
              <a:ext cx="5141815" cy="10596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33955" y="5794315"/>
              <a:ext cx="134203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smtClean="0"/>
                <a:t>PUERTO VALLARTA / </a:t>
              </a:r>
            </a:p>
            <a:p>
              <a:r>
                <a:rPr lang="es-MX" sz="1050" dirty="0" smtClean="0"/>
                <a:t>NUEVO VALLARTA</a:t>
              </a:r>
              <a:endParaRPr lang="es-MX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3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 de Mercado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25733" y="3097156"/>
            <a:ext cx="42994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Mercado de la</a:t>
            </a: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Propiedad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Vacacional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65980" y="3273363"/>
            <a:ext cx="2853936" cy="82296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30806" y="2977207"/>
            <a:ext cx="7961194" cy="2238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92765" y="3361679"/>
            <a:ext cx="4236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Mercado del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Turismo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0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9896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 0.0037 L 0.33359 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 animBg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70" y="692719"/>
            <a:ext cx="6144260" cy="1657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5088" y="1337040"/>
            <a:ext cx="359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Mercado del Producto Vacacional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6106" y="2913321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Desarrollador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5119" y="291332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Usuario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541" y="3429001"/>
            <a:ext cx="38840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Desarrolladores de Tiempo Compartido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Hoteleros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Desarrolladores Inmobiliarios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Cadenas Hoteleras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Tour-Operadores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2028" y="3429000"/>
            <a:ext cx="24084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Familias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Parejas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Compradores sin pareja</a:t>
            </a:r>
          </a:p>
        </p:txBody>
      </p:sp>
    </p:spTree>
    <p:extLst>
      <p:ext uri="{BB962C8B-B14F-4D97-AF65-F5344CB8AC3E}">
        <p14:creationId xmlns:p14="http://schemas.microsoft.com/office/powerpoint/2010/main" val="12514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11" y="2281168"/>
            <a:ext cx="8547904" cy="23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42" y="2281168"/>
            <a:ext cx="9452174" cy="246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291304" y="3048000"/>
            <a:ext cx="5821679" cy="3383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4320" y="3048000"/>
            <a:ext cx="5821679" cy="3383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 Mercado Hotelero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7" y="1690688"/>
            <a:ext cx="1076325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3360" y="3185160"/>
            <a:ext cx="1733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NEGOCIOS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46520" y="318516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VACACIONES</a:t>
            </a:r>
            <a:endParaRPr lang="en-US" sz="2800" dirty="0"/>
          </a:p>
        </p:txBody>
      </p:sp>
      <p:sp>
        <p:nvSpPr>
          <p:cNvPr id="10" name="Down Arrow 9"/>
          <p:cNvSpPr/>
          <p:nvPr/>
        </p:nvSpPr>
        <p:spPr>
          <a:xfrm>
            <a:off x="4615912" y="3708380"/>
            <a:ext cx="548640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02289" y="3708380"/>
            <a:ext cx="548640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7430" y="4109650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INDIVIDUOS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1845" y="4109650"/>
            <a:ext cx="1549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FAMILIAS</a:t>
            </a:r>
            <a:endParaRPr lang="en-US" sz="28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12038" y="3257692"/>
            <a:ext cx="1240092" cy="3022023"/>
            <a:chOff x="412038" y="3257692"/>
            <a:chExt cx="1240092" cy="30220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38" y="3257692"/>
              <a:ext cx="1240092" cy="4276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494" y="3855252"/>
              <a:ext cx="1229290" cy="120103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94" y="5050425"/>
              <a:ext cx="1229290" cy="122929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719767" y="3257692"/>
            <a:ext cx="1384322" cy="2236436"/>
            <a:chOff x="1788007" y="3257692"/>
            <a:chExt cx="1384322" cy="223643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944" y="3257692"/>
              <a:ext cx="1326385" cy="4276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8007" y="4055156"/>
              <a:ext cx="1332275" cy="47796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462" y="4809668"/>
              <a:ext cx="1327524" cy="6844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747966" y="4642496"/>
            <a:ext cx="1338709" cy="1157247"/>
            <a:chOff x="4747966" y="4642496"/>
            <a:chExt cx="1338709" cy="115724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67" y="4642496"/>
              <a:ext cx="1338708" cy="461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33833" r="24743" b="29041"/>
            <a:stretch/>
          </p:blipFill>
          <p:spPr>
            <a:xfrm>
              <a:off x="4747966" y="5205719"/>
              <a:ext cx="1338709" cy="59402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196889" y="4642495"/>
            <a:ext cx="1426158" cy="1731319"/>
            <a:chOff x="3444240" y="4615200"/>
            <a:chExt cx="932702" cy="122858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240" y="4615200"/>
              <a:ext cx="932702" cy="32162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378" y="5097730"/>
              <a:ext cx="932564" cy="74605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750797" y="4654927"/>
            <a:ext cx="2039110" cy="1624861"/>
            <a:chOff x="6750797" y="4654927"/>
            <a:chExt cx="2039110" cy="162486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797" y="4654927"/>
              <a:ext cx="2033550" cy="5634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797" y="5305863"/>
              <a:ext cx="973925" cy="9739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055" y="5305863"/>
              <a:ext cx="973852" cy="9738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9055218" y="3179598"/>
            <a:ext cx="1087604" cy="3212782"/>
            <a:chOff x="9055218" y="3179598"/>
            <a:chExt cx="1087604" cy="321278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219" y="3179598"/>
              <a:ext cx="1087602" cy="1087602"/>
            </a:xfrm>
            <a:prstGeom prst="rect">
              <a:avLst/>
            </a:prstGeom>
          </p:spPr>
        </p:pic>
        <p:pic>
          <p:nvPicPr>
            <p:cNvPr id="1026" name="Picture 2" descr="http://www.logomaker.com/blog/wp-content/uploads/2013/06/Marriott-Logo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5220" y="4345334"/>
              <a:ext cx="1087602" cy="72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219" y="5202535"/>
              <a:ext cx="1087602" cy="38975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218" y="5772447"/>
              <a:ext cx="1087601" cy="619933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0274264" y="3179598"/>
            <a:ext cx="1629512" cy="2831613"/>
            <a:chOff x="10274264" y="3179598"/>
            <a:chExt cx="1629512" cy="283161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7" r="18599"/>
            <a:stretch/>
          </p:blipFill>
          <p:spPr>
            <a:xfrm>
              <a:off x="10537536" y="3179598"/>
              <a:ext cx="1102968" cy="77100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3360" y="4308572"/>
              <a:ext cx="1097144" cy="109714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274264" y="5694894"/>
              <a:ext cx="1629512" cy="31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8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291304" y="3048000"/>
            <a:ext cx="5821679" cy="3383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74320" y="3048000"/>
            <a:ext cx="5821679" cy="3383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 Mercado Hotelero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7" y="1690688"/>
            <a:ext cx="1076325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3360" y="3185160"/>
            <a:ext cx="1733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NEGOCIOS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46520" y="318516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VACACIONES</a:t>
            </a:r>
            <a:endParaRPr lang="en-US" sz="2800" dirty="0"/>
          </a:p>
        </p:txBody>
      </p:sp>
      <p:sp>
        <p:nvSpPr>
          <p:cNvPr id="10" name="Down Arrow 9"/>
          <p:cNvSpPr/>
          <p:nvPr/>
        </p:nvSpPr>
        <p:spPr>
          <a:xfrm>
            <a:off x="4615912" y="3708380"/>
            <a:ext cx="548640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02289" y="3708380"/>
            <a:ext cx="548640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7430" y="4109650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INDIVIDUOS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1845" y="4109650"/>
            <a:ext cx="1549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FAMILIAS</a:t>
            </a:r>
            <a:endParaRPr lang="en-US" sz="28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12038" y="3257692"/>
            <a:ext cx="1240092" cy="3022023"/>
            <a:chOff x="412038" y="3257692"/>
            <a:chExt cx="1240092" cy="30220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38" y="3257692"/>
              <a:ext cx="1240092" cy="4276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494" y="3855252"/>
              <a:ext cx="1229290" cy="120103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94" y="5050425"/>
              <a:ext cx="1229290" cy="122929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719767" y="3257692"/>
            <a:ext cx="1384322" cy="2236436"/>
            <a:chOff x="1788007" y="3257692"/>
            <a:chExt cx="1384322" cy="223643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944" y="3257692"/>
              <a:ext cx="1326385" cy="4276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8007" y="4055156"/>
              <a:ext cx="1332275" cy="47796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462" y="4809668"/>
              <a:ext cx="1327524" cy="6844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747966" y="4642496"/>
            <a:ext cx="1338709" cy="1157247"/>
            <a:chOff x="4747966" y="4642496"/>
            <a:chExt cx="1338709" cy="115724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67" y="4642496"/>
              <a:ext cx="1338708" cy="461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0" t="33833" r="24743" b="29041"/>
            <a:stretch/>
          </p:blipFill>
          <p:spPr>
            <a:xfrm>
              <a:off x="4747966" y="5205719"/>
              <a:ext cx="1338709" cy="59402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196889" y="4642495"/>
            <a:ext cx="1426158" cy="1731319"/>
            <a:chOff x="3444240" y="4615200"/>
            <a:chExt cx="932702" cy="122858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240" y="4615200"/>
              <a:ext cx="932702" cy="32162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378" y="5097730"/>
              <a:ext cx="932564" cy="74605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856261" y="4767497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FAMILIAS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50911" y="4533118"/>
            <a:ext cx="10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ADULTOS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87256" y="5430411"/>
            <a:ext cx="66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LGBT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09237" y="5602678"/>
            <a:ext cx="114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NUDISTAS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74687" y="3435699"/>
            <a:ext cx="18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AMBIENTALISTAS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62267" y="4829431"/>
            <a:ext cx="67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ARTE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16636" y="4008064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ESPIRITUALES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48038" y="5233346"/>
            <a:ext cx="135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ORGANICOS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71539" y="5787344"/>
            <a:ext cx="112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ADULTOS</a:t>
            </a:r>
          </a:p>
          <a:p>
            <a:pPr algn="ctr"/>
            <a:r>
              <a:rPr lang="es-MX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MAYORES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9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  <p:bldP spid="54" grpId="0"/>
      <p:bldP spid="55" grpId="0"/>
      <p:bldP spid="56" grpId="0"/>
      <p:bldP spid="57" grpId="0"/>
      <p:bldP spid="58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8322" y="1700809"/>
            <a:ext cx="1682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 smtClean="0"/>
              <a:t>HOTEL</a:t>
            </a:r>
            <a:endParaRPr lang="es-MX" sz="4400" dirty="0"/>
          </a:p>
        </p:txBody>
      </p:sp>
      <p:sp>
        <p:nvSpPr>
          <p:cNvPr id="5" name="Down Arrow 4"/>
          <p:cNvSpPr/>
          <p:nvPr/>
        </p:nvSpPr>
        <p:spPr>
          <a:xfrm>
            <a:off x="5441648" y="2924944"/>
            <a:ext cx="1056117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2561393" y="4077073"/>
            <a:ext cx="681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RESORT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51571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de descanso y recreación en modelo de uso - mixto</a:t>
            </a:r>
          </a:p>
        </p:txBody>
      </p:sp>
    </p:spTree>
    <p:extLst>
      <p:ext uri="{BB962C8B-B14F-4D97-AF65-F5344CB8AC3E}">
        <p14:creationId xmlns:p14="http://schemas.microsoft.com/office/powerpoint/2010/main" val="32398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403" y="836712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Proveedores Directos</a:t>
            </a:r>
            <a:endParaRPr lang="es-MX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462" y="1835532"/>
            <a:ext cx="6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461" y="2598817"/>
            <a:ext cx="14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462" y="3362102"/>
            <a:ext cx="70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8461" y="412538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8461" y="488867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Amenidades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461" y="5651956"/>
            <a:ext cx="265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centros de consumo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0508" y="836712"/>
            <a:ext cx="238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Proveedores Indirectos</a:t>
            </a:r>
            <a:endParaRPr lang="es-MX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9567" y="183553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Campos de golf</a:t>
            </a:r>
            <a:endParaRPr lang="es-MX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9393" y="2598817"/>
            <a:ext cx="93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Parques</a:t>
            </a:r>
            <a:endParaRPr lang="es-MX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5055" y="3362102"/>
            <a:ext cx="15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Transportación</a:t>
            </a:r>
            <a:endParaRPr lang="es-MX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9908" y="4125387"/>
            <a:ext cx="7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  <a:endParaRPr lang="es-MX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mages.clipartpanda.com/cloud-computing-cloud-1979p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18143" r="7451" b="29755"/>
          <a:stretch/>
        </p:blipFill>
        <p:spPr bwMode="auto">
          <a:xfrm>
            <a:off x="2674376" y="2204864"/>
            <a:ext cx="6174659" cy="28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94423" y="3528481"/>
            <a:ext cx="2734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Vacacional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3" idx="3"/>
          </p:cNvCxnSpPr>
          <p:nvPr/>
        </p:nvCxnSpPr>
        <p:spPr>
          <a:xfrm>
            <a:off x="1811985" y="2020198"/>
            <a:ext cx="2363802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1818557" y="2968149"/>
            <a:ext cx="1859091" cy="425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3"/>
          </p:cNvCxnSpPr>
          <p:nvPr/>
        </p:nvCxnSpPr>
        <p:spPr>
          <a:xfrm>
            <a:off x="1821090" y="3546768"/>
            <a:ext cx="1164294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3"/>
          </p:cNvCxnSpPr>
          <p:nvPr/>
        </p:nvCxnSpPr>
        <p:spPr>
          <a:xfrm>
            <a:off x="1641361" y="4310053"/>
            <a:ext cx="10330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3"/>
          </p:cNvCxnSpPr>
          <p:nvPr/>
        </p:nvCxnSpPr>
        <p:spPr>
          <a:xfrm flipV="1">
            <a:off x="2470113" y="4888672"/>
            <a:ext cx="1417642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3"/>
          </p:cNvCxnSpPr>
          <p:nvPr/>
        </p:nvCxnSpPr>
        <p:spPr>
          <a:xfrm flipV="1">
            <a:off x="3771495" y="5258004"/>
            <a:ext cx="1172377" cy="578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4" idx="1"/>
          </p:cNvCxnSpPr>
          <p:nvPr/>
        </p:nvCxnSpPr>
        <p:spPr>
          <a:xfrm flipV="1">
            <a:off x="7128986" y="2020198"/>
            <a:ext cx="1410581" cy="76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1"/>
          </p:cNvCxnSpPr>
          <p:nvPr/>
        </p:nvCxnSpPr>
        <p:spPr>
          <a:xfrm flipV="1">
            <a:off x="7446492" y="2783483"/>
            <a:ext cx="2022901" cy="418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6" idx="2"/>
          </p:cNvCxnSpPr>
          <p:nvPr/>
        </p:nvCxnSpPr>
        <p:spPr>
          <a:xfrm flipV="1">
            <a:off x="8849034" y="3731434"/>
            <a:ext cx="547552" cy="129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7" idx="1"/>
          </p:cNvCxnSpPr>
          <p:nvPr/>
        </p:nvCxnSpPr>
        <p:spPr>
          <a:xfrm>
            <a:off x="8849034" y="4310053"/>
            <a:ext cx="9308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2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339" y="116632"/>
            <a:ext cx="6174659" cy="2868474"/>
            <a:chOff x="2005782" y="2204864"/>
            <a:chExt cx="4630994" cy="2868474"/>
          </a:xfrm>
        </p:grpSpPr>
        <p:pic>
          <p:nvPicPr>
            <p:cNvPr id="3074" name="Picture 2" descr="http://images.clipartpanda.com/cloud-computing-cloud-1979px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" t="18143" r="7451" b="29755"/>
            <a:stretch/>
          </p:blipFill>
          <p:spPr bwMode="auto">
            <a:xfrm>
              <a:off x="2005782" y="2204864"/>
              <a:ext cx="4630994" cy="286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295817" y="3528481"/>
              <a:ext cx="2050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Producto Vacacional</a:t>
              </a:r>
              <a:endPara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12224" y="1440250"/>
            <a:ext cx="2007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VENTAS</a:t>
            </a:r>
            <a:endParaRPr 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5360" y="3068960"/>
            <a:ext cx="11617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360" y="3356992"/>
            <a:ext cx="351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Operadora (</a:t>
            </a:r>
            <a:r>
              <a:rPr lang="es-MX" dirty="0" err="1" smtClean="0"/>
              <a:t>Property</a:t>
            </a:r>
            <a:r>
              <a:rPr lang="es-MX" dirty="0" smtClean="0"/>
              <a:t> Management)</a:t>
            </a:r>
            <a:endParaRPr lang="es-MX" dirty="0"/>
          </a:p>
        </p:txBody>
      </p:sp>
      <p:sp>
        <p:nvSpPr>
          <p:cNvPr id="31" name="TextBox 30"/>
          <p:cNvSpPr txBox="1"/>
          <p:nvPr/>
        </p:nvSpPr>
        <p:spPr>
          <a:xfrm>
            <a:off x="335360" y="3843046"/>
            <a:ext cx="19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Compañía hotelera</a:t>
            </a:r>
            <a:endParaRPr lang="es-MX" dirty="0"/>
          </a:p>
        </p:txBody>
      </p:sp>
      <p:sp>
        <p:nvSpPr>
          <p:cNvPr id="33" name="TextBox 32"/>
          <p:cNvSpPr txBox="1"/>
          <p:nvPr/>
        </p:nvSpPr>
        <p:spPr>
          <a:xfrm>
            <a:off x="337200" y="4329100"/>
            <a:ext cx="436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Empresa Inmobiliaria (Propietario del activo)</a:t>
            </a:r>
            <a:endParaRPr lang="es-MX" dirty="0"/>
          </a:p>
        </p:txBody>
      </p:sp>
      <p:sp>
        <p:nvSpPr>
          <p:cNvPr id="34" name="TextBox 33"/>
          <p:cNvSpPr txBox="1"/>
          <p:nvPr/>
        </p:nvSpPr>
        <p:spPr>
          <a:xfrm>
            <a:off x="319443" y="4815154"/>
            <a:ext cx="28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Empresa financiera (</a:t>
            </a:r>
            <a:r>
              <a:rPr lang="es-MX" dirty="0" err="1" smtClean="0"/>
              <a:t>Lender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6" name="TextBox 35"/>
          <p:cNvSpPr txBox="1"/>
          <p:nvPr/>
        </p:nvSpPr>
        <p:spPr>
          <a:xfrm>
            <a:off x="337200" y="5301208"/>
            <a:ext cx="200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Operadora del Club</a:t>
            </a:r>
            <a:endParaRPr lang="es-MX" dirty="0"/>
          </a:p>
        </p:txBody>
      </p:sp>
      <p:sp>
        <p:nvSpPr>
          <p:cNvPr id="37" name="TextBox 36"/>
          <p:cNvSpPr txBox="1"/>
          <p:nvPr/>
        </p:nvSpPr>
        <p:spPr>
          <a:xfrm>
            <a:off x="8416321" y="3356992"/>
            <a:ext cx="256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Empresas de Intercambio</a:t>
            </a:r>
            <a:endParaRPr lang="es-MX" dirty="0"/>
          </a:p>
        </p:txBody>
      </p:sp>
      <p:sp>
        <p:nvSpPr>
          <p:cNvPr id="39" name="TextBox 38"/>
          <p:cNvSpPr txBox="1"/>
          <p:nvPr/>
        </p:nvSpPr>
        <p:spPr>
          <a:xfrm>
            <a:off x="6141852" y="3843046"/>
            <a:ext cx="426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Proveedores de Marketing complementario</a:t>
            </a:r>
            <a:endParaRPr lang="es-MX" dirty="0"/>
          </a:p>
        </p:txBody>
      </p:sp>
      <p:sp>
        <p:nvSpPr>
          <p:cNvPr id="40" name="TextBox 39"/>
          <p:cNvSpPr txBox="1"/>
          <p:nvPr/>
        </p:nvSpPr>
        <p:spPr>
          <a:xfrm>
            <a:off x="8760774" y="4329100"/>
            <a:ext cx="23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Empresas de Cobranza</a:t>
            </a:r>
            <a:endParaRPr lang="es-MX" dirty="0"/>
          </a:p>
        </p:txBody>
      </p:sp>
      <p:sp>
        <p:nvSpPr>
          <p:cNvPr id="41" name="TextBox 40"/>
          <p:cNvSpPr txBox="1"/>
          <p:nvPr/>
        </p:nvSpPr>
        <p:spPr>
          <a:xfrm>
            <a:off x="6902617" y="4815154"/>
            <a:ext cx="364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Proveedores de </a:t>
            </a:r>
            <a:r>
              <a:rPr lang="es-MX" dirty="0" err="1" smtClean="0"/>
              <a:t>Backroom</a:t>
            </a:r>
            <a:r>
              <a:rPr lang="es-MX" dirty="0" smtClean="0"/>
              <a:t> </a:t>
            </a:r>
            <a:r>
              <a:rPr lang="es-MX" dirty="0" err="1" smtClean="0"/>
              <a:t>Operation</a:t>
            </a:r>
            <a:endParaRPr lang="es-MX" dirty="0"/>
          </a:p>
        </p:txBody>
      </p:sp>
      <p:sp>
        <p:nvSpPr>
          <p:cNvPr id="42" name="TextBox 41"/>
          <p:cNvSpPr txBox="1"/>
          <p:nvPr/>
        </p:nvSpPr>
        <p:spPr>
          <a:xfrm>
            <a:off x="8348825" y="5301208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Empresas de Distribución</a:t>
            </a:r>
            <a:endParaRPr lang="es-MX" dirty="0"/>
          </a:p>
        </p:txBody>
      </p:sp>
      <p:sp>
        <p:nvSpPr>
          <p:cNvPr id="44" name="TextBox 43"/>
          <p:cNvSpPr txBox="1"/>
          <p:nvPr/>
        </p:nvSpPr>
        <p:spPr>
          <a:xfrm>
            <a:off x="338662" y="5760836"/>
            <a:ext cx="25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Proveedores de software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1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339" y="116632"/>
            <a:ext cx="6174659" cy="2868474"/>
            <a:chOff x="2005782" y="2204864"/>
            <a:chExt cx="4630994" cy="2868474"/>
          </a:xfrm>
        </p:grpSpPr>
        <p:pic>
          <p:nvPicPr>
            <p:cNvPr id="3074" name="Picture 2" descr="http://images.clipartpanda.com/cloud-computing-cloud-1979px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" t="18143" r="7451" b="29755"/>
            <a:stretch/>
          </p:blipFill>
          <p:spPr bwMode="auto">
            <a:xfrm>
              <a:off x="2005782" y="2204864"/>
              <a:ext cx="4630994" cy="286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295817" y="3528481"/>
              <a:ext cx="2050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Producto Vacacional</a:t>
              </a:r>
              <a:endPara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35360" y="3068960"/>
            <a:ext cx="11617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361" y="3212976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entidades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970" y="3823137"/>
            <a:ext cx="212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Asociaciones Locales</a:t>
            </a:r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409969" y="4309191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Asociaciones Nacionales</a:t>
            </a:r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11810" y="4795245"/>
            <a:ext cx="28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Asociaciones Internacionales</a:t>
            </a:r>
            <a:endParaRPr lang="es-MX" dirty="0"/>
          </a:p>
        </p:txBody>
      </p:sp>
      <p:sp>
        <p:nvSpPr>
          <p:cNvPr id="32" name="TextBox 31"/>
          <p:cNvSpPr txBox="1"/>
          <p:nvPr/>
        </p:nvSpPr>
        <p:spPr>
          <a:xfrm>
            <a:off x="409970" y="5234880"/>
            <a:ext cx="226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Entidades reguladoras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6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3602" y="1259097"/>
            <a:ext cx="5763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¿Qué es la Propiedad Vacacional?</a:t>
            </a:r>
            <a:endParaRPr lang="es-MX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88211" y="2244262"/>
            <a:ext cx="892899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Es un modelo de negocio por medio del cual se comercializan derechos de uso de hospedaje, ya sea provisionados de manera limitada por adelantado o a través de descuentos aplicables en el momento del uso de los mismo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03498" y="2211572"/>
            <a:ext cx="9385005" cy="31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88211" y="3766573"/>
            <a:ext cx="892899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Un canal de distribución de inventario con un costo mejor o similar al de una OTA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284" y="4550221"/>
            <a:ext cx="728684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Un producto conveniente que me obliga a salir de vacaciones una vez al año</a:t>
            </a: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2575" y="5333869"/>
            <a:ext cx="728684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B050"/>
                </a:solidFill>
              </a:rPr>
              <a:t>Un programa de vacaciones baratas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2576" y="6139203"/>
            <a:ext cx="728684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7030A0"/>
                </a:solidFill>
              </a:rPr>
              <a:t>Un RCI que me vendieron y que nunca uso</a:t>
            </a:r>
            <a:endParaRPr lang="es-MX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9" grpId="0"/>
      <p:bldP spid="9" grpId="1"/>
      <p:bldP spid="10" grpId="0"/>
      <p:bldP spid="10" grpId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429" y="2935167"/>
            <a:ext cx="5061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entorno competitivo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379" y="1148491"/>
            <a:ext cx="3910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mundo de 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6" descr="http://www.rcieschool.com/asia-pacific/developer-services/rci-pointsae/rci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2"/>
          <a:stretch/>
        </p:blipFill>
        <p:spPr bwMode="auto">
          <a:xfrm>
            <a:off x="3333593" y="2461743"/>
            <a:ext cx="5790073" cy="24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rcieschool.com/asia-pacific/developer-services/rci-pointsae/rci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2"/>
          <a:stretch/>
        </p:blipFill>
        <p:spPr bwMode="auto">
          <a:xfrm>
            <a:off x="1612258" y="2796675"/>
            <a:ext cx="3268385" cy="14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2.wikia.nocookie.net/__cb20140625182450/logopedia/images/thumb/8/80/Interval_International_old.svg/500px-Interval_International_o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37" y="309137"/>
            <a:ext cx="2664172" cy="9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rda.com/images/member_list_logos/member_logo_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223" y="1214957"/>
            <a:ext cx="1879300" cy="12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3i3interactive.com/showcase/sfxv4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4" y="5355880"/>
            <a:ext cx="70008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bs.twimg.com/profile_images/688188728/icon_text_blue_400x400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84" y="3643510"/>
            <a:ext cx="758578" cy="7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festiva.com/images/logo_rt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2" y="5999377"/>
            <a:ext cx="700090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tradingplaces.com/images/tradingplaces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161" y="4555295"/>
            <a:ext cx="1787914" cy="5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aventurasclub.com/img/logoResortToResor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90" y="2597860"/>
            <a:ext cx="2330254" cy="7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rcieschool.com/asia-pacific/developer-services/rci-pointsae/rci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2"/>
          <a:stretch/>
        </p:blipFill>
        <p:spPr bwMode="auto">
          <a:xfrm>
            <a:off x="1264041" y="3119997"/>
            <a:ext cx="1996138" cy="8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2.wikia.nocookie.net/__cb20140625182450/logopedia/images/thumb/8/80/Interval_International_old.svg/500px-Interval_International_o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7" y="309137"/>
            <a:ext cx="2664172" cy="9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rda.com/images/member_list_logos/member_logo_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63" y="1214957"/>
            <a:ext cx="1879300" cy="12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3i3interactive.com/showcase/sfxv4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14" y="5355880"/>
            <a:ext cx="70008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bs.twimg.com/profile_images/688188728/icon_text_blue_400x400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24" y="3643510"/>
            <a:ext cx="758578" cy="7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festiva.com/images/logo_rt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12" y="5999377"/>
            <a:ext cx="700090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tradingplaces.com/images/tradingplaces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01" y="4555295"/>
            <a:ext cx="1787914" cy="5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aventurasclub.com/img/logoResortToResor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30" y="2597860"/>
            <a:ext cx="2330254" cy="7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en/8/8b/AMResorts_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88" y="261984"/>
            <a:ext cx="2657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navacation.ca/images/hardrock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61" y="1425111"/>
            <a:ext cx="2217528" cy="13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h-destinations.com/es/wp-content/uploads/sites/6/2014/04/logoRoyalHolidayDestinations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30312" y="2944849"/>
            <a:ext cx="2304828" cy="10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iz.prlog.org/OccidentalHotels/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06" y="4436893"/>
            <a:ext cx="3004240" cy="5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licdn.com/media/p/5/000/1ac/142/1945cc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39" y="5501588"/>
            <a:ext cx="2923374" cy="9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26824" y="34131"/>
            <a:ext cx="3138985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7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rcieschool.com/asia-pacific/developer-services/rci-pointsae/rci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2"/>
          <a:stretch/>
        </p:blipFill>
        <p:spPr bwMode="auto">
          <a:xfrm>
            <a:off x="351343" y="3119997"/>
            <a:ext cx="1996138" cy="8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2.wikia.nocookie.net/__cb20140625182450/logopedia/images/thumb/8/80/Interval_International_old.svg/500px-Interval_International_o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97" y="309137"/>
            <a:ext cx="2664172" cy="9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rda.com/images/member_list_logos/member_logo_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83" y="1214957"/>
            <a:ext cx="1879300" cy="12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3i3interactive.com/showcase/sfxv4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34" y="5355880"/>
            <a:ext cx="70008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bs.twimg.com/profile_images/688188728/icon_text_blue_400x400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4" y="3643510"/>
            <a:ext cx="758578" cy="7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festiva.com/images/logo_rt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32" y="5999377"/>
            <a:ext cx="700090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tradingplaces.com/images/tradingplaces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21" y="4555295"/>
            <a:ext cx="1787914" cy="5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aventurasclub.com/img/logoResortToResor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50" y="2597860"/>
            <a:ext cx="2330254" cy="7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en/8/8b/AMResorts_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08" y="261984"/>
            <a:ext cx="2657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navacation.ca/images/hardrock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81" y="1425111"/>
            <a:ext cx="2217528" cy="13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h-destinations.com/es/wp-content/uploads/sites/6/2014/04/logoRoyalHolidayDestinations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70232" y="2944849"/>
            <a:ext cx="2304828" cy="10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iz.prlog.org/OccidentalHotels/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26" y="4436893"/>
            <a:ext cx="3004240" cy="5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licdn.com/media/p/5/000/1ac/142/1945cc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59" y="5501588"/>
            <a:ext cx="2923374" cy="9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jobofmine.com/files/logos/cxxxncft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46" y="603274"/>
            <a:ext cx="2375184" cy="9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avel Agency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80" y="2203927"/>
            <a:ext cx="2234316" cy="9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vacancyrewardsscams.biz/wp-content/uploads/2014/01/cropped-vacancy_rewards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80" y="3690356"/>
            <a:ext cx="2234316" cy="7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825088" y="34131"/>
            <a:ext cx="669967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9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3.bp.blogspot.com/-Hr36PcdlGZo/T_rpFTld91I/AAAAAAAACOY/80g60eU_U-Q/s1600/verylastroom-logo-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13" y="1977619"/>
            <a:ext cx="4349241" cy="20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e1.trivago.com/images/layoutimages/mars/logo_ci/logo@2x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53" y="585547"/>
            <a:ext cx="3810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i1.wp.com/stuffled.com/wp-content/uploads/2014/06/Booking-com-Logo-EPS-vector-image.png?resize=1020%2C6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0" b="37300"/>
          <a:stretch/>
        </p:blipFill>
        <p:spPr bwMode="auto">
          <a:xfrm>
            <a:off x="3671933" y="5349754"/>
            <a:ext cx="3600400" cy="6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press.hotels.com/en-us/files/2014/02/Hotels.com_ObviousChoice_RGB_left-align__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0" y="901863"/>
            <a:ext cx="4386064" cy="10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hotelmarketingcr.com/wp-content/uploads/2015/06/agoda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03" y="3355266"/>
            <a:ext cx="427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bostoncoachblog.com/wp-content/uploads/2013/12/HT_logo_whi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" y="3902226"/>
            <a:ext cx="2406047" cy="14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675" y="2791445"/>
            <a:ext cx="8806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impacto de los medios electrónicos en</a:t>
            </a:r>
          </a:p>
          <a:p>
            <a:pPr algn="ctr"/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entorno competitivo</a:t>
            </a:r>
            <a:endParaRPr lang="es-MX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5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41" y="2355943"/>
            <a:ext cx="7488263" cy="209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18" y="2262969"/>
            <a:ext cx="8235645" cy="258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12" y="544742"/>
            <a:ext cx="8284191" cy="59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97037" y="368490"/>
            <a:ext cx="8611738" cy="6223379"/>
            <a:chOff x="1897037" y="368490"/>
            <a:chExt cx="8611738" cy="6223379"/>
          </a:xfrm>
        </p:grpSpPr>
        <p:sp>
          <p:nvSpPr>
            <p:cNvPr id="2" name="Rectangle 1"/>
            <p:cNvSpPr/>
            <p:nvPr/>
          </p:nvSpPr>
          <p:spPr>
            <a:xfrm>
              <a:off x="6202906" y="368490"/>
              <a:ext cx="4305869" cy="62233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97037" y="3166281"/>
              <a:ext cx="4305869" cy="3425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4519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3" y="3182511"/>
            <a:ext cx="5240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 en México</a:t>
            </a:r>
          </a:p>
        </p:txBody>
      </p:sp>
    </p:spTree>
    <p:extLst>
      <p:ext uri="{BB962C8B-B14F-4D97-AF65-F5344CB8AC3E}">
        <p14:creationId xmlns:p14="http://schemas.microsoft.com/office/powerpoint/2010/main" val="37523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01" y="780695"/>
            <a:ext cx="8218297" cy="541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07" y="1641712"/>
            <a:ext cx="9778886" cy="385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09" y="833444"/>
            <a:ext cx="8633271" cy="522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Estrategia_social_medi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775" y="-1016"/>
            <a:ext cx="10715625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028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M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850" y="1373600"/>
            <a:ext cx="10355965" cy="436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89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ocial_Media_Grow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1450" y="1206500"/>
            <a:ext cx="4231919" cy="4438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14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mouth_lips_teeth_h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2032000"/>
            <a:ext cx="3810000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mouth_lips_teeth_h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429048" y="2032847"/>
            <a:ext cx="3804805" cy="279019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5619750" y="2952750"/>
            <a:ext cx="2019300" cy="9525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lvl="0"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6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2374900"/>
            <a:ext cx="1625600" cy="210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0900" y="3556000"/>
            <a:ext cx="712121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4718050" y="2952750"/>
            <a:ext cx="2755900" cy="9525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pic>
        <p:nvPicPr>
          <p:cNvPr id="82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0784" y="0"/>
            <a:ext cx="607817" cy="78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3300" y="4737100"/>
            <a:ext cx="653187" cy="84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5542" y="1104900"/>
            <a:ext cx="947858" cy="122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4400" y="323850"/>
            <a:ext cx="712121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0100" y="2057400"/>
            <a:ext cx="607816" cy="78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45650" y="5003800"/>
            <a:ext cx="653187" cy="84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7550" y="3352800"/>
            <a:ext cx="947858" cy="122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8250" y="5499100"/>
            <a:ext cx="653187" cy="84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578100"/>
            <a:ext cx="947858" cy="122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0500" y="1835150"/>
            <a:ext cx="947858" cy="122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ndroid_smartphone_clipart_clipart_smart_phone_256x256_b3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3850" y="5308600"/>
            <a:ext cx="947858" cy="12255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03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ocial_Media_Grow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623" y="194551"/>
            <a:ext cx="6169278" cy="64706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14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M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9124" y="1394651"/>
            <a:ext cx="9933888" cy="41846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80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381" y="242064"/>
            <a:ext cx="4576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Llegadas de turistas</a:t>
            </a:r>
          </a:p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MX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+20% vs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6175" y="1754040"/>
            <a:ext cx="4376519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s-MX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Millones </a:t>
            </a:r>
          </a:p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 visitantes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1534" y="1230821"/>
            <a:ext cx="2784309" cy="132343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#10</a:t>
            </a:r>
            <a:endParaRPr lang="es-MX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828" y="4077073"/>
            <a:ext cx="2784309" cy="132343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22</a:t>
            </a:r>
            <a:endParaRPr lang="es-MX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3874" y="3861049"/>
            <a:ext cx="312777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s-MX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mil </a:t>
            </a:r>
          </a:p>
          <a:p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 USD </a:t>
            </a:r>
          </a:p>
          <a:p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4250" y="5411912"/>
            <a:ext cx="2796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+17% vs </a:t>
            </a:r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s-MX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67467" y="21381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2014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2953119" y="531292"/>
            <a:ext cx="5875006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El proposito de uso de las redes sociales</a:t>
            </a:r>
          </a:p>
        </p:txBody>
      </p:sp>
      <p:sp>
        <p:nvSpPr>
          <p:cNvPr id="99" name="Shape 99"/>
          <p:cNvSpPr/>
          <p:nvPr/>
        </p:nvSpPr>
        <p:spPr>
          <a:xfrm>
            <a:off x="717550" y="2441550"/>
            <a:ext cx="3571362" cy="19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¿Cual es la mejor?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¿Cuantas se deben usar?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¿Que tan frecuentemente?</a:t>
            </a:r>
          </a:p>
        </p:txBody>
      </p:sp>
      <p:pic>
        <p:nvPicPr>
          <p:cNvPr id="100" name="Social_Media_Strategy_For_Year_20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1530350"/>
            <a:ext cx="5156200" cy="4686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85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3833189" y="690643"/>
            <a:ext cx="4578176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700" b="1">
                <a:solidFill>
                  <a:srgbClr val="E8A4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/>
              <a:t>REDES SOCIALES 1.0</a:t>
            </a:r>
          </a:p>
        </p:txBody>
      </p:sp>
      <p:pic>
        <p:nvPicPr>
          <p:cNvPr id="103" name="Emergency_Informat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2349500"/>
            <a:ext cx="5080000" cy="381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0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ocial_network_background_with_media_icons_vector_143127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9577" y="314158"/>
            <a:ext cx="6085523" cy="64058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402817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899883" y="241137"/>
            <a:ext cx="4448334" cy="5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 b="1">
                <a:solidFill>
                  <a:srgbClr val="308B1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00"/>
              <a:t>REDES SOCIALES 2.0</a:t>
            </a:r>
          </a:p>
        </p:txBody>
      </p:sp>
      <p:pic>
        <p:nvPicPr>
          <p:cNvPr id="108" name="rsz_social_listening_service_e13736363548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1327" y="952500"/>
            <a:ext cx="7786756" cy="58483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45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inkedin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200" y="1016000"/>
            <a:ext cx="1841500" cy="184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logo_TripAdviso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7300" y="1193800"/>
            <a:ext cx="1905000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listening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0950" y="4832350"/>
            <a:ext cx="2171700" cy="933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DERQ4HJTNI2Q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3400" y="4925060"/>
            <a:ext cx="2211295" cy="7518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58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3866536" y="457037"/>
            <a:ext cx="4448334" cy="5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600" b="1">
                <a:solidFill>
                  <a:srgbClr val="5747C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00"/>
              <a:t>REDES SOCIALES 3.0</a:t>
            </a:r>
          </a:p>
        </p:txBody>
      </p:sp>
      <p:pic>
        <p:nvPicPr>
          <p:cNvPr id="116" name="20120906_2228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9650" y="1485900"/>
            <a:ext cx="5092700" cy="509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15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quirk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7075" y="836538"/>
            <a:ext cx="8287141" cy="56404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80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870960" y="658292"/>
            <a:ext cx="4095160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Estructura de Marketing Digital</a:t>
            </a:r>
          </a:p>
        </p:txBody>
      </p:sp>
      <p:pic>
        <p:nvPicPr>
          <p:cNvPr id="121" name="websi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2350" y="1606550"/>
            <a:ext cx="7609505" cy="46037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02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3870960" y="658292"/>
            <a:ext cx="4095160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Estructura de Marketing Digital</a:t>
            </a:r>
          </a:p>
        </p:txBody>
      </p:sp>
      <p:pic>
        <p:nvPicPr>
          <p:cNvPr id="124" name="Home_ic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7200" y="1295400"/>
            <a:ext cx="1117600" cy="111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150009" y="3560242"/>
            <a:ext cx="1707199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1497F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Social Media</a:t>
            </a:r>
          </a:p>
        </p:txBody>
      </p:sp>
      <p:sp>
        <p:nvSpPr>
          <p:cNvPr id="126" name="Shape 126"/>
          <p:cNvSpPr/>
          <p:nvPr/>
        </p:nvSpPr>
        <p:spPr>
          <a:xfrm>
            <a:off x="8618220" y="3560242"/>
            <a:ext cx="2240742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BC802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Direct Marketing</a:t>
            </a:r>
          </a:p>
        </p:txBody>
      </p:sp>
      <p:sp>
        <p:nvSpPr>
          <p:cNvPr id="127" name="Shape 127"/>
          <p:cNvSpPr/>
          <p:nvPr/>
        </p:nvSpPr>
        <p:spPr>
          <a:xfrm>
            <a:off x="3518535" y="3560242"/>
            <a:ext cx="618759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D4595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Blog</a:t>
            </a:r>
          </a:p>
        </p:txBody>
      </p:sp>
      <p:sp>
        <p:nvSpPr>
          <p:cNvPr id="128" name="Shape 128"/>
          <p:cNvSpPr/>
          <p:nvPr/>
        </p:nvSpPr>
        <p:spPr>
          <a:xfrm>
            <a:off x="684848" y="3367882"/>
            <a:ext cx="201279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BDB45"/>
                </a:solidFill>
              </a:rPr>
              <a:t>Administración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BDB45"/>
                </a:solidFill>
              </a:rPr>
              <a:t>de imagen</a:t>
            </a:r>
          </a:p>
        </p:txBody>
      </p:sp>
      <p:pic>
        <p:nvPicPr>
          <p:cNvPr id="129" name="Content_Marketing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9950" y="4579168"/>
            <a:ext cx="2825750" cy="204563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 rot="5400000">
            <a:off x="5845175" y="2695575"/>
            <a:ext cx="508000" cy="577850"/>
          </a:xfrm>
          <a:prstGeom prst="rightArrow">
            <a:avLst>
              <a:gd name="adj1" fmla="val 32000"/>
              <a:gd name="adj2" fmla="val 120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lvl="0">
              <a:defRPr sz="3600"/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5400000">
            <a:off x="5842000" y="3975100"/>
            <a:ext cx="508000" cy="577850"/>
          </a:xfrm>
          <a:prstGeom prst="rightArrow">
            <a:avLst>
              <a:gd name="adj1" fmla="val 32000"/>
              <a:gd name="adj2" fmla="val 120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lvl="0"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3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vermesongs.com/wp-content/uploads/2014/04/Q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"/>
          <a:stretch/>
        </p:blipFill>
        <p:spPr bwMode="auto">
          <a:xfrm>
            <a:off x="1" y="1897039"/>
            <a:ext cx="12195162" cy="49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1" y="1310620"/>
            <a:ext cx="1522275" cy="150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74492" y="150520"/>
            <a:ext cx="5012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Llegada de Turistas</a:t>
            </a:r>
            <a:endParaRPr lang="es-MX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3409" y="817858"/>
            <a:ext cx="515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Historial Posicionamiento México</a:t>
            </a:r>
            <a:endParaRPr lang="es-MX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5659" y="2819904"/>
            <a:ext cx="1829850" cy="2258273"/>
            <a:chOff x="8475659" y="2819904"/>
            <a:chExt cx="1829850" cy="225827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650" y="2819904"/>
              <a:ext cx="1567456" cy="149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8475659" y="4358097"/>
              <a:ext cx="480053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389874" y="4315146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/>
                <a:t>2014</a:t>
              </a:r>
              <a:endParaRPr lang="es-MX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3662" y="4941169"/>
            <a:ext cx="2702050" cy="1757703"/>
            <a:chOff x="6253662" y="4941169"/>
            <a:chExt cx="2702050" cy="175770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590" y="4941169"/>
              <a:ext cx="1949122" cy="175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253662" y="5085184"/>
              <a:ext cx="994466" cy="1539119"/>
              <a:chOff x="6253662" y="5085184"/>
              <a:chExt cx="994466" cy="153911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480043" y="5085184"/>
                <a:ext cx="768085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253662" y="6101083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 smtClean="0"/>
                  <a:t>2013</a:t>
                </a:r>
                <a:endParaRPr lang="es-MX" sz="28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697726" y="3939682"/>
            <a:ext cx="2619993" cy="1846312"/>
            <a:chOff x="3697726" y="3939682"/>
            <a:chExt cx="2619993" cy="184631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829" y="3939682"/>
              <a:ext cx="1757890" cy="170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983765" y="3939682"/>
              <a:ext cx="576064" cy="353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697726" y="5262774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/>
                <a:t>2012</a:t>
              </a:r>
              <a:endParaRPr lang="es-MX" sz="28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93126" y="2564905"/>
            <a:ext cx="2104505" cy="2054802"/>
            <a:chOff x="1793126" y="2564905"/>
            <a:chExt cx="2104505" cy="20548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549" y="2736184"/>
              <a:ext cx="1494082" cy="148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2099904" y="2564905"/>
              <a:ext cx="303645" cy="254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93126" y="4096487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/>
                <a:t>2011</a:t>
              </a:r>
              <a:endParaRPr lang="es-MX" sz="28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1634" y="274347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2010</a:t>
            </a:r>
            <a:endParaRPr lang="es-MX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803489" y="546976"/>
            <a:ext cx="1271640" cy="2272927"/>
            <a:chOff x="9803489" y="546976"/>
            <a:chExt cx="1271640" cy="2272927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9803489" y="2065259"/>
              <a:ext cx="393616" cy="754644"/>
            </a:xfrm>
            <a:prstGeom prst="straightConnector1">
              <a:avLst/>
            </a:prstGeom>
            <a:ln w="50800"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9779" y="546976"/>
              <a:ext cx="89535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28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4087622" y="722993"/>
            <a:ext cx="3574633" cy="71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8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FFFFFF"/>
                </a:solidFill>
              </a:rPr>
              <a:t>Muchas Gracias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69" y="3573662"/>
            <a:ext cx="9422653" cy="3284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9969" y="832175"/>
            <a:ext cx="4689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737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642354"/>
            <a:ext cx="9974169" cy="56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1107650"/>
            <a:ext cx="7994634" cy="46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49687" y="3201394"/>
            <a:ext cx="994412" cy="1680969"/>
            <a:chOff x="9155427" y="3201394"/>
            <a:chExt cx="994412" cy="1680969"/>
          </a:xfrm>
        </p:grpSpPr>
        <p:pic>
          <p:nvPicPr>
            <p:cNvPr id="3074" name="Picture 2" descr="C:\Users\dfuentes\Dropbox\Seminario AMDETUR 2015\Imágenes\Picture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428" y="3201394"/>
              <a:ext cx="994411" cy="51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dfuentes\Dropbox\Seminario AMDETUR 2015\Imágenes\Picture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427" y="4371064"/>
              <a:ext cx="994411" cy="51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949684" y="2783426"/>
            <a:ext cx="837566" cy="2871470"/>
            <a:chOff x="9155424" y="2783426"/>
            <a:chExt cx="837566" cy="2871470"/>
          </a:xfrm>
        </p:grpSpPr>
        <p:pic>
          <p:nvPicPr>
            <p:cNvPr id="3075" name="Picture 3" descr="C:\Users\dfuentes\Dropbox\Seminario AMDETUR 2015\Imágenes\Picture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427" y="3701125"/>
              <a:ext cx="837563" cy="41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dfuentes\Dropbox\Seminario AMDETUR 2015\Imágenes\Picture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426" y="2783426"/>
              <a:ext cx="837563" cy="41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dfuentes\Dropbox\Seminario AMDETUR 2015\Imágenes\Picture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425" y="4795106"/>
              <a:ext cx="837563" cy="41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dfuentes\Dropbox\Seminario AMDETUR 2015\Imágenes\Picture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424" y="5236928"/>
              <a:ext cx="837563" cy="41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32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773" y="818866"/>
            <a:ext cx="291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Promedio por Pasajero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27" y="1188198"/>
            <a:ext cx="8202917" cy="5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5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594</Words>
  <Application>Microsoft Office PowerPoint</Application>
  <PresentationFormat>Personalizado</PresentationFormat>
  <Paragraphs>155</Paragraphs>
  <Slides>60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Office Theme</vt:lpstr>
      <vt:lpstr>El Mercado de la Propiedad Vacacional e Integrantes de la Industria</vt:lpstr>
      <vt:lpstr>La propiedad Vacacional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Tamaño de la Industria</vt:lpstr>
      <vt:lpstr>El Tamaño de la Industria</vt:lpstr>
      <vt:lpstr>El Tamaño de la Industria</vt:lpstr>
      <vt:lpstr>Lo que se vende</vt:lpstr>
      <vt:lpstr>Lo que se vende</vt:lpstr>
      <vt:lpstr>Lo que se vende</vt:lpstr>
      <vt:lpstr>Quién lo compra</vt:lpstr>
      <vt:lpstr>…y de a como?</vt:lpstr>
      <vt:lpstr>Definición de Mercado </vt:lpstr>
      <vt:lpstr>Presentación de PowerPoint</vt:lpstr>
      <vt:lpstr>Presentación de PowerPoint</vt:lpstr>
      <vt:lpstr>El Mercado Hotelero</vt:lpstr>
      <vt:lpstr>El Mercado Hotelero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Mercado de la Propiedad Vacacional</dc:title>
  <dc:creator>David Fuentes</dc:creator>
  <cp:lastModifiedBy>Vicky Anguiano</cp:lastModifiedBy>
  <cp:revision>62</cp:revision>
  <dcterms:created xsi:type="dcterms:W3CDTF">2015-06-29T00:44:30Z</dcterms:created>
  <dcterms:modified xsi:type="dcterms:W3CDTF">2015-10-06T19:20:53Z</dcterms:modified>
</cp:coreProperties>
</file>