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000000"/>
      </a:buClr>
      <a:buSzTx/>
      <a:buFont typeface="ヒラギノ角ゴ Pro W3"/>
      <a:buNone/>
      <a:tabLst/>
      <a:defRPr kumimoji="0" sz="5000" b="0" i="0" u="none" strike="noStrike" cap="none" spc="0" normalizeH="0" baseline="0">
        <a:ln>
          <a:noFill/>
        </a:ln>
        <a:solidFill>
          <a:srgbClr val="B4227F"/>
        </a:solidFill>
        <a:effectLst/>
        <a:uFill>
          <a:solidFill>
            <a:srgbClr val="000000"/>
          </a:solidFill>
        </a:uFill>
        <a:latin typeface="+mj-lt"/>
        <a:ea typeface="+mj-ea"/>
        <a:cs typeface="+mj-cs"/>
        <a:sym typeface="Gotham Light"/>
      </a:defRPr>
    </a:lvl1pPr>
    <a:lvl2pPr marL="0" marR="0" indent="3429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000000"/>
      </a:buClr>
      <a:buSzTx/>
      <a:buFont typeface="ヒラギノ角ゴ Pro W3"/>
      <a:buNone/>
      <a:tabLst/>
      <a:defRPr kumimoji="0" sz="5000" b="0" i="0" u="none" strike="noStrike" cap="none" spc="0" normalizeH="0" baseline="0">
        <a:ln>
          <a:noFill/>
        </a:ln>
        <a:solidFill>
          <a:srgbClr val="B4227F"/>
        </a:solidFill>
        <a:effectLst/>
        <a:uFill>
          <a:solidFill>
            <a:srgbClr val="000000"/>
          </a:solidFill>
        </a:uFill>
        <a:latin typeface="+mj-lt"/>
        <a:ea typeface="+mj-ea"/>
        <a:cs typeface="+mj-cs"/>
        <a:sym typeface="Gotham Light"/>
      </a:defRPr>
    </a:lvl2pPr>
    <a:lvl3pPr marL="0" marR="0" indent="6858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000000"/>
      </a:buClr>
      <a:buSzTx/>
      <a:buFont typeface="ヒラギノ角ゴ Pro W3"/>
      <a:buNone/>
      <a:tabLst/>
      <a:defRPr kumimoji="0" sz="5000" b="0" i="0" u="none" strike="noStrike" cap="none" spc="0" normalizeH="0" baseline="0">
        <a:ln>
          <a:noFill/>
        </a:ln>
        <a:solidFill>
          <a:srgbClr val="B4227F"/>
        </a:solidFill>
        <a:effectLst/>
        <a:uFill>
          <a:solidFill>
            <a:srgbClr val="000000"/>
          </a:solidFill>
        </a:uFill>
        <a:latin typeface="+mj-lt"/>
        <a:ea typeface="+mj-ea"/>
        <a:cs typeface="+mj-cs"/>
        <a:sym typeface="Gotham Light"/>
      </a:defRPr>
    </a:lvl3pPr>
    <a:lvl4pPr marL="0" marR="0" indent="10287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000000"/>
      </a:buClr>
      <a:buSzTx/>
      <a:buFont typeface="ヒラギノ角ゴ Pro W3"/>
      <a:buNone/>
      <a:tabLst/>
      <a:defRPr kumimoji="0" sz="5000" b="0" i="0" u="none" strike="noStrike" cap="none" spc="0" normalizeH="0" baseline="0">
        <a:ln>
          <a:noFill/>
        </a:ln>
        <a:solidFill>
          <a:srgbClr val="B4227F"/>
        </a:solidFill>
        <a:effectLst/>
        <a:uFill>
          <a:solidFill>
            <a:srgbClr val="000000"/>
          </a:solidFill>
        </a:uFill>
        <a:latin typeface="+mj-lt"/>
        <a:ea typeface="+mj-ea"/>
        <a:cs typeface="+mj-cs"/>
        <a:sym typeface="Gotham Light"/>
      </a:defRPr>
    </a:lvl4pPr>
    <a:lvl5pPr marL="0" marR="0" indent="13716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000000"/>
      </a:buClr>
      <a:buSzTx/>
      <a:buFont typeface="ヒラギノ角ゴ Pro W3"/>
      <a:buNone/>
      <a:tabLst/>
      <a:defRPr kumimoji="0" sz="5000" b="0" i="0" u="none" strike="noStrike" cap="none" spc="0" normalizeH="0" baseline="0">
        <a:ln>
          <a:noFill/>
        </a:ln>
        <a:solidFill>
          <a:srgbClr val="B4227F"/>
        </a:solidFill>
        <a:effectLst/>
        <a:uFill>
          <a:solidFill>
            <a:srgbClr val="000000"/>
          </a:solidFill>
        </a:uFill>
        <a:latin typeface="+mj-lt"/>
        <a:ea typeface="+mj-ea"/>
        <a:cs typeface="+mj-cs"/>
        <a:sym typeface="Gotham Light"/>
      </a:defRPr>
    </a:lvl5pPr>
    <a:lvl6pPr marL="0" marR="0" indent="17145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000000"/>
      </a:buClr>
      <a:buSzTx/>
      <a:buFont typeface="ヒラギノ角ゴ Pro W3"/>
      <a:buNone/>
      <a:tabLst/>
      <a:defRPr kumimoji="0" sz="5000" b="0" i="0" u="none" strike="noStrike" cap="none" spc="0" normalizeH="0" baseline="0">
        <a:ln>
          <a:noFill/>
        </a:ln>
        <a:solidFill>
          <a:srgbClr val="B4227F"/>
        </a:solidFill>
        <a:effectLst/>
        <a:uFill>
          <a:solidFill>
            <a:srgbClr val="000000"/>
          </a:solidFill>
        </a:uFill>
        <a:latin typeface="+mj-lt"/>
        <a:ea typeface="+mj-ea"/>
        <a:cs typeface="+mj-cs"/>
        <a:sym typeface="Gotham Light"/>
      </a:defRPr>
    </a:lvl6pPr>
    <a:lvl7pPr marL="0" marR="0" indent="20574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000000"/>
      </a:buClr>
      <a:buSzTx/>
      <a:buFont typeface="ヒラギノ角ゴ Pro W3"/>
      <a:buNone/>
      <a:tabLst/>
      <a:defRPr kumimoji="0" sz="5000" b="0" i="0" u="none" strike="noStrike" cap="none" spc="0" normalizeH="0" baseline="0">
        <a:ln>
          <a:noFill/>
        </a:ln>
        <a:solidFill>
          <a:srgbClr val="B4227F"/>
        </a:solidFill>
        <a:effectLst/>
        <a:uFill>
          <a:solidFill>
            <a:srgbClr val="000000"/>
          </a:solidFill>
        </a:uFill>
        <a:latin typeface="+mj-lt"/>
        <a:ea typeface="+mj-ea"/>
        <a:cs typeface="+mj-cs"/>
        <a:sym typeface="Gotham Light"/>
      </a:defRPr>
    </a:lvl7pPr>
    <a:lvl8pPr marL="0" marR="0" indent="24003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000000"/>
      </a:buClr>
      <a:buSzTx/>
      <a:buFont typeface="ヒラギノ角ゴ Pro W3"/>
      <a:buNone/>
      <a:tabLst/>
      <a:defRPr kumimoji="0" sz="5000" b="0" i="0" u="none" strike="noStrike" cap="none" spc="0" normalizeH="0" baseline="0">
        <a:ln>
          <a:noFill/>
        </a:ln>
        <a:solidFill>
          <a:srgbClr val="B4227F"/>
        </a:solidFill>
        <a:effectLst/>
        <a:uFill>
          <a:solidFill>
            <a:srgbClr val="000000"/>
          </a:solidFill>
        </a:uFill>
        <a:latin typeface="+mj-lt"/>
        <a:ea typeface="+mj-ea"/>
        <a:cs typeface="+mj-cs"/>
        <a:sym typeface="Gotham Light"/>
      </a:defRPr>
    </a:lvl8pPr>
    <a:lvl9pPr marL="0" marR="0" indent="27432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000000"/>
      </a:buClr>
      <a:buSzTx/>
      <a:buFont typeface="ヒラギノ角ゴ Pro W3"/>
      <a:buNone/>
      <a:tabLst/>
      <a:defRPr kumimoji="0" sz="5000" b="0" i="0" u="none" strike="noStrike" cap="none" spc="0" normalizeH="0" baseline="0">
        <a:ln>
          <a:noFill/>
        </a:ln>
        <a:solidFill>
          <a:srgbClr val="B4227F"/>
        </a:solidFill>
        <a:effectLst/>
        <a:uFill>
          <a:solidFill>
            <a:srgbClr val="000000"/>
          </a:solidFill>
        </a:uFill>
        <a:latin typeface="+mj-lt"/>
        <a:ea typeface="+mj-ea"/>
        <a:cs typeface="+mj-cs"/>
        <a:sym typeface="Gotham Light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64"/>
  </p:normalViewPr>
  <p:slideViewPr>
    <p:cSldViewPr snapToGrid="0" snapToObjects="1" showGuides="1">
      <p:cViewPr>
        <p:scale>
          <a:sx n="67" d="100"/>
          <a:sy n="67" d="100"/>
        </p:scale>
        <p:origin x="-616" y="-80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485040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5" y="603"/>
            <a:ext cx="13003150" cy="9752395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hape 16"/>
          <p:cNvSpPr/>
          <p:nvPr/>
        </p:nvSpPr>
        <p:spPr>
          <a:xfrm>
            <a:off x="0" y="8547892"/>
            <a:ext cx="13004800" cy="1206434"/>
          </a:xfrm>
          <a:prstGeom prst="rect">
            <a:avLst/>
          </a:prstGeom>
          <a:solidFill>
            <a:srgbClr val="B5227F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buClrTx/>
              <a:buFontTx/>
              <a:defRPr sz="1800">
                <a:solidFill>
                  <a:srgbClr val="FFFFFF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pPr>
            <a:endParaRPr/>
          </a:p>
        </p:txBody>
      </p:sp>
      <p:sp>
        <p:nvSpPr>
          <p:cNvPr id="17" name="Shape 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 blanco cop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5" y="-761397"/>
            <a:ext cx="13003150" cy="9752395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Shape 32"/>
          <p:cNvSpPr/>
          <p:nvPr/>
        </p:nvSpPr>
        <p:spPr>
          <a:xfrm>
            <a:off x="0" y="8939082"/>
            <a:ext cx="13004800" cy="815244"/>
          </a:xfrm>
          <a:prstGeom prst="rect">
            <a:avLst/>
          </a:prstGeom>
          <a:solidFill>
            <a:srgbClr val="B5227F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buClrTx/>
              <a:buFontTx/>
              <a:defRPr sz="1800">
                <a:solidFill>
                  <a:srgbClr val="FFFFFF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pPr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25" y="603"/>
            <a:ext cx="13003150" cy="975239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/>
        </p:nvSpPr>
        <p:spPr>
          <a:xfrm>
            <a:off x="0" y="9033188"/>
            <a:ext cx="8323475" cy="204541"/>
          </a:xfrm>
          <a:prstGeom prst="rect">
            <a:avLst/>
          </a:prstGeom>
          <a:solidFill>
            <a:srgbClr val="B5227F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buClrTx/>
              <a:buFontTx/>
              <a:defRPr sz="1800">
                <a:solidFill>
                  <a:srgbClr val="FFFFFF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pPr>
            <a:endParaRPr/>
          </a:p>
        </p:txBody>
      </p:sp>
      <p:pic>
        <p:nvPicPr>
          <p:cNvPr id="4" name="image2.png" descr="Logo-AMDETUR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94" t="15922" r="5522" b="20468"/>
          <a:stretch>
            <a:fillRect/>
          </a:stretch>
        </p:blipFill>
        <p:spPr>
          <a:xfrm>
            <a:off x="8373365" y="8740766"/>
            <a:ext cx="2229567" cy="72106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3.png" descr="Logo-Resilicencia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4742" y="8807005"/>
            <a:ext cx="1897083" cy="65690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defTabSz="584200">
              <a:buClrTx/>
              <a:buFontTx/>
              <a:defRPr sz="1800"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xmlns:p14="http://schemas.microsoft.com/office/powerpoint/2010/main" spd="med"/>
  <p:txStyles>
    <p:titleStyle>
      <a:lvl1pPr marL="0" marR="0" indent="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000000">
              <a:alpha val="70000"/>
            </a:srgbClr>
          </a:solidFill>
          <a:uFillTx/>
          <a:latin typeface="+mn-lt"/>
          <a:ea typeface="+mn-ea"/>
          <a:cs typeface="+mn-cs"/>
          <a:sym typeface="Gotham Book"/>
        </a:defRPr>
      </a:lvl1pPr>
      <a:lvl2pPr marL="0" marR="0" indent="2286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000000">
              <a:alpha val="70000"/>
            </a:srgbClr>
          </a:solidFill>
          <a:uFillTx/>
          <a:latin typeface="+mn-lt"/>
          <a:ea typeface="+mn-ea"/>
          <a:cs typeface="+mn-cs"/>
          <a:sym typeface="Gotham Book"/>
        </a:defRPr>
      </a:lvl2pPr>
      <a:lvl3pPr marL="0" marR="0" indent="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000000">
              <a:alpha val="70000"/>
            </a:srgbClr>
          </a:solidFill>
          <a:uFillTx/>
          <a:latin typeface="+mn-lt"/>
          <a:ea typeface="+mn-ea"/>
          <a:cs typeface="+mn-cs"/>
          <a:sym typeface="Gotham Book"/>
        </a:defRPr>
      </a:lvl3pPr>
      <a:lvl4pPr marL="0" marR="0" indent="6858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000000">
              <a:alpha val="70000"/>
            </a:srgbClr>
          </a:solidFill>
          <a:uFillTx/>
          <a:latin typeface="+mn-lt"/>
          <a:ea typeface="+mn-ea"/>
          <a:cs typeface="+mn-cs"/>
          <a:sym typeface="Gotham Book"/>
        </a:defRPr>
      </a:lvl4pPr>
      <a:lvl5pPr marL="0" marR="0" indent="914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000000">
              <a:alpha val="70000"/>
            </a:srgbClr>
          </a:solidFill>
          <a:uFillTx/>
          <a:latin typeface="+mn-lt"/>
          <a:ea typeface="+mn-ea"/>
          <a:cs typeface="+mn-cs"/>
          <a:sym typeface="Gotham Book"/>
        </a:defRPr>
      </a:lvl5pPr>
      <a:lvl6pPr marL="0" marR="0" indent="1143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000000">
              <a:alpha val="70000"/>
            </a:srgbClr>
          </a:solidFill>
          <a:uFillTx/>
          <a:latin typeface="+mn-lt"/>
          <a:ea typeface="+mn-ea"/>
          <a:cs typeface="+mn-cs"/>
          <a:sym typeface="Gotham Book"/>
        </a:defRPr>
      </a:lvl6pPr>
      <a:lvl7pPr marL="0" marR="0" indent="13716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000000">
              <a:alpha val="70000"/>
            </a:srgbClr>
          </a:solidFill>
          <a:uFillTx/>
          <a:latin typeface="+mn-lt"/>
          <a:ea typeface="+mn-ea"/>
          <a:cs typeface="+mn-cs"/>
          <a:sym typeface="Gotham Book"/>
        </a:defRPr>
      </a:lvl7pPr>
      <a:lvl8pPr marL="0" marR="0" indent="1600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000000">
              <a:alpha val="70000"/>
            </a:srgbClr>
          </a:solidFill>
          <a:uFillTx/>
          <a:latin typeface="+mn-lt"/>
          <a:ea typeface="+mn-ea"/>
          <a:cs typeface="+mn-cs"/>
          <a:sym typeface="Gotham Book"/>
        </a:defRPr>
      </a:lvl8pPr>
      <a:lvl9pPr marL="0" marR="0" indent="18288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000000">
              <a:alpha val="70000"/>
            </a:srgbClr>
          </a:solidFill>
          <a:uFillTx/>
          <a:latin typeface="+mn-lt"/>
          <a:ea typeface="+mn-ea"/>
          <a:cs typeface="+mn-cs"/>
          <a:sym typeface="Gotham Book"/>
        </a:defRPr>
      </a:lvl9pPr>
    </p:titleStyle>
    <p:bodyStyle>
      <a:lvl1pPr marL="246944" marR="0" indent="-246944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>
              <a:alpha val="70000"/>
            </a:srgbClr>
          </a:solidFill>
          <a:uFillTx/>
          <a:latin typeface="+mn-lt"/>
          <a:ea typeface="+mn-ea"/>
          <a:cs typeface="+mn-cs"/>
          <a:sym typeface="Gotham Book"/>
        </a:defRPr>
      </a:lvl1pPr>
      <a:lvl2pPr marL="691444" marR="0" indent="-246944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>
              <a:alpha val="70000"/>
            </a:srgbClr>
          </a:solidFill>
          <a:uFillTx/>
          <a:latin typeface="+mn-lt"/>
          <a:ea typeface="+mn-ea"/>
          <a:cs typeface="+mn-cs"/>
          <a:sym typeface="Gotham Book"/>
        </a:defRPr>
      </a:lvl2pPr>
      <a:lvl3pPr marL="1135944" marR="0" indent="-246944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>
              <a:alpha val="70000"/>
            </a:srgbClr>
          </a:solidFill>
          <a:uFillTx/>
          <a:latin typeface="+mn-lt"/>
          <a:ea typeface="+mn-ea"/>
          <a:cs typeface="+mn-cs"/>
          <a:sym typeface="Gotham Book"/>
        </a:defRPr>
      </a:lvl3pPr>
      <a:lvl4pPr marL="1580444" marR="0" indent="-246944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>
              <a:alpha val="70000"/>
            </a:srgbClr>
          </a:solidFill>
          <a:uFillTx/>
          <a:latin typeface="+mn-lt"/>
          <a:ea typeface="+mn-ea"/>
          <a:cs typeface="+mn-cs"/>
          <a:sym typeface="Gotham Book"/>
        </a:defRPr>
      </a:lvl4pPr>
      <a:lvl5pPr marL="2024944" marR="0" indent="-246944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>
              <a:alpha val="70000"/>
            </a:srgbClr>
          </a:solidFill>
          <a:uFillTx/>
          <a:latin typeface="+mn-lt"/>
          <a:ea typeface="+mn-ea"/>
          <a:cs typeface="+mn-cs"/>
          <a:sym typeface="Gotham Book"/>
        </a:defRPr>
      </a:lvl5pPr>
      <a:lvl6pPr marL="2469444" marR="0" indent="-246944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>
              <a:alpha val="70000"/>
            </a:srgbClr>
          </a:solidFill>
          <a:uFillTx/>
          <a:latin typeface="+mn-lt"/>
          <a:ea typeface="+mn-ea"/>
          <a:cs typeface="+mn-cs"/>
          <a:sym typeface="Gotham Book"/>
        </a:defRPr>
      </a:lvl6pPr>
      <a:lvl7pPr marL="2913944" marR="0" indent="-246944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>
              <a:alpha val="70000"/>
            </a:srgbClr>
          </a:solidFill>
          <a:uFillTx/>
          <a:latin typeface="+mn-lt"/>
          <a:ea typeface="+mn-ea"/>
          <a:cs typeface="+mn-cs"/>
          <a:sym typeface="Gotham Book"/>
        </a:defRPr>
      </a:lvl7pPr>
      <a:lvl8pPr marL="3358444" marR="0" indent="-246944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>
              <a:alpha val="70000"/>
            </a:srgbClr>
          </a:solidFill>
          <a:uFillTx/>
          <a:latin typeface="+mn-lt"/>
          <a:ea typeface="+mn-ea"/>
          <a:cs typeface="+mn-cs"/>
          <a:sym typeface="Gotham Book"/>
        </a:defRPr>
      </a:lvl8pPr>
      <a:lvl9pPr marL="3802944" marR="0" indent="-246944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>
              <a:alpha val="70000"/>
            </a:srgbClr>
          </a:solidFill>
          <a:uFillTx/>
          <a:latin typeface="+mn-lt"/>
          <a:ea typeface="+mn-ea"/>
          <a:cs typeface="+mn-cs"/>
          <a:sym typeface="Gotham Book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image" Target="../media/image53.png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6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image" Target="../media/image65.png"/><Relationship Id="rId7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64.png"/><Relationship Id="rId5" Type="http://schemas.openxmlformats.org/officeDocument/2006/relationships/image" Target="../media/image68.png"/><Relationship Id="rId6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2910454" y="6124304"/>
            <a:ext cx="7183891" cy="1595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584200">
              <a:lnSpc>
                <a:spcPct val="90000"/>
              </a:lnSpc>
              <a:buClrTx/>
              <a:buFontTx/>
              <a:defRPr sz="3500" cap="all">
                <a:uFillTx/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Ventajas de trabajar en la industria de la propiedad vacacional </a:t>
            </a:r>
          </a:p>
        </p:txBody>
      </p:sp>
      <p:pic>
        <p:nvPicPr>
          <p:cNvPr id="43" name="pasted-image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0111" y="8614299"/>
            <a:ext cx="2050445" cy="953506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image2.png" descr="Logo-AMDETUR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93" t="15922" r="5522" b="20468"/>
          <a:stretch>
            <a:fillRect/>
          </a:stretch>
        </p:blipFill>
        <p:spPr>
          <a:xfrm>
            <a:off x="4479072" y="1041080"/>
            <a:ext cx="4046830" cy="1308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image3.png" descr="Logo-Resilicencia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8986" y="2737278"/>
            <a:ext cx="8086828" cy="28002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/>
        </p:nvSpPr>
        <p:spPr>
          <a:xfrm>
            <a:off x="1727090" y="7431658"/>
            <a:ext cx="9550620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>
              <a:lnSpc>
                <a:spcPct val="83333"/>
              </a:lnSpc>
              <a:spcBef>
                <a:spcPts val="3200"/>
              </a:spcBef>
              <a:buClrTx/>
              <a:buFontTx/>
              <a:defRPr sz="2000">
                <a:solidFill>
                  <a:srgbClr val="171717">
                    <a:alpha val="70000"/>
                  </a:srgbClr>
                </a:solidFill>
                <a:latin typeface="+mn-lt"/>
                <a:ea typeface="+mn-ea"/>
                <a:cs typeface="+mn-cs"/>
                <a:sym typeface="Gotham Book"/>
              </a:defRPr>
            </a:pPr>
            <a:r>
              <a:t>GRAN COMPLEMENTO </a:t>
            </a:r>
            <a:r>
              <a:rPr>
                <a:uFill>
                  <a:solidFill>
                    <a:srgbClr val="FF4013"/>
                  </a:solidFill>
                </a:uFill>
              </a:rPr>
              <a:t>para las ramas</a:t>
            </a:r>
            <a:r>
              <a:t> de la industria turística como restaurantes, renta de autos,  transportación foránea, agencias de viajes, centros de espectáculos, parques de diversiones o naturales, incluso </a:t>
            </a:r>
            <a:r>
              <a:rPr>
                <a:uFill>
                  <a:solidFill>
                    <a:srgbClr val="FF4013"/>
                  </a:solidFill>
                </a:uFill>
              </a:rPr>
              <a:t>spas</a:t>
            </a:r>
            <a:r>
              <a:t>.</a:t>
            </a:r>
          </a:p>
        </p:txBody>
      </p:sp>
      <p:sp>
        <p:nvSpPr>
          <p:cNvPr id="141" name="Shape 141"/>
          <p:cNvSpPr/>
          <p:nvPr/>
        </p:nvSpPr>
        <p:spPr>
          <a:xfrm>
            <a:off x="2327275" y="431799"/>
            <a:ext cx="835025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buFont typeface="Gill Sans"/>
            </a:lvl1pPr>
          </a:lstStyle>
          <a:p>
            <a:r>
              <a:t>¿Hotel vs club vacacional?</a:t>
            </a:r>
          </a:p>
        </p:txBody>
      </p:sp>
      <p:pic>
        <p:nvPicPr>
          <p:cNvPr id="142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4657" y="1787741"/>
            <a:ext cx="5247230" cy="5151577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143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11739" y="3685662"/>
            <a:ext cx="1355735" cy="1355735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144" name="Shape 144"/>
          <p:cNvSpPr/>
          <p:nvPr/>
        </p:nvSpPr>
        <p:spPr>
          <a:xfrm>
            <a:off x="7279138" y="3982529"/>
            <a:ext cx="895351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584200">
              <a:buClr>
                <a:srgbClr val="FFFFFF"/>
              </a:buClr>
              <a:buFont typeface="Gill Sans Light"/>
              <a:defRPr>
                <a:solidFill>
                  <a:srgbClr val="000000">
                    <a:alpha val="70000"/>
                  </a:srgbClr>
                </a:solidFill>
                <a:uFillTx/>
              </a:defRPr>
            </a:lvl1pPr>
          </a:lstStyle>
          <a:p>
            <a:r>
              <a:t>VS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1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/>
        </p:nvSpPr>
        <p:spPr>
          <a:xfrm>
            <a:off x="2271712" y="438149"/>
            <a:ext cx="8461376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buClr>
                <a:srgbClr val="FFFFFF"/>
              </a:buClr>
              <a:buFont typeface="Gill Sans"/>
            </a:lvl1pPr>
          </a:lstStyle>
          <a:p>
            <a:r>
              <a:t>¿Hotel vs Club Vacacional?</a:t>
            </a:r>
          </a:p>
        </p:txBody>
      </p:sp>
      <p:sp>
        <p:nvSpPr>
          <p:cNvPr id="147" name="Shape 147"/>
          <p:cNvSpPr/>
          <p:nvPr/>
        </p:nvSpPr>
        <p:spPr>
          <a:xfrm>
            <a:off x="770466" y="3481916"/>
            <a:ext cx="7003059" cy="342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marL="308680" indent="-308680" algn="l" defTabSz="584200">
              <a:lnSpc>
                <a:spcPct val="200000"/>
              </a:lnSpc>
              <a:buClrTx/>
              <a:buSzPct val="75000"/>
              <a:buFontTx/>
              <a:buChar char="•"/>
              <a:defRPr sz="2500">
                <a:solidFill>
                  <a:srgbClr val="000000">
                    <a:alpha val="70000"/>
                  </a:srgbClr>
                </a:solidFill>
                <a:uFill>
                  <a:solidFill>
                    <a:srgbClr val="FF4013"/>
                  </a:solidFill>
                </a:uFill>
                <a:latin typeface="+mn-lt"/>
                <a:ea typeface="+mn-ea"/>
                <a:cs typeface="+mn-cs"/>
                <a:sym typeface="Gotham Book"/>
              </a:defRPr>
            </a:pPr>
            <a:r>
              <a:t>¿Qué han hecho los grupos hoteleros?</a:t>
            </a:r>
          </a:p>
          <a:p>
            <a:pPr marL="308680" indent="-308680" algn="l" defTabSz="584200">
              <a:lnSpc>
                <a:spcPct val="200000"/>
              </a:lnSpc>
              <a:buClrTx/>
              <a:buSzPct val="75000"/>
              <a:buFontTx/>
              <a:buChar char="•"/>
              <a:defRPr sz="2500">
                <a:solidFill>
                  <a:srgbClr val="000000">
                    <a:alpha val="70000"/>
                  </a:srgbClr>
                </a:solidFill>
                <a:uFill>
                  <a:solidFill>
                    <a:srgbClr val="FF4013"/>
                  </a:solidFill>
                </a:uFill>
                <a:latin typeface="+mn-lt"/>
                <a:ea typeface="+mn-ea"/>
                <a:cs typeface="+mn-cs"/>
                <a:sym typeface="Gotham Book"/>
              </a:defRPr>
            </a:pPr>
            <a:r>
              <a:t>¿Por qué?</a:t>
            </a:r>
          </a:p>
          <a:p>
            <a:pPr marL="308680" indent="-308680" algn="l" defTabSz="584200">
              <a:lnSpc>
                <a:spcPct val="200000"/>
              </a:lnSpc>
              <a:buClrTx/>
              <a:buSzPct val="75000"/>
              <a:buFontTx/>
              <a:buChar char="•"/>
              <a:defRPr sz="2500">
                <a:solidFill>
                  <a:srgbClr val="000000">
                    <a:alpha val="70000"/>
                  </a:srgbClr>
                </a:solidFill>
                <a:uFill>
                  <a:solidFill>
                    <a:srgbClr val="FF4013"/>
                  </a:solidFill>
                </a:uFill>
                <a:latin typeface="+mn-lt"/>
                <a:ea typeface="+mn-ea"/>
                <a:cs typeface="+mn-cs"/>
                <a:sym typeface="Gotham Book"/>
              </a:defRPr>
            </a:pPr>
            <a:r>
              <a:t>Garantiza ocupación constante</a:t>
            </a:r>
          </a:p>
          <a:p>
            <a:pPr marL="308680" indent="-308680" algn="l" defTabSz="584200">
              <a:lnSpc>
                <a:spcPct val="200000"/>
              </a:lnSpc>
              <a:buClrTx/>
              <a:buSzPct val="75000"/>
              <a:buFontTx/>
              <a:buChar char="•"/>
              <a:defRPr sz="2500">
                <a:solidFill>
                  <a:srgbClr val="000000">
                    <a:alpha val="70000"/>
                  </a:srgbClr>
                </a:solidFill>
                <a:uFill>
                  <a:solidFill>
                    <a:srgbClr val="FF4013"/>
                  </a:solidFill>
                </a:uFill>
                <a:latin typeface="+mn-lt"/>
                <a:ea typeface="+mn-ea"/>
                <a:cs typeface="+mn-cs"/>
                <a:sym typeface="Gotham Book"/>
              </a:defRPr>
            </a:pPr>
            <a:r>
              <a:t>Fomenta el turismo repetitivo</a:t>
            </a:r>
          </a:p>
          <a:p>
            <a:pPr marL="308680" indent="-308680" algn="l" defTabSz="584200">
              <a:lnSpc>
                <a:spcPct val="200000"/>
              </a:lnSpc>
              <a:buClrTx/>
              <a:buSzPct val="75000"/>
              <a:buFontTx/>
              <a:buChar char="•"/>
              <a:defRPr sz="2500">
                <a:solidFill>
                  <a:srgbClr val="000000">
                    <a:alpha val="70000"/>
                  </a:srgbClr>
                </a:solidFill>
                <a:uFill>
                  <a:solidFill>
                    <a:srgbClr val="FF4013"/>
                  </a:solidFill>
                </a:uFill>
                <a:latin typeface="+mn-lt"/>
                <a:ea typeface="+mn-ea"/>
                <a:cs typeface="+mn-cs"/>
                <a:sym typeface="Gotham Book"/>
              </a:defRPr>
            </a:pPr>
            <a:r>
              <a:t>Incrementa los días de estancia</a:t>
            </a:r>
          </a:p>
        </p:txBody>
      </p:sp>
      <p:pic>
        <p:nvPicPr>
          <p:cNvPr id="148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96455" y="5180458"/>
            <a:ext cx="2186303" cy="2186303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149" name="pasted-image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0200" y="2666481"/>
            <a:ext cx="1658813" cy="1985364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en 20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33453"/>
            <a:ext cx="13004801" cy="9320148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Shape 152"/>
          <p:cNvSpPr/>
          <p:nvPr/>
        </p:nvSpPr>
        <p:spPr>
          <a:xfrm>
            <a:off x="-22385" y="433453"/>
            <a:ext cx="13049569" cy="2732297"/>
          </a:xfrm>
          <a:prstGeom prst="rect">
            <a:avLst/>
          </a:prstGeom>
          <a:solidFill>
            <a:srgbClr val="B4227F">
              <a:alpha val="7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buClrTx/>
              <a:buFontTx/>
              <a:defRPr sz="2400">
                <a:solidFill>
                  <a:srgbClr val="872189">
                    <a:alpha val="73000"/>
                  </a:srgbClr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53" name="Shape 153"/>
          <p:cNvSpPr/>
          <p:nvPr/>
        </p:nvSpPr>
        <p:spPr>
          <a:xfrm>
            <a:off x="2141954" y="653203"/>
            <a:ext cx="8720892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80000"/>
              </a:lnSpc>
              <a:spcBef>
                <a:spcPts val="4200"/>
              </a:spcBef>
              <a:buFont typeface="Marker Felt"/>
              <a:defRPr>
                <a:solidFill>
                  <a:srgbClr val="FFFFFF"/>
                </a:solidFill>
              </a:defRPr>
            </a:lvl1pPr>
          </a:lstStyle>
          <a:p>
            <a:r>
              <a:t>Colaboradores en la industria, hoy y mañana</a:t>
            </a:r>
          </a:p>
        </p:txBody>
      </p:sp>
      <p:sp>
        <p:nvSpPr>
          <p:cNvPr id="154" name="Shape 154"/>
          <p:cNvSpPr/>
          <p:nvPr/>
        </p:nvSpPr>
        <p:spPr>
          <a:xfrm>
            <a:off x="1059894" y="2206766"/>
            <a:ext cx="10885012" cy="868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defTabSz="584200">
              <a:spcBef>
                <a:spcPts val="4200"/>
              </a:spcBef>
              <a:buFont typeface="Marker Felt"/>
              <a:defRPr sz="200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otham Book"/>
              </a:defRPr>
            </a:pPr>
            <a:r>
              <a:t>A continuación un perfil de las personas que trabajan con nosotros. </a:t>
            </a:r>
            <a:br/>
            <a:r>
              <a:t>Millennials, principal fuerza laboral en 2020 </a:t>
            </a:r>
          </a:p>
        </p:txBody>
      </p:sp>
      <p:sp>
        <p:nvSpPr>
          <p:cNvPr id="155" name="Shape 155"/>
          <p:cNvSpPr/>
          <p:nvPr/>
        </p:nvSpPr>
        <p:spPr>
          <a:xfrm>
            <a:off x="-22824" y="8289840"/>
            <a:ext cx="13050448" cy="1059206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buClrTx/>
              <a:buFontTx/>
              <a:defRPr sz="2400"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56" name="Shape 156"/>
          <p:cNvSpPr/>
          <p:nvPr/>
        </p:nvSpPr>
        <p:spPr>
          <a:xfrm>
            <a:off x="-22824" y="9351216"/>
            <a:ext cx="13050448" cy="4206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buClrTx/>
              <a:buFontTx/>
              <a:defRPr sz="2400"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57" name="Shape 157"/>
          <p:cNvSpPr/>
          <p:nvPr/>
        </p:nvSpPr>
        <p:spPr>
          <a:xfrm>
            <a:off x="0" y="9033188"/>
            <a:ext cx="8323475" cy="204541"/>
          </a:xfrm>
          <a:prstGeom prst="rect">
            <a:avLst/>
          </a:prstGeom>
          <a:solidFill>
            <a:srgbClr val="B5227F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buClrTx/>
              <a:buFontTx/>
              <a:defRPr sz="1800">
                <a:solidFill>
                  <a:srgbClr val="FFFFFF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pPr>
            <a:endParaRPr/>
          </a:p>
        </p:txBody>
      </p:sp>
      <p:pic>
        <p:nvPicPr>
          <p:cNvPr id="158" name="image2.png" descr="Logo-AMDETUR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94" t="15922" r="5522" b="20468"/>
          <a:stretch>
            <a:fillRect/>
          </a:stretch>
        </p:blipFill>
        <p:spPr>
          <a:xfrm>
            <a:off x="8373365" y="8740766"/>
            <a:ext cx="2229567" cy="7210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image3.png" descr="Logo-Resilicencia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4742" y="8807005"/>
            <a:ext cx="1897083" cy="6569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1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/>
        </p:nvSpPr>
        <p:spPr>
          <a:xfrm>
            <a:off x="906660" y="561462"/>
            <a:ext cx="11234441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r>
              <a:t>Las 5 generaciones en 2020</a:t>
            </a:r>
          </a:p>
        </p:txBody>
      </p:sp>
      <p:sp>
        <p:nvSpPr>
          <p:cNvPr id="162" name="Shape 162"/>
          <p:cNvSpPr/>
          <p:nvPr/>
        </p:nvSpPr>
        <p:spPr>
          <a:xfrm>
            <a:off x="8895678" y="3423442"/>
            <a:ext cx="2037359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584200">
              <a:spcBef>
                <a:spcPts val="4200"/>
              </a:spcBef>
              <a:buClr>
                <a:srgbClr val="B92D5D"/>
              </a:buClr>
              <a:buFont typeface="Gill Sans"/>
              <a:defRPr sz="2000">
                <a:solidFill>
                  <a:srgbClr val="000000">
                    <a:alpha val="70000"/>
                  </a:srgbClr>
                </a:solidFill>
                <a:uFillTx/>
                <a:latin typeface="+mn-lt"/>
                <a:ea typeface="+mn-ea"/>
                <a:cs typeface="+mn-cs"/>
                <a:sym typeface="Gotham Book"/>
              </a:defRPr>
            </a:lvl1pPr>
          </a:lstStyle>
          <a:p>
            <a:r>
              <a:t>Young Baby Boomers</a:t>
            </a:r>
          </a:p>
        </p:txBody>
      </p:sp>
      <p:sp>
        <p:nvSpPr>
          <p:cNvPr id="163" name="Shape 163"/>
          <p:cNvSpPr/>
          <p:nvPr/>
        </p:nvSpPr>
        <p:spPr>
          <a:xfrm>
            <a:off x="8895678" y="1988169"/>
            <a:ext cx="2037359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584200">
              <a:spcBef>
                <a:spcPts val="4200"/>
              </a:spcBef>
              <a:buClr>
                <a:srgbClr val="B92D5D"/>
              </a:buClr>
              <a:buFont typeface="Gill Sans"/>
              <a:defRPr sz="2000">
                <a:solidFill>
                  <a:srgbClr val="000000">
                    <a:alpha val="70000"/>
                  </a:srgbClr>
                </a:solidFill>
                <a:uFillTx/>
                <a:latin typeface="+mn-lt"/>
                <a:ea typeface="+mn-ea"/>
                <a:cs typeface="+mn-cs"/>
                <a:sym typeface="Gotham Book"/>
              </a:defRPr>
            </a:lvl1pPr>
          </a:lstStyle>
          <a:p>
            <a:r>
              <a:t>Old Baby Boomers</a:t>
            </a:r>
          </a:p>
        </p:txBody>
      </p:sp>
      <p:sp>
        <p:nvSpPr>
          <p:cNvPr id="164" name="Shape 164"/>
          <p:cNvSpPr/>
          <p:nvPr/>
        </p:nvSpPr>
        <p:spPr>
          <a:xfrm>
            <a:off x="8895678" y="6348224"/>
            <a:ext cx="2037359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584200">
              <a:spcBef>
                <a:spcPts val="4200"/>
              </a:spcBef>
              <a:buClr>
                <a:srgbClr val="9A244F"/>
              </a:buClr>
              <a:buFont typeface="Gill Sans"/>
              <a:defRPr sz="2000">
                <a:solidFill>
                  <a:srgbClr val="000000">
                    <a:alpha val="70000"/>
                  </a:srgbClr>
                </a:solidFill>
                <a:uFillTx/>
                <a:latin typeface="+mn-lt"/>
                <a:ea typeface="+mn-ea"/>
                <a:cs typeface="+mn-cs"/>
                <a:sym typeface="Gotham Book"/>
              </a:defRPr>
            </a:lvl1pPr>
          </a:lstStyle>
          <a:p>
            <a:r>
              <a:t>MIillennials</a:t>
            </a:r>
          </a:p>
        </p:txBody>
      </p:sp>
      <p:sp>
        <p:nvSpPr>
          <p:cNvPr id="165" name="Shape 165"/>
          <p:cNvSpPr/>
          <p:nvPr/>
        </p:nvSpPr>
        <p:spPr>
          <a:xfrm>
            <a:off x="8895678" y="4934915"/>
            <a:ext cx="2166105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584200">
              <a:spcBef>
                <a:spcPts val="4200"/>
              </a:spcBef>
              <a:buClr>
                <a:srgbClr val="9A244F"/>
              </a:buClr>
              <a:buFont typeface="Gill Sans"/>
              <a:defRPr sz="2000">
                <a:solidFill>
                  <a:srgbClr val="000000">
                    <a:alpha val="70000"/>
                  </a:srgbClr>
                </a:solidFill>
                <a:uFillTx/>
                <a:latin typeface="+mn-lt"/>
                <a:ea typeface="+mn-ea"/>
                <a:cs typeface="+mn-cs"/>
                <a:sym typeface="Gotham Book"/>
              </a:defRPr>
            </a:lvl1pPr>
          </a:lstStyle>
          <a:p>
            <a:r>
              <a:t>Generación X</a:t>
            </a:r>
          </a:p>
        </p:txBody>
      </p:sp>
      <p:sp>
        <p:nvSpPr>
          <p:cNvPr id="166" name="Shape 166"/>
          <p:cNvSpPr/>
          <p:nvPr/>
        </p:nvSpPr>
        <p:spPr>
          <a:xfrm>
            <a:off x="8895678" y="7675271"/>
            <a:ext cx="2037359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584200">
              <a:spcBef>
                <a:spcPts val="4200"/>
              </a:spcBef>
              <a:buClr>
                <a:srgbClr val="B92D5D"/>
              </a:buClr>
              <a:buFont typeface="Gill Sans"/>
              <a:defRPr sz="2000">
                <a:solidFill>
                  <a:srgbClr val="000000">
                    <a:alpha val="70000"/>
                  </a:srgbClr>
                </a:solidFill>
                <a:uFillTx/>
                <a:latin typeface="+mn-lt"/>
                <a:ea typeface="+mn-ea"/>
                <a:cs typeface="+mn-cs"/>
                <a:sym typeface="Gotham Book"/>
              </a:defRPr>
            </a:lvl1pPr>
          </a:lstStyle>
          <a:p>
            <a:r>
              <a:t>iGeneration</a:t>
            </a:r>
          </a:p>
        </p:txBody>
      </p:sp>
      <p:pic>
        <p:nvPicPr>
          <p:cNvPr id="167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84807" y="1957933"/>
            <a:ext cx="724186" cy="1759205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168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84807" y="3351377"/>
            <a:ext cx="724186" cy="1923264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169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30025" y="4586962"/>
            <a:ext cx="833749" cy="2186128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170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752536" y="5798725"/>
            <a:ext cx="988727" cy="1925118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171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857831" y="7503717"/>
            <a:ext cx="778137" cy="1785379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172" name="Shape 172"/>
          <p:cNvSpPr/>
          <p:nvPr/>
        </p:nvSpPr>
        <p:spPr>
          <a:xfrm>
            <a:off x="1478856" y="3781396"/>
            <a:ext cx="988728" cy="370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r" defTabSz="584200">
              <a:buClr>
                <a:srgbClr val="B92D5D"/>
              </a:buClr>
              <a:buFont typeface="Gill Sans"/>
              <a:defRPr sz="2000">
                <a:solidFill>
                  <a:srgbClr val="000000">
                    <a:alpha val="70000"/>
                  </a:srgbClr>
                </a:solidFill>
                <a:uFill>
                  <a:solidFill>
                    <a:srgbClr val="FF4013"/>
                  </a:solidFill>
                </a:u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4.33%</a:t>
            </a:r>
          </a:p>
        </p:txBody>
      </p:sp>
      <p:sp>
        <p:nvSpPr>
          <p:cNvPr id="173" name="Shape 173"/>
          <p:cNvSpPr/>
          <p:nvPr/>
        </p:nvSpPr>
        <p:spPr>
          <a:xfrm>
            <a:off x="1539681" y="2880909"/>
            <a:ext cx="1106345" cy="370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r" defTabSz="584200">
              <a:buClr>
                <a:srgbClr val="B92D5D"/>
              </a:buClr>
              <a:buFont typeface="Gill Sans"/>
              <a:defRPr sz="2000">
                <a:solidFill>
                  <a:srgbClr val="000000">
                    <a:alpha val="70000"/>
                  </a:srgbClr>
                </a:solidFill>
                <a:uFill>
                  <a:solidFill>
                    <a:srgbClr val="FF4013"/>
                  </a:solidFill>
                </a:u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5.45 %</a:t>
            </a:r>
          </a:p>
        </p:txBody>
      </p:sp>
      <p:pic>
        <p:nvPicPr>
          <p:cNvPr id="174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485690" y="2602277"/>
            <a:ext cx="5338744" cy="5290727"/>
          </a:xfrm>
          <a:prstGeom prst="rect">
            <a:avLst/>
          </a:prstGeom>
          <a:ln w="12700">
            <a:miter lim="400000"/>
          </a:ln>
          <a:effectLst>
            <a:outerShdw blurRad="101600" dist="60190" dir="5400000" rotWithShape="0">
              <a:srgbClr val="000000">
                <a:alpha val="26611"/>
              </a:srgbClr>
            </a:outerShdw>
          </a:effectLst>
        </p:spPr>
      </p:pic>
      <p:sp>
        <p:nvSpPr>
          <p:cNvPr id="175" name="Shape 175"/>
          <p:cNvSpPr/>
          <p:nvPr/>
        </p:nvSpPr>
        <p:spPr>
          <a:xfrm>
            <a:off x="3699473" y="4037986"/>
            <a:ext cx="2808920" cy="1120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1" indent="228600" algn="l" defTabSz="457200">
              <a:buClrTx/>
              <a:buFontTx/>
              <a:defRPr sz="4800">
                <a:solidFill>
                  <a:srgbClr val="FFFFFF"/>
                </a:solidFill>
                <a:uFillTx/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47.99%</a:t>
            </a:r>
          </a:p>
        </p:txBody>
      </p:sp>
      <p:sp>
        <p:nvSpPr>
          <p:cNvPr id="176" name="Shape 176"/>
          <p:cNvSpPr/>
          <p:nvPr/>
        </p:nvSpPr>
        <p:spPr>
          <a:xfrm>
            <a:off x="2359764" y="5929502"/>
            <a:ext cx="2318133" cy="719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1" indent="228600" algn="l" defTabSz="457200">
              <a:buClrTx/>
              <a:buFontTx/>
              <a:defRPr sz="4000">
                <a:solidFill>
                  <a:srgbClr val="FFFFFF"/>
                </a:solidFill>
                <a:uFillTx/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28.64%</a:t>
            </a:r>
          </a:p>
        </p:txBody>
      </p:sp>
      <p:sp>
        <p:nvSpPr>
          <p:cNvPr id="177" name="Shape 177"/>
          <p:cNvSpPr/>
          <p:nvPr/>
        </p:nvSpPr>
        <p:spPr>
          <a:xfrm>
            <a:off x="2081584" y="4786313"/>
            <a:ext cx="1687026" cy="508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1" indent="228600" algn="l" defTabSz="457200">
              <a:buClrTx/>
              <a:buFontTx/>
              <a:defRPr sz="2500">
                <a:solidFill>
                  <a:srgbClr val="FFFFFF"/>
                </a:solidFill>
                <a:uFillTx/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12.74%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10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2" animBg="1" advAuto="0"/>
      <p:bldP spid="163" grpId="1" animBg="1" advAuto="0"/>
      <p:bldP spid="164" grpId="4" animBg="1" advAuto="0"/>
      <p:bldP spid="165" grpId="3" animBg="1" advAuto="0"/>
      <p:bldP spid="166" grpId="5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Depositphotos_88635028_original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46" y="1"/>
            <a:ext cx="12995554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hape 180"/>
          <p:cNvSpPr/>
          <p:nvPr/>
        </p:nvSpPr>
        <p:spPr>
          <a:xfrm>
            <a:off x="-22824" y="8289840"/>
            <a:ext cx="13050448" cy="1059206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buClrTx/>
              <a:buFontTx/>
              <a:defRPr sz="2400"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81" name="Shape 181"/>
          <p:cNvSpPr/>
          <p:nvPr/>
        </p:nvSpPr>
        <p:spPr>
          <a:xfrm>
            <a:off x="-22824" y="9351216"/>
            <a:ext cx="13050448" cy="4206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buClrTx/>
              <a:buFontTx/>
              <a:defRPr sz="2400"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82" name="Shape 182"/>
          <p:cNvSpPr/>
          <p:nvPr/>
        </p:nvSpPr>
        <p:spPr>
          <a:xfrm>
            <a:off x="0" y="9033188"/>
            <a:ext cx="8323475" cy="204541"/>
          </a:xfrm>
          <a:prstGeom prst="rect">
            <a:avLst/>
          </a:prstGeom>
          <a:solidFill>
            <a:srgbClr val="B5227F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buClrTx/>
              <a:buFontTx/>
              <a:defRPr sz="1800">
                <a:solidFill>
                  <a:srgbClr val="FFFFFF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pPr>
            <a:endParaRPr/>
          </a:p>
        </p:txBody>
      </p:sp>
      <p:pic>
        <p:nvPicPr>
          <p:cNvPr id="183" name="image2.png" descr="Logo-AMDETUR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94" t="15922" r="5522" b="20468"/>
          <a:stretch>
            <a:fillRect/>
          </a:stretch>
        </p:blipFill>
        <p:spPr>
          <a:xfrm>
            <a:off x="8373365" y="8740766"/>
            <a:ext cx="2229567" cy="7210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age3.png" descr="Logo-Resilicencia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4742" y="8807005"/>
            <a:ext cx="1897083" cy="656907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Shape 185"/>
          <p:cNvSpPr/>
          <p:nvPr/>
        </p:nvSpPr>
        <p:spPr>
          <a:xfrm rot="5400000">
            <a:off x="2020062" y="-919871"/>
            <a:ext cx="1689896" cy="5861134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buClrTx/>
              <a:buFontTx/>
              <a:defRPr sz="2400"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86" name="Shape 186"/>
          <p:cNvSpPr/>
          <p:nvPr/>
        </p:nvSpPr>
        <p:spPr>
          <a:xfrm>
            <a:off x="9246" y="1191664"/>
            <a:ext cx="4326434" cy="152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r>
              <a:t>Old Baby boomers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96788" y="2692575"/>
            <a:ext cx="3290355" cy="4696195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Shape 189"/>
          <p:cNvSpPr/>
          <p:nvPr/>
        </p:nvSpPr>
        <p:spPr>
          <a:xfrm>
            <a:off x="8018126" y="3105025"/>
            <a:ext cx="4051079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584200">
              <a:lnSpc>
                <a:spcPct val="90000"/>
              </a:lnSpc>
              <a:spcBef>
                <a:spcPts val="3200"/>
              </a:spcBef>
              <a:buClrTx/>
              <a:buFontTx/>
              <a:defRPr sz="1500">
                <a:solidFill>
                  <a:srgbClr val="000000">
                    <a:alpha val="70000"/>
                  </a:srgbClr>
                </a:solidFill>
                <a:uFill>
                  <a:solidFill>
                    <a:srgbClr val="FF4013"/>
                  </a:solidFill>
                </a:uFill>
                <a:latin typeface="+mn-lt"/>
                <a:ea typeface="+mn-ea"/>
                <a:cs typeface="+mn-cs"/>
                <a:sym typeface="Gotham Book"/>
              </a:defRPr>
            </a:lvl1pPr>
          </a:lstStyle>
          <a:p>
            <a:r>
              <a:t>Acepto la autoridad, me gusta la estructura y ética en el trabajo.  </a:t>
            </a:r>
          </a:p>
        </p:txBody>
      </p:sp>
      <p:sp>
        <p:nvSpPr>
          <p:cNvPr id="190" name="Shape 190"/>
          <p:cNvSpPr/>
          <p:nvPr/>
        </p:nvSpPr>
        <p:spPr>
          <a:xfrm>
            <a:off x="8018126" y="3937136"/>
            <a:ext cx="4051079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lnSpc>
                <a:spcPct val="90000"/>
              </a:lnSpc>
              <a:spcBef>
                <a:spcPts val="3200"/>
              </a:spcBef>
              <a:buClrTx/>
              <a:buFontTx/>
              <a:defRPr sz="1500">
                <a:solidFill>
                  <a:srgbClr val="000000">
                    <a:alpha val="70000"/>
                  </a:srgbClr>
                </a:solidFill>
                <a:uFill>
                  <a:solidFill>
                    <a:srgbClr val="FF4013"/>
                  </a:solidFill>
                </a:uFill>
                <a:latin typeface="+mn-lt"/>
                <a:ea typeface="+mn-ea"/>
                <a:cs typeface="+mn-cs"/>
                <a:sym typeface="Gotham Book"/>
              </a:defRPr>
            </a:pPr>
            <a:r>
              <a:t>Vi nacer la era digital, no la entiendo, </a:t>
            </a:r>
            <a:br/>
            <a:r>
              <a:t>pero en el trabajo me adapto a ella.  </a:t>
            </a:r>
          </a:p>
        </p:txBody>
      </p:sp>
      <p:sp>
        <p:nvSpPr>
          <p:cNvPr id="191" name="Shape 191"/>
          <p:cNvSpPr/>
          <p:nvPr/>
        </p:nvSpPr>
        <p:spPr>
          <a:xfrm>
            <a:off x="8018126" y="5601357"/>
            <a:ext cx="4051079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lnSpc>
                <a:spcPct val="90000"/>
              </a:lnSpc>
              <a:spcBef>
                <a:spcPts val="3200"/>
              </a:spcBef>
              <a:buClrTx/>
              <a:buFontTx/>
              <a:defRPr sz="1500">
                <a:solidFill>
                  <a:srgbClr val="000000">
                    <a:alpha val="70000"/>
                  </a:srgbClr>
                </a:solidFill>
                <a:uFill>
                  <a:solidFill>
                    <a:srgbClr val="FF4013"/>
                  </a:solidFill>
                </a:uFill>
                <a:latin typeface="+mn-lt"/>
                <a:ea typeface="+mn-ea"/>
                <a:cs typeface="+mn-cs"/>
                <a:sym typeface="Gotham Book"/>
              </a:defRPr>
            </a:pPr>
            <a:r>
              <a:t>No me gusta el cambio, </a:t>
            </a:r>
            <a:br/>
            <a:r>
              <a:t>preﬁero la seguridad y estabilidad.</a:t>
            </a:r>
          </a:p>
        </p:txBody>
      </p:sp>
      <p:sp>
        <p:nvSpPr>
          <p:cNvPr id="192" name="Shape 192"/>
          <p:cNvSpPr/>
          <p:nvPr/>
        </p:nvSpPr>
        <p:spPr>
          <a:xfrm>
            <a:off x="8018126" y="6433469"/>
            <a:ext cx="4051079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584200">
              <a:lnSpc>
                <a:spcPct val="90000"/>
              </a:lnSpc>
              <a:spcBef>
                <a:spcPts val="3200"/>
              </a:spcBef>
              <a:buClrTx/>
              <a:buFontTx/>
              <a:defRPr sz="1500">
                <a:solidFill>
                  <a:srgbClr val="000000">
                    <a:alpha val="70000"/>
                  </a:srgbClr>
                </a:solidFill>
                <a:uFill>
                  <a:solidFill>
                    <a:srgbClr val="FF4013"/>
                  </a:solidFill>
                </a:uFill>
                <a:latin typeface="+mn-lt"/>
                <a:ea typeface="+mn-ea"/>
                <a:cs typeface="+mn-cs"/>
                <a:sym typeface="Gotham Book"/>
              </a:defRPr>
            </a:lvl1pPr>
          </a:lstStyle>
          <a:p>
            <a:r>
              <a:t>No entiendo a los jóvenes, no me gusta lo diferente, las cosas son como digo. </a:t>
            </a:r>
          </a:p>
        </p:txBody>
      </p:sp>
      <p:sp>
        <p:nvSpPr>
          <p:cNvPr id="193" name="Shape 193"/>
          <p:cNvSpPr/>
          <p:nvPr/>
        </p:nvSpPr>
        <p:spPr>
          <a:xfrm>
            <a:off x="5335838" y="3258695"/>
            <a:ext cx="1239330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584200">
              <a:buClr>
                <a:srgbClr val="FF4013"/>
              </a:buClr>
              <a:buFont typeface="Chalkduster"/>
              <a:defRPr sz="1500">
                <a:solidFill>
                  <a:srgbClr val="FFFFFF"/>
                </a:solidFill>
                <a:uFill>
                  <a:solidFill>
                    <a:srgbClr val="FF4013"/>
                  </a:solidFill>
                </a:u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AUTORIDAD</a:t>
            </a:r>
          </a:p>
        </p:txBody>
      </p:sp>
      <p:sp>
        <p:nvSpPr>
          <p:cNvPr id="194" name="Shape 194"/>
          <p:cNvSpPr/>
          <p:nvPr/>
        </p:nvSpPr>
        <p:spPr>
          <a:xfrm>
            <a:off x="5248494" y="4100838"/>
            <a:ext cx="1414019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584200">
              <a:buClr>
                <a:srgbClr val="FF4013"/>
              </a:buClr>
              <a:buFont typeface="Chalkduster"/>
              <a:defRPr sz="1500">
                <a:solidFill>
                  <a:srgbClr val="FFFFFF"/>
                </a:solidFill>
                <a:uFill>
                  <a:solidFill>
                    <a:srgbClr val="FF4013"/>
                  </a:solidFill>
                </a:u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 TECNOLOGÍA</a:t>
            </a:r>
          </a:p>
        </p:txBody>
      </p:sp>
      <p:sp>
        <p:nvSpPr>
          <p:cNvPr id="195" name="Shape 195"/>
          <p:cNvSpPr/>
          <p:nvPr/>
        </p:nvSpPr>
        <p:spPr>
          <a:xfrm>
            <a:off x="5612825" y="4926372"/>
            <a:ext cx="685356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584200">
              <a:buClr>
                <a:srgbClr val="FF4013"/>
              </a:buClr>
              <a:buFont typeface="Chalkduster"/>
              <a:defRPr sz="1500">
                <a:solidFill>
                  <a:srgbClr val="FFFFFF"/>
                </a:solidFill>
                <a:uFill>
                  <a:solidFill>
                    <a:srgbClr val="FF4013"/>
                  </a:solidFill>
                </a:u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RETOS</a:t>
            </a:r>
          </a:p>
        </p:txBody>
      </p:sp>
      <p:sp>
        <p:nvSpPr>
          <p:cNvPr id="196" name="Shape 196"/>
          <p:cNvSpPr/>
          <p:nvPr/>
        </p:nvSpPr>
        <p:spPr>
          <a:xfrm>
            <a:off x="5480046" y="5751907"/>
            <a:ext cx="950914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584200">
              <a:buClr>
                <a:srgbClr val="FF4013"/>
              </a:buClr>
              <a:buFont typeface="Chalkduster"/>
              <a:defRPr sz="1500">
                <a:solidFill>
                  <a:srgbClr val="FFFFFF"/>
                </a:solidFill>
                <a:uFill>
                  <a:solidFill>
                    <a:srgbClr val="FF4013"/>
                  </a:solidFill>
                </a:u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CAMBIOS</a:t>
            </a:r>
          </a:p>
        </p:txBody>
      </p:sp>
      <p:sp>
        <p:nvSpPr>
          <p:cNvPr id="197" name="Shape 197"/>
          <p:cNvSpPr/>
          <p:nvPr/>
        </p:nvSpPr>
        <p:spPr>
          <a:xfrm>
            <a:off x="5324979" y="6587139"/>
            <a:ext cx="1261048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584200">
              <a:buClr>
                <a:srgbClr val="FF4013"/>
              </a:buClr>
              <a:buFont typeface="Chalkduster"/>
              <a:defRPr sz="1500">
                <a:solidFill>
                  <a:srgbClr val="FFFFFF"/>
                </a:solidFill>
                <a:uFill>
                  <a:solidFill>
                    <a:srgbClr val="FF4013"/>
                  </a:solidFill>
                </a:u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DIVERSIDAD</a:t>
            </a:r>
          </a:p>
        </p:txBody>
      </p:sp>
      <p:sp>
        <p:nvSpPr>
          <p:cNvPr id="198" name="Shape 198"/>
          <p:cNvSpPr/>
          <p:nvPr/>
        </p:nvSpPr>
        <p:spPr>
          <a:xfrm>
            <a:off x="8018126" y="4769247"/>
            <a:ext cx="4189271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584200">
              <a:lnSpc>
                <a:spcPct val="90000"/>
              </a:lnSpc>
              <a:spcBef>
                <a:spcPts val="3200"/>
              </a:spcBef>
              <a:buClrTx/>
              <a:buFontTx/>
              <a:defRPr sz="1500">
                <a:solidFill>
                  <a:srgbClr val="000000">
                    <a:alpha val="70000"/>
                  </a:srgbClr>
                </a:solidFill>
                <a:uFill>
                  <a:solidFill>
                    <a:srgbClr val="FF4013"/>
                  </a:solidFill>
                </a:uFill>
                <a:latin typeface="+mn-lt"/>
                <a:ea typeface="+mn-ea"/>
                <a:cs typeface="+mn-cs"/>
                <a:sym typeface="Gotham Book"/>
              </a:defRPr>
            </a:lvl1pPr>
          </a:lstStyle>
          <a:p>
            <a:r>
              <a:t>Respeto el honor y tradiciones, espero dejar mi legado de esfuerzo en la empresa.</a:t>
            </a:r>
          </a:p>
        </p:txBody>
      </p:sp>
      <p:sp>
        <p:nvSpPr>
          <p:cNvPr id="199" name="Shape 199"/>
          <p:cNvSpPr/>
          <p:nvPr/>
        </p:nvSpPr>
        <p:spPr>
          <a:xfrm>
            <a:off x="2853173" y="4809052"/>
            <a:ext cx="141263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defTabSz="584200">
              <a:buClr>
                <a:srgbClr val="FF4013"/>
              </a:buClr>
              <a:buFont typeface="Chalkduster"/>
              <a:defRPr sz="1500">
                <a:solidFill>
                  <a:srgbClr val="5F317B"/>
                </a:solidFill>
                <a:uFill>
                  <a:solidFill>
                    <a:srgbClr val="FF4013"/>
                  </a:solidFill>
                </a:u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(1946 - 1954)</a:t>
            </a:r>
          </a:p>
          <a:p>
            <a:pPr defTabSz="584200">
              <a:buClr>
                <a:srgbClr val="FF4013"/>
              </a:buClr>
              <a:buFont typeface="Chalkduster"/>
              <a:defRPr sz="1500">
                <a:solidFill>
                  <a:srgbClr val="000000">
                    <a:alpha val="70000"/>
                  </a:srgbClr>
                </a:solidFill>
                <a:uFill>
                  <a:solidFill>
                    <a:srgbClr val="FF4013"/>
                  </a:solidFill>
                </a:u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>
                <a:solidFill>
                  <a:srgbClr val="5F317B"/>
                </a:solidFill>
              </a:rPr>
              <a:t>65 a 69 años</a:t>
            </a:r>
            <a:r>
              <a:t> </a:t>
            </a:r>
          </a:p>
        </p:txBody>
      </p:sp>
      <p:sp>
        <p:nvSpPr>
          <p:cNvPr id="200" name="Shape 200"/>
          <p:cNvSpPr/>
          <p:nvPr/>
        </p:nvSpPr>
        <p:spPr>
          <a:xfrm>
            <a:off x="906660" y="561462"/>
            <a:ext cx="11234441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r>
              <a:t>Old Baby boomers</a:t>
            </a:r>
          </a:p>
        </p:txBody>
      </p:sp>
      <p:sp>
        <p:nvSpPr>
          <p:cNvPr id="201" name="Shape 201"/>
          <p:cNvSpPr/>
          <p:nvPr/>
        </p:nvSpPr>
        <p:spPr>
          <a:xfrm>
            <a:off x="705590" y="6290932"/>
            <a:ext cx="3449321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584200">
              <a:buClr>
                <a:srgbClr val="FF4013"/>
              </a:buClr>
              <a:buFont typeface="Chalkduster"/>
              <a:defRPr sz="1500">
                <a:solidFill>
                  <a:srgbClr val="000000">
                    <a:alpha val="70000"/>
                  </a:srgbClr>
                </a:solidFill>
                <a:uFill>
                  <a:solidFill>
                    <a:srgbClr val="FF4013"/>
                  </a:solidFill>
                </a:u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Seguros / Estructurados / Formales</a:t>
            </a:r>
          </a:p>
        </p:txBody>
      </p:sp>
      <p:pic>
        <p:nvPicPr>
          <p:cNvPr id="202" name="pasted-image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3398" y="3656688"/>
            <a:ext cx="953705" cy="27679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1" animBg="1" advAuto="0"/>
      <p:bldP spid="194" grpId="2" animBg="1" advAuto="0"/>
      <p:bldP spid="195" grpId="3" animBg="1" advAuto="0"/>
      <p:bldP spid="196" grpId="4" animBg="1" advAuto="0"/>
      <p:bldP spid="197" grpId="5" animBg="1" advAuto="0"/>
      <p:bldP spid="199" grpId="6" animBg="1" advAuto="0"/>
      <p:bldP spid="201" grpId="7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Depositphotos_104983750_original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057"/>
          <a:stretch/>
        </p:blipFill>
        <p:spPr>
          <a:xfrm>
            <a:off x="-811908" y="0"/>
            <a:ext cx="13816708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Shape 205"/>
          <p:cNvSpPr/>
          <p:nvPr/>
        </p:nvSpPr>
        <p:spPr>
          <a:xfrm>
            <a:off x="-22824" y="8289840"/>
            <a:ext cx="13050448" cy="1059206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buClrTx/>
              <a:buFontTx/>
              <a:defRPr sz="2400"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06" name="Shape 206"/>
          <p:cNvSpPr/>
          <p:nvPr/>
        </p:nvSpPr>
        <p:spPr>
          <a:xfrm>
            <a:off x="-22824" y="9351216"/>
            <a:ext cx="13050448" cy="4206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buClrTx/>
              <a:buFontTx/>
              <a:defRPr sz="2400"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07" name="Shape 207"/>
          <p:cNvSpPr/>
          <p:nvPr/>
        </p:nvSpPr>
        <p:spPr>
          <a:xfrm>
            <a:off x="0" y="9033188"/>
            <a:ext cx="8323475" cy="204541"/>
          </a:xfrm>
          <a:prstGeom prst="rect">
            <a:avLst/>
          </a:prstGeom>
          <a:solidFill>
            <a:srgbClr val="B5227F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buClrTx/>
              <a:buFontTx/>
              <a:defRPr sz="1800">
                <a:solidFill>
                  <a:srgbClr val="FFFFFF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pPr>
            <a:endParaRPr/>
          </a:p>
        </p:txBody>
      </p:sp>
      <p:pic>
        <p:nvPicPr>
          <p:cNvPr id="208" name="image2.png" descr="Logo-AMDETUR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94" t="15922" r="5522" b="20468"/>
          <a:stretch>
            <a:fillRect/>
          </a:stretch>
        </p:blipFill>
        <p:spPr>
          <a:xfrm>
            <a:off x="8373365" y="8740766"/>
            <a:ext cx="2229567" cy="7210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image3.png" descr="Logo-Resilicencia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4742" y="8807005"/>
            <a:ext cx="1897083" cy="656907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Shape 210"/>
          <p:cNvSpPr/>
          <p:nvPr/>
        </p:nvSpPr>
        <p:spPr>
          <a:xfrm>
            <a:off x="7754500" y="891662"/>
            <a:ext cx="5278141" cy="152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r>
              <a:t>Young Baby boomers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96788" y="2692575"/>
            <a:ext cx="3290355" cy="4696195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Shape 213"/>
          <p:cNvSpPr/>
          <p:nvPr/>
        </p:nvSpPr>
        <p:spPr>
          <a:xfrm>
            <a:off x="8018126" y="3105025"/>
            <a:ext cx="4051079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584200">
              <a:lnSpc>
                <a:spcPct val="90000"/>
              </a:lnSpc>
              <a:spcBef>
                <a:spcPts val="3200"/>
              </a:spcBef>
              <a:buClrTx/>
              <a:buFontTx/>
              <a:defRPr sz="1500">
                <a:solidFill>
                  <a:srgbClr val="000000">
                    <a:alpha val="70000"/>
                  </a:srgbClr>
                </a:solidFill>
                <a:uFill>
                  <a:solidFill>
                    <a:srgbClr val="FF4013"/>
                  </a:solidFill>
                </a:uFill>
                <a:latin typeface="+mn-lt"/>
                <a:ea typeface="+mn-ea"/>
                <a:cs typeface="+mn-cs"/>
                <a:sym typeface="Gotham Book"/>
              </a:defRPr>
            </a:lvl1pPr>
          </a:lstStyle>
          <a:p>
            <a:r>
              <a:t>No me gusta lo absoluto, preﬁero la democracia, aunque respeto la autoridad.  </a:t>
            </a:r>
          </a:p>
        </p:txBody>
      </p:sp>
      <p:sp>
        <p:nvSpPr>
          <p:cNvPr id="214" name="Shape 214"/>
          <p:cNvSpPr/>
          <p:nvPr/>
        </p:nvSpPr>
        <p:spPr>
          <a:xfrm>
            <a:off x="8018126" y="3937136"/>
            <a:ext cx="4051079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lnSpc>
                <a:spcPct val="90000"/>
              </a:lnSpc>
              <a:spcBef>
                <a:spcPts val="3200"/>
              </a:spcBef>
              <a:buClrTx/>
              <a:buFontTx/>
              <a:defRPr sz="1500">
                <a:solidFill>
                  <a:srgbClr val="000000">
                    <a:alpha val="70000"/>
                  </a:srgbClr>
                </a:solidFill>
                <a:uFill>
                  <a:solidFill>
                    <a:srgbClr val="FF4013"/>
                  </a:solidFill>
                </a:uFill>
                <a:latin typeface="+mn-lt"/>
                <a:ea typeface="+mn-ea"/>
                <a:cs typeface="+mn-cs"/>
                <a:sym typeface="Gotham Book"/>
              </a:defRPr>
            </a:pPr>
            <a:r>
              <a:t>Viví el desarrollo de la era digital, </a:t>
            </a:r>
            <a:br/>
            <a:r>
              <a:t>es un importante reto que utilizo.  </a:t>
            </a:r>
          </a:p>
        </p:txBody>
      </p:sp>
      <p:sp>
        <p:nvSpPr>
          <p:cNvPr id="215" name="Shape 215"/>
          <p:cNvSpPr/>
          <p:nvPr/>
        </p:nvSpPr>
        <p:spPr>
          <a:xfrm>
            <a:off x="8018126" y="5601357"/>
            <a:ext cx="4051079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lnSpc>
                <a:spcPct val="90000"/>
              </a:lnSpc>
              <a:spcBef>
                <a:spcPts val="3200"/>
              </a:spcBef>
              <a:buClrTx/>
              <a:buFontTx/>
              <a:defRPr sz="1500">
                <a:solidFill>
                  <a:srgbClr val="000000">
                    <a:alpha val="70000"/>
                  </a:srgbClr>
                </a:solidFill>
                <a:uFill>
                  <a:solidFill>
                    <a:srgbClr val="FF4013"/>
                  </a:solidFill>
                </a:uFill>
                <a:latin typeface="+mn-lt"/>
                <a:ea typeface="+mn-ea"/>
                <a:cs typeface="+mn-cs"/>
                <a:sym typeface="Gotham Book"/>
              </a:defRPr>
            </a:pPr>
            <a:r>
              <a:t>Solo trabajo en las empresas que me </a:t>
            </a:r>
            <a:br/>
            <a:r>
              <a:t>gustan, si no adiós.</a:t>
            </a:r>
          </a:p>
        </p:txBody>
      </p:sp>
      <p:sp>
        <p:nvSpPr>
          <p:cNvPr id="216" name="Shape 216"/>
          <p:cNvSpPr/>
          <p:nvPr/>
        </p:nvSpPr>
        <p:spPr>
          <a:xfrm>
            <a:off x="8018126" y="6433469"/>
            <a:ext cx="4184032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584200">
              <a:lnSpc>
                <a:spcPct val="90000"/>
              </a:lnSpc>
              <a:spcBef>
                <a:spcPts val="3200"/>
              </a:spcBef>
              <a:buClrTx/>
              <a:buFontTx/>
              <a:defRPr sz="1500">
                <a:solidFill>
                  <a:srgbClr val="000000">
                    <a:alpha val="70000"/>
                  </a:srgbClr>
                </a:solidFill>
                <a:uFill>
                  <a:solidFill>
                    <a:srgbClr val="FF4013"/>
                  </a:solidFill>
                </a:uFill>
                <a:latin typeface="+mn-lt"/>
                <a:ea typeface="+mn-ea"/>
                <a:cs typeface="+mn-cs"/>
                <a:sym typeface="Gotham Book"/>
              </a:defRPr>
            </a:lvl1pPr>
          </a:lstStyle>
          <a:p>
            <a:r>
              <a:t>Trato de entender a los que son diferentes pero preﬁero gente similar a mi. </a:t>
            </a:r>
          </a:p>
        </p:txBody>
      </p:sp>
      <p:sp>
        <p:nvSpPr>
          <p:cNvPr id="217" name="Shape 217"/>
          <p:cNvSpPr/>
          <p:nvPr/>
        </p:nvSpPr>
        <p:spPr>
          <a:xfrm>
            <a:off x="5335838" y="3258695"/>
            <a:ext cx="1239330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584200">
              <a:buClr>
                <a:srgbClr val="FF4013"/>
              </a:buClr>
              <a:buFont typeface="Chalkduster"/>
              <a:defRPr sz="1500">
                <a:solidFill>
                  <a:srgbClr val="FFFFFF"/>
                </a:solidFill>
                <a:uFill>
                  <a:solidFill>
                    <a:srgbClr val="FF4013"/>
                  </a:solidFill>
                </a:u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AUTORIDAD</a:t>
            </a:r>
          </a:p>
        </p:txBody>
      </p:sp>
      <p:sp>
        <p:nvSpPr>
          <p:cNvPr id="218" name="Shape 218"/>
          <p:cNvSpPr/>
          <p:nvPr/>
        </p:nvSpPr>
        <p:spPr>
          <a:xfrm>
            <a:off x="5248494" y="4100838"/>
            <a:ext cx="1414019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584200">
              <a:buClr>
                <a:srgbClr val="FF4013"/>
              </a:buClr>
              <a:buFont typeface="Chalkduster"/>
              <a:defRPr sz="1500">
                <a:solidFill>
                  <a:srgbClr val="FFFFFF"/>
                </a:solidFill>
                <a:uFill>
                  <a:solidFill>
                    <a:srgbClr val="FF4013"/>
                  </a:solidFill>
                </a:u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 TECNOLOGÍA</a:t>
            </a:r>
          </a:p>
        </p:txBody>
      </p:sp>
      <p:sp>
        <p:nvSpPr>
          <p:cNvPr id="219" name="Shape 219"/>
          <p:cNvSpPr/>
          <p:nvPr/>
        </p:nvSpPr>
        <p:spPr>
          <a:xfrm>
            <a:off x="5612825" y="4926372"/>
            <a:ext cx="685356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584200">
              <a:buClr>
                <a:srgbClr val="FF4013"/>
              </a:buClr>
              <a:buFont typeface="Chalkduster"/>
              <a:defRPr sz="1500">
                <a:solidFill>
                  <a:srgbClr val="FFFFFF"/>
                </a:solidFill>
                <a:uFill>
                  <a:solidFill>
                    <a:srgbClr val="FF4013"/>
                  </a:solidFill>
                </a:u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RETOS</a:t>
            </a:r>
          </a:p>
        </p:txBody>
      </p:sp>
      <p:sp>
        <p:nvSpPr>
          <p:cNvPr id="220" name="Shape 220"/>
          <p:cNvSpPr/>
          <p:nvPr/>
        </p:nvSpPr>
        <p:spPr>
          <a:xfrm>
            <a:off x="5480046" y="5751907"/>
            <a:ext cx="950914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584200">
              <a:buClr>
                <a:srgbClr val="FF4013"/>
              </a:buClr>
              <a:buFont typeface="Chalkduster"/>
              <a:defRPr sz="1500">
                <a:solidFill>
                  <a:srgbClr val="FFFFFF"/>
                </a:solidFill>
                <a:uFill>
                  <a:solidFill>
                    <a:srgbClr val="FF4013"/>
                  </a:solidFill>
                </a:u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CAMBIOS</a:t>
            </a:r>
          </a:p>
        </p:txBody>
      </p:sp>
      <p:sp>
        <p:nvSpPr>
          <p:cNvPr id="221" name="Shape 221"/>
          <p:cNvSpPr/>
          <p:nvPr/>
        </p:nvSpPr>
        <p:spPr>
          <a:xfrm>
            <a:off x="5324979" y="6587139"/>
            <a:ext cx="1261048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584200">
              <a:buClr>
                <a:srgbClr val="FF4013"/>
              </a:buClr>
              <a:buFont typeface="Chalkduster"/>
              <a:defRPr sz="1500">
                <a:solidFill>
                  <a:srgbClr val="FFFFFF"/>
                </a:solidFill>
                <a:uFill>
                  <a:solidFill>
                    <a:srgbClr val="FF4013"/>
                  </a:solidFill>
                </a:u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DIVERSIDAD</a:t>
            </a:r>
          </a:p>
        </p:txBody>
      </p:sp>
      <p:sp>
        <p:nvSpPr>
          <p:cNvPr id="222" name="Shape 222"/>
          <p:cNvSpPr/>
          <p:nvPr/>
        </p:nvSpPr>
        <p:spPr>
          <a:xfrm>
            <a:off x="8018126" y="4769247"/>
            <a:ext cx="4051079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584200">
              <a:lnSpc>
                <a:spcPct val="90000"/>
              </a:lnSpc>
              <a:spcBef>
                <a:spcPts val="3200"/>
              </a:spcBef>
              <a:buClrTx/>
              <a:buFontTx/>
              <a:defRPr sz="1500">
                <a:solidFill>
                  <a:srgbClr val="000000">
                    <a:alpha val="70000"/>
                  </a:srgbClr>
                </a:solidFill>
                <a:uFill>
                  <a:solidFill>
                    <a:srgbClr val="FF4013"/>
                  </a:solidFill>
                </a:uFill>
                <a:latin typeface="+mn-lt"/>
                <a:ea typeface="+mn-ea"/>
                <a:cs typeface="+mn-cs"/>
                <a:sym typeface="Gotham Book"/>
              </a:defRPr>
            </a:lvl1pPr>
          </a:lstStyle>
          <a:p>
            <a:r>
              <a:t>El mundo es oportunidad, mi trabajo me deﬁne y por eso es perfecto.</a:t>
            </a:r>
          </a:p>
        </p:txBody>
      </p:sp>
      <p:sp>
        <p:nvSpPr>
          <p:cNvPr id="223" name="Shape 223"/>
          <p:cNvSpPr/>
          <p:nvPr/>
        </p:nvSpPr>
        <p:spPr>
          <a:xfrm>
            <a:off x="2853173" y="4809052"/>
            <a:ext cx="141263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defTabSz="584200">
              <a:buClr>
                <a:srgbClr val="FF4013"/>
              </a:buClr>
              <a:buFont typeface="Chalkduster"/>
              <a:defRPr sz="1500">
                <a:solidFill>
                  <a:srgbClr val="5F317B"/>
                </a:solidFill>
                <a:uFill>
                  <a:solidFill>
                    <a:srgbClr val="FF4013"/>
                  </a:solidFill>
                </a:u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(1955 - 1964)</a:t>
            </a:r>
          </a:p>
          <a:p>
            <a:pPr defTabSz="584200">
              <a:buClr>
                <a:srgbClr val="FF4013"/>
              </a:buClr>
              <a:buFont typeface="Chalkduster"/>
              <a:defRPr sz="1500">
                <a:solidFill>
                  <a:srgbClr val="000000">
                    <a:alpha val="70000"/>
                  </a:srgbClr>
                </a:solidFill>
                <a:uFill>
                  <a:solidFill>
                    <a:srgbClr val="FF4013"/>
                  </a:solidFill>
                </a:u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>
                <a:solidFill>
                  <a:srgbClr val="5F317B"/>
                </a:solidFill>
              </a:rPr>
              <a:t>55 a 64 años</a:t>
            </a:r>
          </a:p>
        </p:txBody>
      </p:sp>
      <p:sp>
        <p:nvSpPr>
          <p:cNvPr id="224" name="Shape 224"/>
          <p:cNvSpPr/>
          <p:nvPr/>
        </p:nvSpPr>
        <p:spPr>
          <a:xfrm>
            <a:off x="906660" y="561462"/>
            <a:ext cx="11234441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r>
              <a:t>Young Baby boomers</a:t>
            </a:r>
          </a:p>
        </p:txBody>
      </p:sp>
      <p:sp>
        <p:nvSpPr>
          <p:cNvPr id="225" name="Shape 225"/>
          <p:cNvSpPr/>
          <p:nvPr/>
        </p:nvSpPr>
        <p:spPr>
          <a:xfrm>
            <a:off x="636724" y="6290932"/>
            <a:ext cx="3587053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584200">
              <a:buClr>
                <a:srgbClr val="FF4013"/>
              </a:buClr>
              <a:buFont typeface="Chalkduster"/>
              <a:defRPr sz="1500">
                <a:solidFill>
                  <a:srgbClr val="000000">
                    <a:alpha val="70000"/>
                  </a:srgbClr>
                </a:solidFill>
                <a:uFill>
                  <a:solidFill>
                    <a:srgbClr val="FF4013"/>
                  </a:solidFill>
                </a:u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Ambiciosos / Exitosos / Triunfadores</a:t>
            </a:r>
          </a:p>
        </p:txBody>
      </p:sp>
      <p:pic>
        <p:nvPicPr>
          <p:cNvPr id="226" name="pasted-image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4688" y="3725624"/>
            <a:ext cx="1006331" cy="26300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1" animBg="1" advAuto="0"/>
      <p:bldP spid="218" grpId="2" animBg="1" advAuto="0"/>
      <p:bldP spid="219" grpId="3" animBg="1" advAuto="0"/>
      <p:bldP spid="220" grpId="4" animBg="1" advAuto="0"/>
      <p:bldP spid="221" grpId="5" animBg="1" advAuto="0"/>
      <p:bldP spid="223" grpId="6" animBg="1" advAuto="0"/>
      <p:bldP spid="225" grpId="7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Depositphotos_10985919_original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824" y="-7303"/>
            <a:ext cx="13027623" cy="9768206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Shape 229"/>
          <p:cNvSpPr/>
          <p:nvPr/>
        </p:nvSpPr>
        <p:spPr>
          <a:xfrm>
            <a:off x="-22824" y="8289840"/>
            <a:ext cx="13050448" cy="1059206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buClrTx/>
              <a:buFontTx/>
              <a:defRPr sz="2400"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30" name="Shape 230"/>
          <p:cNvSpPr/>
          <p:nvPr/>
        </p:nvSpPr>
        <p:spPr>
          <a:xfrm>
            <a:off x="-22824" y="9351216"/>
            <a:ext cx="13050448" cy="4206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buClrTx/>
              <a:buFontTx/>
              <a:defRPr sz="2400"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31" name="Shape 231"/>
          <p:cNvSpPr/>
          <p:nvPr/>
        </p:nvSpPr>
        <p:spPr>
          <a:xfrm>
            <a:off x="0" y="9033188"/>
            <a:ext cx="8323475" cy="204541"/>
          </a:xfrm>
          <a:prstGeom prst="rect">
            <a:avLst/>
          </a:prstGeom>
          <a:solidFill>
            <a:srgbClr val="B5227F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buClrTx/>
              <a:buFontTx/>
              <a:defRPr sz="1800">
                <a:solidFill>
                  <a:srgbClr val="FFFFFF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pPr>
            <a:endParaRPr/>
          </a:p>
        </p:txBody>
      </p:sp>
      <p:pic>
        <p:nvPicPr>
          <p:cNvPr id="232" name="image2.png" descr="Logo-AMDETUR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94" t="15922" r="5522" b="20468"/>
          <a:stretch>
            <a:fillRect/>
          </a:stretch>
        </p:blipFill>
        <p:spPr>
          <a:xfrm>
            <a:off x="8373365" y="8740766"/>
            <a:ext cx="2229567" cy="7210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image3.png" descr="Logo-Resilicencia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4742" y="8807005"/>
            <a:ext cx="1897083" cy="656907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Shape 234"/>
          <p:cNvSpPr/>
          <p:nvPr/>
        </p:nvSpPr>
        <p:spPr>
          <a:xfrm rot="16200000" flipH="1">
            <a:off x="9374514" y="-1251222"/>
            <a:ext cx="1448833" cy="5861134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buClrTx/>
              <a:buFontTx/>
              <a:defRPr sz="2400"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35" name="Shape 235"/>
          <p:cNvSpPr/>
          <p:nvPr/>
        </p:nvSpPr>
        <p:spPr>
          <a:xfrm>
            <a:off x="7368420" y="1214119"/>
            <a:ext cx="5278141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r>
              <a:t>Generación X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96788" y="2692575"/>
            <a:ext cx="3290355" cy="4696195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Shape 238"/>
          <p:cNvSpPr/>
          <p:nvPr/>
        </p:nvSpPr>
        <p:spPr>
          <a:xfrm>
            <a:off x="8018126" y="3105025"/>
            <a:ext cx="4051079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584200">
              <a:lnSpc>
                <a:spcPct val="90000"/>
              </a:lnSpc>
              <a:spcBef>
                <a:spcPts val="3200"/>
              </a:spcBef>
              <a:buClrTx/>
              <a:buFontTx/>
              <a:defRPr sz="1500">
                <a:solidFill>
                  <a:srgbClr val="000000">
                    <a:alpha val="70000"/>
                  </a:srgbClr>
                </a:solidFill>
                <a:uFill>
                  <a:solidFill>
                    <a:srgbClr val="FF4013"/>
                  </a:solidFill>
                </a:uFill>
                <a:latin typeface="+mn-lt"/>
                <a:ea typeface="+mn-ea"/>
                <a:cs typeface="+mn-cs"/>
                <a:sym typeface="Gotham Book"/>
              </a:defRPr>
            </a:lvl1pPr>
          </a:lstStyle>
          <a:p>
            <a:r>
              <a:t>Cuestiono a la autoridad, no me gustan las estructuras y jerarquías.  </a:t>
            </a:r>
          </a:p>
        </p:txBody>
      </p:sp>
      <p:sp>
        <p:nvSpPr>
          <p:cNvPr id="239" name="Shape 239"/>
          <p:cNvSpPr/>
          <p:nvPr/>
        </p:nvSpPr>
        <p:spPr>
          <a:xfrm>
            <a:off x="8018126" y="3937136"/>
            <a:ext cx="4051079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584200">
              <a:lnSpc>
                <a:spcPct val="90000"/>
              </a:lnSpc>
              <a:spcBef>
                <a:spcPts val="3200"/>
              </a:spcBef>
              <a:buClrTx/>
              <a:buFontTx/>
              <a:defRPr sz="1500">
                <a:solidFill>
                  <a:srgbClr val="000000">
                    <a:alpha val="70000"/>
                  </a:srgbClr>
                </a:solidFill>
                <a:uFill>
                  <a:solidFill>
                    <a:srgbClr val="FF4013"/>
                  </a:solidFill>
                </a:uFill>
                <a:latin typeface="+mn-lt"/>
                <a:ea typeface="+mn-ea"/>
                <a:cs typeface="+mn-cs"/>
                <a:sym typeface="Gotham Book"/>
              </a:defRPr>
            </a:lvl1pPr>
          </a:lstStyle>
          <a:p>
            <a:r>
              <a:t>Aprendí con la era digital, busco lo último y es vital para la igualdad laboral.  </a:t>
            </a:r>
          </a:p>
        </p:txBody>
      </p:sp>
      <p:sp>
        <p:nvSpPr>
          <p:cNvPr id="240" name="Shape 240"/>
          <p:cNvSpPr/>
          <p:nvPr/>
        </p:nvSpPr>
        <p:spPr>
          <a:xfrm>
            <a:off x="8018126" y="5601357"/>
            <a:ext cx="4051079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584200">
              <a:lnSpc>
                <a:spcPct val="90000"/>
              </a:lnSpc>
              <a:spcBef>
                <a:spcPts val="3200"/>
              </a:spcBef>
              <a:buClrTx/>
              <a:buFontTx/>
              <a:defRPr sz="1500">
                <a:solidFill>
                  <a:srgbClr val="000000">
                    <a:alpha val="70000"/>
                  </a:srgbClr>
                </a:solidFill>
                <a:uFill>
                  <a:solidFill>
                    <a:srgbClr val="FF4013"/>
                  </a:solidFill>
                </a:uFill>
                <a:latin typeface="+mn-lt"/>
                <a:ea typeface="+mn-ea"/>
                <a:cs typeface="+mn-cs"/>
                <a:sym typeface="Gotham Book"/>
              </a:defRPr>
            </a:lvl1pPr>
          </a:lstStyle>
          <a:p>
            <a:r>
              <a:t>Me gustan los cambios y cambio mucho...mucho.</a:t>
            </a:r>
          </a:p>
        </p:txBody>
      </p:sp>
      <p:sp>
        <p:nvSpPr>
          <p:cNvPr id="241" name="Shape 241"/>
          <p:cNvSpPr/>
          <p:nvPr/>
        </p:nvSpPr>
        <p:spPr>
          <a:xfrm>
            <a:off x="8018126" y="6433469"/>
            <a:ext cx="4051079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lnSpc>
                <a:spcPct val="90000"/>
              </a:lnSpc>
              <a:spcBef>
                <a:spcPts val="3200"/>
              </a:spcBef>
              <a:buClrTx/>
              <a:buFontTx/>
              <a:defRPr sz="1500">
                <a:solidFill>
                  <a:srgbClr val="000000">
                    <a:alpha val="70000"/>
                  </a:srgbClr>
                </a:solidFill>
                <a:uFill>
                  <a:solidFill>
                    <a:srgbClr val="FF4013"/>
                  </a:solidFill>
                </a:uFill>
                <a:latin typeface="+mn-lt"/>
                <a:ea typeface="+mn-ea"/>
                <a:cs typeface="+mn-cs"/>
                <a:sym typeface="Gotham Book"/>
              </a:defRPr>
            </a:pPr>
            <a:r>
              <a:t>No me molesta lo tradicional, </a:t>
            </a:r>
            <a:br/>
            <a:r>
              <a:t>pero preﬁero la diversidad. </a:t>
            </a:r>
          </a:p>
        </p:txBody>
      </p:sp>
      <p:sp>
        <p:nvSpPr>
          <p:cNvPr id="242" name="Shape 242"/>
          <p:cNvSpPr/>
          <p:nvPr/>
        </p:nvSpPr>
        <p:spPr>
          <a:xfrm>
            <a:off x="5335838" y="3258695"/>
            <a:ext cx="1239330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584200">
              <a:buClr>
                <a:srgbClr val="FF4013"/>
              </a:buClr>
              <a:buFont typeface="Chalkduster"/>
              <a:defRPr sz="1500">
                <a:solidFill>
                  <a:srgbClr val="FFFFFF"/>
                </a:solidFill>
                <a:uFill>
                  <a:solidFill>
                    <a:srgbClr val="FF4013"/>
                  </a:solidFill>
                </a:u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AUTORIDAD</a:t>
            </a:r>
          </a:p>
        </p:txBody>
      </p:sp>
      <p:sp>
        <p:nvSpPr>
          <p:cNvPr id="243" name="Shape 243"/>
          <p:cNvSpPr/>
          <p:nvPr/>
        </p:nvSpPr>
        <p:spPr>
          <a:xfrm>
            <a:off x="5248494" y="4100838"/>
            <a:ext cx="1414019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584200">
              <a:buClr>
                <a:srgbClr val="FF4013"/>
              </a:buClr>
              <a:buFont typeface="Chalkduster"/>
              <a:defRPr sz="1500">
                <a:solidFill>
                  <a:srgbClr val="FFFFFF"/>
                </a:solidFill>
                <a:uFill>
                  <a:solidFill>
                    <a:srgbClr val="FF4013"/>
                  </a:solidFill>
                </a:u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 TECNOLOGÍA</a:t>
            </a:r>
          </a:p>
        </p:txBody>
      </p:sp>
      <p:sp>
        <p:nvSpPr>
          <p:cNvPr id="244" name="Shape 244"/>
          <p:cNvSpPr/>
          <p:nvPr/>
        </p:nvSpPr>
        <p:spPr>
          <a:xfrm>
            <a:off x="5612825" y="4926372"/>
            <a:ext cx="685356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584200">
              <a:buClr>
                <a:srgbClr val="FF4013"/>
              </a:buClr>
              <a:buFont typeface="Chalkduster"/>
              <a:defRPr sz="1500">
                <a:solidFill>
                  <a:srgbClr val="FFFFFF"/>
                </a:solidFill>
                <a:uFill>
                  <a:solidFill>
                    <a:srgbClr val="FF4013"/>
                  </a:solidFill>
                </a:u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RETOS</a:t>
            </a:r>
          </a:p>
        </p:txBody>
      </p:sp>
      <p:sp>
        <p:nvSpPr>
          <p:cNvPr id="245" name="Shape 245"/>
          <p:cNvSpPr/>
          <p:nvPr/>
        </p:nvSpPr>
        <p:spPr>
          <a:xfrm>
            <a:off x="5480046" y="5751907"/>
            <a:ext cx="950914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584200">
              <a:buClr>
                <a:srgbClr val="FF4013"/>
              </a:buClr>
              <a:buFont typeface="Chalkduster"/>
              <a:defRPr sz="1500">
                <a:solidFill>
                  <a:srgbClr val="FFFFFF"/>
                </a:solidFill>
                <a:uFill>
                  <a:solidFill>
                    <a:srgbClr val="FF4013"/>
                  </a:solidFill>
                </a:u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CAMBIOS</a:t>
            </a:r>
          </a:p>
        </p:txBody>
      </p:sp>
      <p:sp>
        <p:nvSpPr>
          <p:cNvPr id="246" name="Shape 246"/>
          <p:cNvSpPr/>
          <p:nvPr/>
        </p:nvSpPr>
        <p:spPr>
          <a:xfrm>
            <a:off x="5324979" y="6587139"/>
            <a:ext cx="1261048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584200">
              <a:buClr>
                <a:srgbClr val="FF4013"/>
              </a:buClr>
              <a:buFont typeface="Chalkduster"/>
              <a:defRPr sz="1500">
                <a:solidFill>
                  <a:srgbClr val="FFFFFF"/>
                </a:solidFill>
                <a:uFill>
                  <a:solidFill>
                    <a:srgbClr val="FF4013"/>
                  </a:solidFill>
                </a:u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DIVERSIDAD</a:t>
            </a:r>
          </a:p>
        </p:txBody>
      </p:sp>
      <p:sp>
        <p:nvSpPr>
          <p:cNvPr id="247" name="Shape 247"/>
          <p:cNvSpPr/>
          <p:nvPr/>
        </p:nvSpPr>
        <p:spPr>
          <a:xfrm>
            <a:off x="8018126" y="4872117"/>
            <a:ext cx="4051079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584200">
              <a:lnSpc>
                <a:spcPct val="90000"/>
              </a:lnSpc>
              <a:spcBef>
                <a:spcPts val="3200"/>
              </a:spcBef>
              <a:buClrTx/>
              <a:buFontTx/>
              <a:defRPr sz="1500">
                <a:solidFill>
                  <a:srgbClr val="000000">
                    <a:alpha val="70000"/>
                  </a:srgbClr>
                </a:solidFill>
                <a:uFill>
                  <a:solidFill>
                    <a:srgbClr val="FF4013"/>
                  </a:solidFill>
                </a:uFill>
                <a:latin typeface="+mn-lt"/>
                <a:ea typeface="+mn-ea"/>
                <a:cs typeface="+mn-cs"/>
                <a:sym typeface="Gotham Book"/>
              </a:defRPr>
            </a:lvl1pPr>
          </a:lstStyle>
          <a:p>
            <a:r>
              <a:t>Mi trabajo debe abrirme cualquier puerta.</a:t>
            </a:r>
          </a:p>
        </p:txBody>
      </p:sp>
      <p:sp>
        <p:nvSpPr>
          <p:cNvPr id="248" name="Shape 248"/>
          <p:cNvSpPr/>
          <p:nvPr/>
        </p:nvSpPr>
        <p:spPr>
          <a:xfrm>
            <a:off x="2853173" y="4809052"/>
            <a:ext cx="141263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defTabSz="584200">
              <a:buClr>
                <a:srgbClr val="FF4013"/>
              </a:buClr>
              <a:buFont typeface="Chalkduster"/>
              <a:defRPr sz="1500">
                <a:solidFill>
                  <a:srgbClr val="5F317B"/>
                </a:solidFill>
                <a:uFill>
                  <a:solidFill>
                    <a:srgbClr val="FF4013"/>
                  </a:solidFill>
                </a:u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(1965 - 1980)</a:t>
            </a:r>
          </a:p>
          <a:p>
            <a:pPr defTabSz="584200">
              <a:buClr>
                <a:srgbClr val="FF4013"/>
              </a:buClr>
              <a:buFont typeface="Chalkduster"/>
              <a:defRPr sz="1500">
                <a:solidFill>
                  <a:srgbClr val="000000">
                    <a:alpha val="70000"/>
                  </a:srgbClr>
                </a:solidFill>
                <a:uFill>
                  <a:solidFill>
                    <a:srgbClr val="FF4013"/>
                  </a:solidFill>
                </a:u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>
                <a:solidFill>
                  <a:srgbClr val="5F317B"/>
                </a:solidFill>
              </a:rPr>
              <a:t>40 a 54 años</a:t>
            </a:r>
          </a:p>
        </p:txBody>
      </p:sp>
      <p:sp>
        <p:nvSpPr>
          <p:cNvPr id="249" name="Shape 249"/>
          <p:cNvSpPr/>
          <p:nvPr/>
        </p:nvSpPr>
        <p:spPr>
          <a:xfrm>
            <a:off x="906660" y="561462"/>
            <a:ext cx="11234441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r>
              <a:t>Generación X</a:t>
            </a:r>
          </a:p>
        </p:txBody>
      </p:sp>
      <p:sp>
        <p:nvSpPr>
          <p:cNvPr id="250" name="Shape 250"/>
          <p:cNvSpPr/>
          <p:nvPr/>
        </p:nvSpPr>
        <p:spPr>
          <a:xfrm>
            <a:off x="984101" y="6290932"/>
            <a:ext cx="2892299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584200">
              <a:buClr>
                <a:srgbClr val="FF4013"/>
              </a:buClr>
              <a:buFont typeface="Chalkduster"/>
              <a:defRPr sz="1500">
                <a:solidFill>
                  <a:srgbClr val="000000">
                    <a:alpha val="70000"/>
                  </a:srgbClr>
                </a:solidFill>
                <a:uFill>
                  <a:solidFill>
                    <a:srgbClr val="FF4013"/>
                  </a:solidFill>
                </a:u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Libres / Flexibles / Informales</a:t>
            </a:r>
          </a:p>
        </p:txBody>
      </p:sp>
      <p:pic>
        <p:nvPicPr>
          <p:cNvPr id="251" name="pasted-image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5234" y="3271747"/>
            <a:ext cx="1230033" cy="30168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" grpId="1" animBg="1" advAuto="0"/>
      <p:bldP spid="243" grpId="2" animBg="1" advAuto="0"/>
      <p:bldP spid="244" grpId="3" animBg="1" advAuto="0"/>
      <p:bldP spid="245" grpId="4" animBg="1" advAuto="0"/>
      <p:bldP spid="246" grpId="5" animBg="1" advAuto="0"/>
      <p:bldP spid="248" grpId="6" animBg="1" advAuto="0"/>
      <p:bldP spid="250" grpId="7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_MG_0927-HDR(3)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Shape 48"/>
          <p:cNvSpPr/>
          <p:nvPr/>
        </p:nvSpPr>
        <p:spPr>
          <a:xfrm>
            <a:off x="-22385" y="433453"/>
            <a:ext cx="13049569" cy="1665547"/>
          </a:xfrm>
          <a:prstGeom prst="rect">
            <a:avLst/>
          </a:prstGeom>
          <a:solidFill>
            <a:srgbClr val="B4227F">
              <a:alpha val="7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buClrTx/>
              <a:buFontTx/>
              <a:defRPr sz="2400">
                <a:solidFill>
                  <a:srgbClr val="872189">
                    <a:alpha val="73000"/>
                  </a:srgbClr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9" name="Shape 49"/>
          <p:cNvSpPr/>
          <p:nvPr/>
        </p:nvSpPr>
        <p:spPr>
          <a:xfrm>
            <a:off x="2141954" y="885226"/>
            <a:ext cx="8720892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80000"/>
              </a:lnSpc>
              <a:spcBef>
                <a:spcPts val="4200"/>
              </a:spcBef>
              <a:buFont typeface="Marker Felt"/>
              <a:defRPr>
                <a:solidFill>
                  <a:srgbClr val="FFFFFF"/>
                </a:solidFill>
              </a:defRPr>
            </a:lvl1pPr>
          </a:lstStyle>
          <a:p>
            <a:r>
              <a:t>Contexto de la industria</a:t>
            </a:r>
          </a:p>
        </p:txBody>
      </p:sp>
      <p:sp>
        <p:nvSpPr>
          <p:cNvPr id="50" name="Shape 50"/>
          <p:cNvSpPr/>
          <p:nvPr/>
        </p:nvSpPr>
        <p:spPr>
          <a:xfrm>
            <a:off x="-22824" y="8289840"/>
            <a:ext cx="13050448" cy="1059206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buClrTx/>
              <a:buFontTx/>
              <a:defRPr sz="2400"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51" name="Shape 51"/>
          <p:cNvSpPr/>
          <p:nvPr/>
        </p:nvSpPr>
        <p:spPr>
          <a:xfrm>
            <a:off x="-22824" y="9351216"/>
            <a:ext cx="13050448" cy="4206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buClrTx/>
              <a:buFontTx/>
              <a:defRPr sz="2400"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52" name="Shape 52"/>
          <p:cNvSpPr/>
          <p:nvPr/>
        </p:nvSpPr>
        <p:spPr>
          <a:xfrm>
            <a:off x="0" y="9033188"/>
            <a:ext cx="8323475" cy="204541"/>
          </a:xfrm>
          <a:prstGeom prst="rect">
            <a:avLst/>
          </a:prstGeom>
          <a:solidFill>
            <a:srgbClr val="B5227F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buClrTx/>
              <a:buFontTx/>
              <a:defRPr sz="1800">
                <a:solidFill>
                  <a:srgbClr val="FFFFFF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pPr>
            <a:endParaRPr/>
          </a:p>
        </p:txBody>
      </p:sp>
      <p:pic>
        <p:nvPicPr>
          <p:cNvPr id="53" name="image2.png" descr="Logo-AMDETUR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94" t="15922" r="5522" b="20468"/>
          <a:stretch>
            <a:fillRect/>
          </a:stretch>
        </p:blipFill>
        <p:spPr>
          <a:xfrm>
            <a:off x="8373365" y="8740766"/>
            <a:ext cx="2229567" cy="72106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image3.png" descr="Logo-Resilicencia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4742" y="8807005"/>
            <a:ext cx="1897083" cy="6569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Depositphotos_25322587_origina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0615" y="2679619"/>
            <a:ext cx="12463570" cy="62297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69" extrusionOk="0">
                <a:moveTo>
                  <a:pt x="10783" y="1"/>
                </a:moveTo>
                <a:cubicBezTo>
                  <a:pt x="10737" y="-3"/>
                  <a:pt x="10686" y="3"/>
                  <a:pt x="10659" y="23"/>
                </a:cubicBezTo>
                <a:cubicBezTo>
                  <a:pt x="10642" y="36"/>
                  <a:pt x="10634" y="65"/>
                  <a:pt x="10640" y="86"/>
                </a:cubicBezTo>
                <a:cubicBezTo>
                  <a:pt x="10647" y="107"/>
                  <a:pt x="10633" y="134"/>
                  <a:pt x="10611" y="145"/>
                </a:cubicBezTo>
                <a:cubicBezTo>
                  <a:pt x="10588" y="157"/>
                  <a:pt x="10574" y="181"/>
                  <a:pt x="10580" y="199"/>
                </a:cubicBezTo>
                <a:cubicBezTo>
                  <a:pt x="10595" y="249"/>
                  <a:pt x="10564" y="271"/>
                  <a:pt x="10462" y="281"/>
                </a:cubicBezTo>
                <a:cubicBezTo>
                  <a:pt x="10374" y="291"/>
                  <a:pt x="10368" y="299"/>
                  <a:pt x="10377" y="386"/>
                </a:cubicBezTo>
                <a:cubicBezTo>
                  <a:pt x="10384" y="459"/>
                  <a:pt x="10375" y="488"/>
                  <a:pt x="10336" y="518"/>
                </a:cubicBezTo>
                <a:cubicBezTo>
                  <a:pt x="10308" y="539"/>
                  <a:pt x="10273" y="546"/>
                  <a:pt x="10258" y="534"/>
                </a:cubicBezTo>
                <a:cubicBezTo>
                  <a:pt x="10237" y="518"/>
                  <a:pt x="10232" y="544"/>
                  <a:pt x="10237" y="641"/>
                </a:cubicBezTo>
                <a:cubicBezTo>
                  <a:pt x="10243" y="760"/>
                  <a:pt x="10237" y="772"/>
                  <a:pt x="10177" y="790"/>
                </a:cubicBezTo>
                <a:cubicBezTo>
                  <a:pt x="10142" y="801"/>
                  <a:pt x="10113" y="823"/>
                  <a:pt x="10114" y="839"/>
                </a:cubicBezTo>
                <a:cubicBezTo>
                  <a:pt x="10117" y="991"/>
                  <a:pt x="10109" y="1036"/>
                  <a:pt x="10076" y="1054"/>
                </a:cubicBezTo>
                <a:cubicBezTo>
                  <a:pt x="10030" y="1078"/>
                  <a:pt x="10007" y="1177"/>
                  <a:pt x="10034" y="1241"/>
                </a:cubicBezTo>
                <a:cubicBezTo>
                  <a:pt x="10053" y="1287"/>
                  <a:pt x="10046" y="1632"/>
                  <a:pt x="10024" y="1702"/>
                </a:cubicBezTo>
                <a:cubicBezTo>
                  <a:pt x="10018" y="1723"/>
                  <a:pt x="10005" y="1730"/>
                  <a:pt x="9996" y="1719"/>
                </a:cubicBezTo>
                <a:cubicBezTo>
                  <a:pt x="9987" y="1708"/>
                  <a:pt x="9982" y="1784"/>
                  <a:pt x="9984" y="1889"/>
                </a:cubicBezTo>
                <a:cubicBezTo>
                  <a:pt x="9987" y="1994"/>
                  <a:pt x="9981" y="2123"/>
                  <a:pt x="9971" y="2175"/>
                </a:cubicBezTo>
                <a:cubicBezTo>
                  <a:pt x="9954" y="2266"/>
                  <a:pt x="9952" y="2267"/>
                  <a:pt x="9926" y="2197"/>
                </a:cubicBezTo>
                <a:cubicBezTo>
                  <a:pt x="9912" y="2157"/>
                  <a:pt x="9888" y="2131"/>
                  <a:pt x="9874" y="2141"/>
                </a:cubicBezTo>
                <a:cubicBezTo>
                  <a:pt x="9854" y="2154"/>
                  <a:pt x="9847" y="2291"/>
                  <a:pt x="9845" y="2693"/>
                </a:cubicBezTo>
                <a:cubicBezTo>
                  <a:pt x="9842" y="3243"/>
                  <a:pt x="9824" y="3394"/>
                  <a:pt x="9763" y="3397"/>
                </a:cubicBezTo>
                <a:cubicBezTo>
                  <a:pt x="9720" y="3398"/>
                  <a:pt x="9670" y="3473"/>
                  <a:pt x="9654" y="3563"/>
                </a:cubicBezTo>
                <a:cubicBezTo>
                  <a:pt x="9640" y="3635"/>
                  <a:pt x="9551" y="3661"/>
                  <a:pt x="9532" y="3597"/>
                </a:cubicBezTo>
                <a:cubicBezTo>
                  <a:pt x="9515" y="3542"/>
                  <a:pt x="9438" y="3596"/>
                  <a:pt x="9449" y="3655"/>
                </a:cubicBezTo>
                <a:cubicBezTo>
                  <a:pt x="9461" y="3716"/>
                  <a:pt x="9415" y="3802"/>
                  <a:pt x="9393" y="3761"/>
                </a:cubicBezTo>
                <a:cubicBezTo>
                  <a:pt x="9375" y="3728"/>
                  <a:pt x="9381" y="3759"/>
                  <a:pt x="9421" y="3917"/>
                </a:cubicBezTo>
                <a:cubicBezTo>
                  <a:pt x="9446" y="4017"/>
                  <a:pt x="9444" y="4033"/>
                  <a:pt x="9396" y="4130"/>
                </a:cubicBezTo>
                <a:cubicBezTo>
                  <a:pt x="9354" y="4214"/>
                  <a:pt x="9342" y="4276"/>
                  <a:pt x="9340" y="4437"/>
                </a:cubicBezTo>
                <a:cubicBezTo>
                  <a:pt x="9338" y="4548"/>
                  <a:pt x="9336" y="4657"/>
                  <a:pt x="9334" y="4679"/>
                </a:cubicBezTo>
                <a:cubicBezTo>
                  <a:pt x="9297" y="5114"/>
                  <a:pt x="9291" y="5147"/>
                  <a:pt x="9257" y="5105"/>
                </a:cubicBezTo>
                <a:cubicBezTo>
                  <a:pt x="9186" y="5015"/>
                  <a:pt x="9089" y="5085"/>
                  <a:pt x="9078" y="5232"/>
                </a:cubicBezTo>
                <a:cubicBezTo>
                  <a:pt x="9073" y="5302"/>
                  <a:pt x="9059" y="5309"/>
                  <a:pt x="8932" y="5297"/>
                </a:cubicBezTo>
                <a:lnTo>
                  <a:pt x="8792" y="5283"/>
                </a:lnTo>
                <a:lnTo>
                  <a:pt x="8786" y="5415"/>
                </a:lnTo>
                <a:cubicBezTo>
                  <a:pt x="8780" y="5534"/>
                  <a:pt x="8773" y="5549"/>
                  <a:pt x="8710" y="5561"/>
                </a:cubicBezTo>
                <a:cubicBezTo>
                  <a:pt x="8672" y="5568"/>
                  <a:pt x="8631" y="5591"/>
                  <a:pt x="8618" y="5612"/>
                </a:cubicBezTo>
                <a:cubicBezTo>
                  <a:pt x="8603" y="5636"/>
                  <a:pt x="8591" y="5636"/>
                  <a:pt x="8583" y="5610"/>
                </a:cubicBezTo>
                <a:cubicBezTo>
                  <a:pt x="8564" y="5548"/>
                  <a:pt x="8515" y="5603"/>
                  <a:pt x="8509" y="5695"/>
                </a:cubicBezTo>
                <a:cubicBezTo>
                  <a:pt x="8505" y="5749"/>
                  <a:pt x="8482" y="5790"/>
                  <a:pt x="8445" y="5809"/>
                </a:cubicBezTo>
                <a:cubicBezTo>
                  <a:pt x="8371" y="5849"/>
                  <a:pt x="8354" y="5826"/>
                  <a:pt x="8354" y="5683"/>
                </a:cubicBezTo>
                <a:lnTo>
                  <a:pt x="8354" y="5566"/>
                </a:lnTo>
                <a:lnTo>
                  <a:pt x="7970" y="5570"/>
                </a:lnTo>
                <a:lnTo>
                  <a:pt x="7585" y="5574"/>
                </a:lnTo>
                <a:lnTo>
                  <a:pt x="7589" y="5678"/>
                </a:lnTo>
                <a:cubicBezTo>
                  <a:pt x="7593" y="5763"/>
                  <a:pt x="7582" y="5787"/>
                  <a:pt x="7529" y="5818"/>
                </a:cubicBezTo>
                <a:cubicBezTo>
                  <a:pt x="7480" y="5846"/>
                  <a:pt x="7464" y="5877"/>
                  <a:pt x="7464" y="5946"/>
                </a:cubicBezTo>
                <a:cubicBezTo>
                  <a:pt x="7464" y="5995"/>
                  <a:pt x="7473" y="6048"/>
                  <a:pt x="7484" y="6061"/>
                </a:cubicBezTo>
                <a:cubicBezTo>
                  <a:pt x="7495" y="6074"/>
                  <a:pt x="7504" y="6140"/>
                  <a:pt x="7504" y="6207"/>
                </a:cubicBezTo>
                <a:cubicBezTo>
                  <a:pt x="7504" y="6306"/>
                  <a:pt x="7509" y="6319"/>
                  <a:pt x="7532" y="6281"/>
                </a:cubicBezTo>
                <a:cubicBezTo>
                  <a:pt x="7575" y="6209"/>
                  <a:pt x="7590" y="6292"/>
                  <a:pt x="7596" y="6650"/>
                </a:cubicBezTo>
                <a:cubicBezTo>
                  <a:pt x="7600" y="6825"/>
                  <a:pt x="7603" y="6969"/>
                  <a:pt x="7604" y="6969"/>
                </a:cubicBezTo>
                <a:cubicBezTo>
                  <a:pt x="7616" y="6969"/>
                  <a:pt x="7610" y="7197"/>
                  <a:pt x="7598" y="7212"/>
                </a:cubicBezTo>
                <a:cubicBezTo>
                  <a:pt x="7589" y="7224"/>
                  <a:pt x="7592" y="7259"/>
                  <a:pt x="7606" y="7292"/>
                </a:cubicBezTo>
                <a:cubicBezTo>
                  <a:pt x="7627" y="7342"/>
                  <a:pt x="7623" y="7368"/>
                  <a:pt x="7581" y="7439"/>
                </a:cubicBezTo>
                <a:cubicBezTo>
                  <a:pt x="7554" y="7486"/>
                  <a:pt x="7525" y="7556"/>
                  <a:pt x="7518" y="7594"/>
                </a:cubicBezTo>
                <a:cubicBezTo>
                  <a:pt x="7511" y="7633"/>
                  <a:pt x="7495" y="7653"/>
                  <a:pt x="7484" y="7640"/>
                </a:cubicBezTo>
                <a:cubicBezTo>
                  <a:pt x="7472" y="7625"/>
                  <a:pt x="7464" y="7672"/>
                  <a:pt x="7464" y="7755"/>
                </a:cubicBezTo>
                <a:cubicBezTo>
                  <a:pt x="7464" y="7854"/>
                  <a:pt x="7453" y="7907"/>
                  <a:pt x="7425" y="7937"/>
                </a:cubicBezTo>
                <a:cubicBezTo>
                  <a:pt x="7403" y="7960"/>
                  <a:pt x="7385" y="8003"/>
                  <a:pt x="7385" y="8034"/>
                </a:cubicBezTo>
                <a:cubicBezTo>
                  <a:pt x="7385" y="8065"/>
                  <a:pt x="7372" y="8104"/>
                  <a:pt x="7356" y="8122"/>
                </a:cubicBezTo>
                <a:cubicBezTo>
                  <a:pt x="7337" y="8144"/>
                  <a:pt x="7326" y="8240"/>
                  <a:pt x="7322" y="8430"/>
                </a:cubicBezTo>
                <a:cubicBezTo>
                  <a:pt x="7317" y="8682"/>
                  <a:pt x="7312" y="8707"/>
                  <a:pt x="7271" y="8718"/>
                </a:cubicBezTo>
                <a:cubicBezTo>
                  <a:pt x="7246" y="8725"/>
                  <a:pt x="7203" y="8792"/>
                  <a:pt x="7173" y="8867"/>
                </a:cubicBezTo>
                <a:cubicBezTo>
                  <a:pt x="7143" y="8941"/>
                  <a:pt x="7106" y="9001"/>
                  <a:pt x="7092" y="9001"/>
                </a:cubicBezTo>
                <a:cubicBezTo>
                  <a:pt x="7075" y="9001"/>
                  <a:pt x="7068" y="9031"/>
                  <a:pt x="7074" y="9076"/>
                </a:cubicBezTo>
                <a:cubicBezTo>
                  <a:pt x="7090" y="9200"/>
                  <a:pt x="7054" y="9282"/>
                  <a:pt x="6992" y="9260"/>
                </a:cubicBezTo>
                <a:lnTo>
                  <a:pt x="6937" y="9241"/>
                </a:lnTo>
                <a:lnTo>
                  <a:pt x="6934" y="10365"/>
                </a:lnTo>
                <a:cubicBezTo>
                  <a:pt x="6932" y="11228"/>
                  <a:pt x="6937" y="11491"/>
                  <a:pt x="6955" y="11495"/>
                </a:cubicBezTo>
                <a:cubicBezTo>
                  <a:pt x="6969" y="11499"/>
                  <a:pt x="6992" y="11503"/>
                  <a:pt x="7006" y="11505"/>
                </a:cubicBezTo>
                <a:cubicBezTo>
                  <a:pt x="7042" y="11511"/>
                  <a:pt x="7069" y="11608"/>
                  <a:pt x="7069" y="11733"/>
                </a:cubicBezTo>
                <a:cubicBezTo>
                  <a:pt x="7069" y="11824"/>
                  <a:pt x="7078" y="11842"/>
                  <a:pt x="7133" y="11853"/>
                </a:cubicBezTo>
                <a:cubicBezTo>
                  <a:pt x="7190" y="11864"/>
                  <a:pt x="7198" y="11879"/>
                  <a:pt x="7198" y="11983"/>
                </a:cubicBezTo>
                <a:cubicBezTo>
                  <a:pt x="7198" y="12079"/>
                  <a:pt x="7206" y="12102"/>
                  <a:pt x="7242" y="12103"/>
                </a:cubicBezTo>
                <a:cubicBezTo>
                  <a:pt x="7266" y="12103"/>
                  <a:pt x="7301" y="12134"/>
                  <a:pt x="7319" y="12170"/>
                </a:cubicBezTo>
                <a:cubicBezTo>
                  <a:pt x="7347" y="12225"/>
                  <a:pt x="7349" y="12254"/>
                  <a:pt x="7330" y="12336"/>
                </a:cubicBezTo>
                <a:cubicBezTo>
                  <a:pt x="7318" y="12392"/>
                  <a:pt x="7294" y="12437"/>
                  <a:pt x="7277" y="12437"/>
                </a:cubicBezTo>
                <a:cubicBezTo>
                  <a:pt x="7256" y="12437"/>
                  <a:pt x="7247" y="12477"/>
                  <a:pt x="7247" y="12567"/>
                </a:cubicBezTo>
                <a:cubicBezTo>
                  <a:pt x="7247" y="12639"/>
                  <a:pt x="7239" y="12714"/>
                  <a:pt x="7229" y="12735"/>
                </a:cubicBezTo>
                <a:cubicBezTo>
                  <a:pt x="7209" y="12777"/>
                  <a:pt x="7186" y="13384"/>
                  <a:pt x="7205" y="13377"/>
                </a:cubicBezTo>
                <a:cubicBezTo>
                  <a:pt x="7212" y="13374"/>
                  <a:pt x="7242" y="13392"/>
                  <a:pt x="7272" y="13416"/>
                </a:cubicBezTo>
                <a:cubicBezTo>
                  <a:pt x="7329" y="13463"/>
                  <a:pt x="7334" y="13499"/>
                  <a:pt x="7328" y="13807"/>
                </a:cubicBezTo>
                <a:cubicBezTo>
                  <a:pt x="7325" y="13966"/>
                  <a:pt x="7328" y="13972"/>
                  <a:pt x="7390" y="13984"/>
                </a:cubicBezTo>
                <a:cubicBezTo>
                  <a:pt x="7437" y="13993"/>
                  <a:pt x="7456" y="14018"/>
                  <a:pt x="7460" y="14076"/>
                </a:cubicBezTo>
                <a:cubicBezTo>
                  <a:pt x="7463" y="14120"/>
                  <a:pt x="7493" y="14185"/>
                  <a:pt x="7525" y="14222"/>
                </a:cubicBezTo>
                <a:cubicBezTo>
                  <a:pt x="7565" y="14268"/>
                  <a:pt x="7583" y="14320"/>
                  <a:pt x="7583" y="14389"/>
                </a:cubicBezTo>
                <a:cubicBezTo>
                  <a:pt x="7583" y="14477"/>
                  <a:pt x="7591" y="14487"/>
                  <a:pt x="7643" y="14475"/>
                </a:cubicBezTo>
                <a:cubicBezTo>
                  <a:pt x="7709" y="14459"/>
                  <a:pt x="7729" y="14498"/>
                  <a:pt x="7730" y="14646"/>
                </a:cubicBezTo>
                <a:cubicBezTo>
                  <a:pt x="7731" y="14725"/>
                  <a:pt x="7744" y="14750"/>
                  <a:pt x="7791" y="14766"/>
                </a:cubicBezTo>
                <a:cubicBezTo>
                  <a:pt x="7840" y="14783"/>
                  <a:pt x="7851" y="14808"/>
                  <a:pt x="7856" y="14911"/>
                </a:cubicBezTo>
                <a:cubicBezTo>
                  <a:pt x="7860" y="14997"/>
                  <a:pt x="7874" y="15041"/>
                  <a:pt x="7902" y="15056"/>
                </a:cubicBezTo>
                <a:cubicBezTo>
                  <a:pt x="7925" y="15067"/>
                  <a:pt x="7937" y="15096"/>
                  <a:pt x="7930" y="15119"/>
                </a:cubicBezTo>
                <a:cubicBezTo>
                  <a:pt x="7923" y="15142"/>
                  <a:pt x="7924" y="15162"/>
                  <a:pt x="7933" y="15162"/>
                </a:cubicBezTo>
                <a:cubicBezTo>
                  <a:pt x="7942" y="15162"/>
                  <a:pt x="7987" y="15228"/>
                  <a:pt x="8033" y="15310"/>
                </a:cubicBezTo>
                <a:cubicBezTo>
                  <a:pt x="8091" y="15413"/>
                  <a:pt x="8117" y="15492"/>
                  <a:pt x="8117" y="15563"/>
                </a:cubicBezTo>
                <a:cubicBezTo>
                  <a:pt x="8117" y="15619"/>
                  <a:pt x="8130" y="15688"/>
                  <a:pt x="8147" y="15715"/>
                </a:cubicBezTo>
                <a:cubicBezTo>
                  <a:pt x="8164" y="15743"/>
                  <a:pt x="8172" y="15775"/>
                  <a:pt x="8166" y="15787"/>
                </a:cubicBezTo>
                <a:cubicBezTo>
                  <a:pt x="8160" y="15799"/>
                  <a:pt x="8185" y="15827"/>
                  <a:pt x="8221" y="15850"/>
                </a:cubicBezTo>
                <a:cubicBezTo>
                  <a:pt x="8275" y="15885"/>
                  <a:pt x="8285" y="15912"/>
                  <a:pt x="8285" y="16009"/>
                </a:cubicBezTo>
                <a:lnTo>
                  <a:pt x="8285" y="16126"/>
                </a:lnTo>
                <a:lnTo>
                  <a:pt x="8146" y="16136"/>
                </a:lnTo>
                <a:cubicBezTo>
                  <a:pt x="7934" y="16149"/>
                  <a:pt x="7931" y="16150"/>
                  <a:pt x="7898" y="16200"/>
                </a:cubicBezTo>
                <a:cubicBezTo>
                  <a:pt x="7881" y="16226"/>
                  <a:pt x="7862" y="16277"/>
                  <a:pt x="7855" y="16313"/>
                </a:cubicBezTo>
                <a:cubicBezTo>
                  <a:pt x="7848" y="16349"/>
                  <a:pt x="7817" y="16386"/>
                  <a:pt x="7787" y="16393"/>
                </a:cubicBezTo>
                <a:lnTo>
                  <a:pt x="7731" y="16405"/>
                </a:lnTo>
                <a:lnTo>
                  <a:pt x="7730" y="16971"/>
                </a:lnTo>
                <a:cubicBezTo>
                  <a:pt x="7730" y="17282"/>
                  <a:pt x="7737" y="17545"/>
                  <a:pt x="7746" y="17557"/>
                </a:cubicBezTo>
                <a:cubicBezTo>
                  <a:pt x="7755" y="17568"/>
                  <a:pt x="7753" y="17601"/>
                  <a:pt x="7741" y="17631"/>
                </a:cubicBezTo>
                <a:cubicBezTo>
                  <a:pt x="7704" y="17718"/>
                  <a:pt x="7725" y="17905"/>
                  <a:pt x="7771" y="17907"/>
                </a:cubicBezTo>
                <a:cubicBezTo>
                  <a:pt x="7834" y="17909"/>
                  <a:pt x="7860" y="17961"/>
                  <a:pt x="7860" y="18080"/>
                </a:cubicBezTo>
                <a:cubicBezTo>
                  <a:pt x="7860" y="18180"/>
                  <a:pt x="7867" y="18191"/>
                  <a:pt x="7924" y="18187"/>
                </a:cubicBezTo>
                <a:cubicBezTo>
                  <a:pt x="7981" y="18184"/>
                  <a:pt x="7989" y="18196"/>
                  <a:pt x="7990" y="18292"/>
                </a:cubicBezTo>
                <a:cubicBezTo>
                  <a:pt x="7991" y="18351"/>
                  <a:pt x="7998" y="18413"/>
                  <a:pt x="8005" y="18426"/>
                </a:cubicBezTo>
                <a:cubicBezTo>
                  <a:pt x="8026" y="18467"/>
                  <a:pt x="7978" y="18554"/>
                  <a:pt x="7948" y="18531"/>
                </a:cubicBezTo>
                <a:cubicBezTo>
                  <a:pt x="7929" y="18516"/>
                  <a:pt x="7923" y="18536"/>
                  <a:pt x="7930" y="18606"/>
                </a:cubicBezTo>
                <a:cubicBezTo>
                  <a:pt x="7935" y="18667"/>
                  <a:pt x="7925" y="18727"/>
                  <a:pt x="7903" y="18767"/>
                </a:cubicBezTo>
                <a:cubicBezTo>
                  <a:pt x="7872" y="18823"/>
                  <a:pt x="7869" y="18885"/>
                  <a:pt x="7875" y="19218"/>
                </a:cubicBezTo>
                <a:cubicBezTo>
                  <a:pt x="7885" y="19742"/>
                  <a:pt x="7884" y="19735"/>
                  <a:pt x="7942" y="19959"/>
                </a:cubicBezTo>
                <a:cubicBezTo>
                  <a:pt x="8028" y="20288"/>
                  <a:pt x="8053" y="20314"/>
                  <a:pt x="8271" y="20314"/>
                </a:cubicBezTo>
                <a:cubicBezTo>
                  <a:pt x="8391" y="20314"/>
                  <a:pt x="8462" y="20329"/>
                  <a:pt x="8467" y="20357"/>
                </a:cubicBezTo>
                <a:cubicBezTo>
                  <a:pt x="8471" y="20381"/>
                  <a:pt x="8438" y="20466"/>
                  <a:pt x="8395" y="20545"/>
                </a:cubicBezTo>
                <a:cubicBezTo>
                  <a:pt x="8351" y="20624"/>
                  <a:pt x="8321" y="20690"/>
                  <a:pt x="8329" y="20691"/>
                </a:cubicBezTo>
                <a:cubicBezTo>
                  <a:pt x="8337" y="20692"/>
                  <a:pt x="8326" y="20719"/>
                  <a:pt x="8305" y="20751"/>
                </a:cubicBezTo>
                <a:cubicBezTo>
                  <a:pt x="8283" y="20784"/>
                  <a:pt x="8267" y="20824"/>
                  <a:pt x="8269" y="20839"/>
                </a:cubicBezTo>
                <a:cubicBezTo>
                  <a:pt x="8271" y="20855"/>
                  <a:pt x="8237" y="20944"/>
                  <a:pt x="8194" y="21037"/>
                </a:cubicBezTo>
                <a:cubicBezTo>
                  <a:pt x="8152" y="21131"/>
                  <a:pt x="8117" y="21217"/>
                  <a:pt x="8117" y="21228"/>
                </a:cubicBezTo>
                <a:cubicBezTo>
                  <a:pt x="8117" y="21240"/>
                  <a:pt x="8098" y="21297"/>
                  <a:pt x="8076" y="21355"/>
                </a:cubicBezTo>
                <a:lnTo>
                  <a:pt x="8034" y="21459"/>
                </a:lnTo>
                <a:lnTo>
                  <a:pt x="8238" y="21478"/>
                </a:lnTo>
                <a:cubicBezTo>
                  <a:pt x="8351" y="21489"/>
                  <a:pt x="8524" y="21495"/>
                  <a:pt x="8621" y="21491"/>
                </a:cubicBezTo>
                <a:cubicBezTo>
                  <a:pt x="8973" y="21476"/>
                  <a:pt x="13030" y="21474"/>
                  <a:pt x="13150" y="21488"/>
                </a:cubicBezTo>
                <a:cubicBezTo>
                  <a:pt x="13172" y="21490"/>
                  <a:pt x="13267" y="21489"/>
                  <a:pt x="13362" y="21485"/>
                </a:cubicBezTo>
                <a:lnTo>
                  <a:pt x="13535" y="21478"/>
                </a:lnTo>
                <a:lnTo>
                  <a:pt x="13481" y="21324"/>
                </a:lnTo>
                <a:cubicBezTo>
                  <a:pt x="13451" y="21240"/>
                  <a:pt x="13404" y="21143"/>
                  <a:pt x="13377" y="21110"/>
                </a:cubicBezTo>
                <a:cubicBezTo>
                  <a:pt x="13350" y="21077"/>
                  <a:pt x="13290" y="20977"/>
                  <a:pt x="13244" y="20889"/>
                </a:cubicBezTo>
                <a:cubicBezTo>
                  <a:pt x="13198" y="20800"/>
                  <a:pt x="13153" y="20728"/>
                  <a:pt x="13144" y="20728"/>
                </a:cubicBezTo>
                <a:cubicBezTo>
                  <a:pt x="13134" y="20728"/>
                  <a:pt x="13102" y="20685"/>
                  <a:pt x="13074" y="20632"/>
                </a:cubicBezTo>
                <a:cubicBezTo>
                  <a:pt x="13045" y="20579"/>
                  <a:pt x="13021" y="20545"/>
                  <a:pt x="13021" y="20558"/>
                </a:cubicBezTo>
                <a:cubicBezTo>
                  <a:pt x="13021" y="20570"/>
                  <a:pt x="13008" y="20558"/>
                  <a:pt x="12992" y="20532"/>
                </a:cubicBezTo>
                <a:cubicBezTo>
                  <a:pt x="12976" y="20505"/>
                  <a:pt x="12965" y="20465"/>
                  <a:pt x="12968" y="20442"/>
                </a:cubicBezTo>
                <a:cubicBezTo>
                  <a:pt x="12970" y="20419"/>
                  <a:pt x="12949" y="20389"/>
                  <a:pt x="12922" y="20375"/>
                </a:cubicBezTo>
                <a:cubicBezTo>
                  <a:pt x="12891" y="20359"/>
                  <a:pt x="12873" y="20323"/>
                  <a:pt x="12873" y="20273"/>
                </a:cubicBezTo>
                <a:cubicBezTo>
                  <a:pt x="12873" y="20201"/>
                  <a:pt x="12886" y="20196"/>
                  <a:pt x="13074" y="20204"/>
                </a:cubicBezTo>
                <a:lnTo>
                  <a:pt x="13274" y="20213"/>
                </a:lnTo>
                <a:lnTo>
                  <a:pt x="13365" y="20053"/>
                </a:lnTo>
                <a:cubicBezTo>
                  <a:pt x="13415" y="19965"/>
                  <a:pt x="13468" y="19836"/>
                  <a:pt x="13483" y="19768"/>
                </a:cubicBezTo>
                <a:cubicBezTo>
                  <a:pt x="13513" y="19632"/>
                  <a:pt x="13541" y="19497"/>
                  <a:pt x="13544" y="19465"/>
                </a:cubicBezTo>
                <a:cubicBezTo>
                  <a:pt x="13545" y="19454"/>
                  <a:pt x="13555" y="19418"/>
                  <a:pt x="13565" y="19386"/>
                </a:cubicBezTo>
                <a:cubicBezTo>
                  <a:pt x="13576" y="19353"/>
                  <a:pt x="13585" y="19141"/>
                  <a:pt x="13586" y="18913"/>
                </a:cubicBezTo>
                <a:cubicBezTo>
                  <a:pt x="13588" y="18566"/>
                  <a:pt x="13594" y="18496"/>
                  <a:pt x="13620" y="18485"/>
                </a:cubicBezTo>
                <a:cubicBezTo>
                  <a:pt x="13640" y="18478"/>
                  <a:pt x="13654" y="18424"/>
                  <a:pt x="13658" y="18347"/>
                </a:cubicBezTo>
                <a:cubicBezTo>
                  <a:pt x="13663" y="18236"/>
                  <a:pt x="13672" y="18220"/>
                  <a:pt x="13729" y="18209"/>
                </a:cubicBezTo>
                <a:lnTo>
                  <a:pt x="13793" y="18197"/>
                </a:lnTo>
                <a:lnTo>
                  <a:pt x="13750" y="18127"/>
                </a:lnTo>
                <a:cubicBezTo>
                  <a:pt x="13704" y="18053"/>
                  <a:pt x="13715" y="17943"/>
                  <a:pt x="13765" y="17981"/>
                </a:cubicBezTo>
                <a:cubicBezTo>
                  <a:pt x="13785" y="17997"/>
                  <a:pt x="13790" y="17978"/>
                  <a:pt x="13782" y="17914"/>
                </a:cubicBezTo>
                <a:cubicBezTo>
                  <a:pt x="13766" y="17788"/>
                  <a:pt x="13767" y="17607"/>
                  <a:pt x="13783" y="17482"/>
                </a:cubicBezTo>
                <a:cubicBezTo>
                  <a:pt x="13791" y="17423"/>
                  <a:pt x="13790" y="17342"/>
                  <a:pt x="13782" y="17304"/>
                </a:cubicBezTo>
                <a:cubicBezTo>
                  <a:pt x="13773" y="17265"/>
                  <a:pt x="13768" y="17220"/>
                  <a:pt x="13770" y="17202"/>
                </a:cubicBezTo>
                <a:cubicBezTo>
                  <a:pt x="13772" y="17184"/>
                  <a:pt x="13765" y="17180"/>
                  <a:pt x="13754" y="17194"/>
                </a:cubicBezTo>
                <a:cubicBezTo>
                  <a:pt x="13719" y="17237"/>
                  <a:pt x="13691" y="17177"/>
                  <a:pt x="13712" y="17102"/>
                </a:cubicBezTo>
                <a:cubicBezTo>
                  <a:pt x="13723" y="17060"/>
                  <a:pt x="13723" y="17010"/>
                  <a:pt x="13712" y="16975"/>
                </a:cubicBezTo>
                <a:cubicBezTo>
                  <a:pt x="13702" y="16944"/>
                  <a:pt x="13694" y="16936"/>
                  <a:pt x="13693" y="16958"/>
                </a:cubicBezTo>
                <a:cubicBezTo>
                  <a:pt x="13692" y="16979"/>
                  <a:pt x="13681" y="16967"/>
                  <a:pt x="13666" y="16929"/>
                </a:cubicBezTo>
                <a:cubicBezTo>
                  <a:pt x="13652" y="16891"/>
                  <a:pt x="13643" y="16818"/>
                  <a:pt x="13648" y="16767"/>
                </a:cubicBezTo>
                <a:cubicBezTo>
                  <a:pt x="13655" y="16697"/>
                  <a:pt x="13647" y="16667"/>
                  <a:pt x="13616" y="16651"/>
                </a:cubicBezTo>
                <a:cubicBezTo>
                  <a:pt x="13589" y="16637"/>
                  <a:pt x="13578" y="16608"/>
                  <a:pt x="13586" y="16570"/>
                </a:cubicBezTo>
                <a:cubicBezTo>
                  <a:pt x="13593" y="16530"/>
                  <a:pt x="13585" y="16514"/>
                  <a:pt x="13561" y="16518"/>
                </a:cubicBezTo>
                <a:cubicBezTo>
                  <a:pt x="13535" y="16522"/>
                  <a:pt x="13526" y="16500"/>
                  <a:pt x="13530" y="16433"/>
                </a:cubicBezTo>
                <a:cubicBezTo>
                  <a:pt x="13533" y="16377"/>
                  <a:pt x="13527" y="16351"/>
                  <a:pt x="13514" y="16367"/>
                </a:cubicBezTo>
                <a:cubicBezTo>
                  <a:pt x="13503" y="16381"/>
                  <a:pt x="13480" y="16382"/>
                  <a:pt x="13463" y="16369"/>
                </a:cubicBezTo>
                <a:cubicBezTo>
                  <a:pt x="13436" y="16349"/>
                  <a:pt x="13436" y="16335"/>
                  <a:pt x="13459" y="16280"/>
                </a:cubicBezTo>
                <a:cubicBezTo>
                  <a:pt x="13482" y="16223"/>
                  <a:pt x="13481" y="16219"/>
                  <a:pt x="13443" y="16243"/>
                </a:cubicBezTo>
                <a:cubicBezTo>
                  <a:pt x="13413" y="16262"/>
                  <a:pt x="13394" y="16250"/>
                  <a:pt x="13382" y="16205"/>
                </a:cubicBezTo>
                <a:cubicBezTo>
                  <a:pt x="13364" y="16143"/>
                  <a:pt x="13359" y="16144"/>
                  <a:pt x="13312" y="16206"/>
                </a:cubicBezTo>
                <a:cubicBezTo>
                  <a:pt x="13254" y="16282"/>
                  <a:pt x="13130" y="16275"/>
                  <a:pt x="13130" y="16196"/>
                </a:cubicBezTo>
                <a:cubicBezTo>
                  <a:pt x="13130" y="16168"/>
                  <a:pt x="13152" y="16124"/>
                  <a:pt x="13179" y="16097"/>
                </a:cubicBezTo>
                <a:cubicBezTo>
                  <a:pt x="13207" y="16070"/>
                  <a:pt x="13240" y="16000"/>
                  <a:pt x="13254" y="15941"/>
                </a:cubicBezTo>
                <a:cubicBezTo>
                  <a:pt x="13277" y="15845"/>
                  <a:pt x="13321" y="15808"/>
                  <a:pt x="13384" y="15829"/>
                </a:cubicBezTo>
                <a:cubicBezTo>
                  <a:pt x="13393" y="15832"/>
                  <a:pt x="13395" y="15818"/>
                  <a:pt x="13388" y="15798"/>
                </a:cubicBezTo>
                <a:cubicBezTo>
                  <a:pt x="13382" y="15777"/>
                  <a:pt x="13385" y="15715"/>
                  <a:pt x="13396" y="15659"/>
                </a:cubicBezTo>
                <a:cubicBezTo>
                  <a:pt x="13410" y="15586"/>
                  <a:pt x="13430" y="15556"/>
                  <a:pt x="13465" y="15556"/>
                </a:cubicBezTo>
                <a:cubicBezTo>
                  <a:pt x="13496" y="15556"/>
                  <a:pt x="13516" y="15533"/>
                  <a:pt x="13518" y="15497"/>
                </a:cubicBezTo>
                <a:cubicBezTo>
                  <a:pt x="13524" y="15336"/>
                  <a:pt x="13547" y="15280"/>
                  <a:pt x="13606" y="15280"/>
                </a:cubicBezTo>
                <a:cubicBezTo>
                  <a:pt x="13644" y="15280"/>
                  <a:pt x="13654" y="15259"/>
                  <a:pt x="13654" y="15179"/>
                </a:cubicBezTo>
                <a:cubicBezTo>
                  <a:pt x="13654" y="15084"/>
                  <a:pt x="13675" y="15047"/>
                  <a:pt x="13740" y="15028"/>
                </a:cubicBezTo>
                <a:cubicBezTo>
                  <a:pt x="13756" y="15024"/>
                  <a:pt x="13794" y="14963"/>
                  <a:pt x="13824" y="14894"/>
                </a:cubicBezTo>
                <a:cubicBezTo>
                  <a:pt x="13855" y="14824"/>
                  <a:pt x="13887" y="14767"/>
                  <a:pt x="13896" y="14767"/>
                </a:cubicBezTo>
                <a:cubicBezTo>
                  <a:pt x="13930" y="14767"/>
                  <a:pt x="14040" y="14473"/>
                  <a:pt x="14049" y="14356"/>
                </a:cubicBezTo>
                <a:cubicBezTo>
                  <a:pt x="14055" y="14286"/>
                  <a:pt x="14072" y="14232"/>
                  <a:pt x="14089" y="14229"/>
                </a:cubicBezTo>
                <a:cubicBezTo>
                  <a:pt x="14105" y="14226"/>
                  <a:pt x="14133" y="14221"/>
                  <a:pt x="14150" y="14219"/>
                </a:cubicBezTo>
                <a:cubicBezTo>
                  <a:pt x="14176" y="14215"/>
                  <a:pt x="14182" y="14167"/>
                  <a:pt x="14183" y="13967"/>
                </a:cubicBezTo>
                <a:cubicBezTo>
                  <a:pt x="14183" y="13790"/>
                  <a:pt x="14179" y="13757"/>
                  <a:pt x="14170" y="13851"/>
                </a:cubicBezTo>
                <a:cubicBezTo>
                  <a:pt x="14149" y="14074"/>
                  <a:pt x="14119" y="13991"/>
                  <a:pt x="14119" y="13711"/>
                </a:cubicBezTo>
                <a:cubicBezTo>
                  <a:pt x="14119" y="13489"/>
                  <a:pt x="14124" y="13444"/>
                  <a:pt x="14151" y="13448"/>
                </a:cubicBezTo>
                <a:cubicBezTo>
                  <a:pt x="14174" y="13451"/>
                  <a:pt x="14181" y="13424"/>
                  <a:pt x="14178" y="13346"/>
                </a:cubicBezTo>
                <a:cubicBezTo>
                  <a:pt x="14176" y="13288"/>
                  <a:pt x="14169" y="13222"/>
                  <a:pt x="14162" y="13199"/>
                </a:cubicBezTo>
                <a:cubicBezTo>
                  <a:pt x="14155" y="13177"/>
                  <a:pt x="14158" y="13098"/>
                  <a:pt x="14169" y="13025"/>
                </a:cubicBezTo>
                <a:cubicBezTo>
                  <a:pt x="14179" y="12951"/>
                  <a:pt x="14188" y="12849"/>
                  <a:pt x="14188" y="12795"/>
                </a:cubicBezTo>
                <a:cubicBezTo>
                  <a:pt x="14188" y="12707"/>
                  <a:pt x="14186" y="12704"/>
                  <a:pt x="14163" y="12767"/>
                </a:cubicBezTo>
                <a:cubicBezTo>
                  <a:pt x="14139" y="12830"/>
                  <a:pt x="14134" y="12827"/>
                  <a:pt x="14093" y="12717"/>
                </a:cubicBezTo>
                <a:cubicBezTo>
                  <a:pt x="14051" y="12603"/>
                  <a:pt x="14049" y="12559"/>
                  <a:pt x="14046" y="11784"/>
                </a:cubicBezTo>
                <a:cubicBezTo>
                  <a:pt x="14043" y="10979"/>
                  <a:pt x="14042" y="10970"/>
                  <a:pt x="13998" y="10936"/>
                </a:cubicBezTo>
                <a:cubicBezTo>
                  <a:pt x="13945" y="10896"/>
                  <a:pt x="13926" y="10789"/>
                  <a:pt x="13923" y="10523"/>
                </a:cubicBezTo>
                <a:cubicBezTo>
                  <a:pt x="13921" y="10349"/>
                  <a:pt x="13916" y="10324"/>
                  <a:pt x="13879" y="10323"/>
                </a:cubicBezTo>
                <a:cubicBezTo>
                  <a:pt x="13805" y="10321"/>
                  <a:pt x="13781" y="10245"/>
                  <a:pt x="13787" y="10040"/>
                </a:cubicBezTo>
                <a:cubicBezTo>
                  <a:pt x="13793" y="9819"/>
                  <a:pt x="13751" y="9613"/>
                  <a:pt x="13694" y="9583"/>
                </a:cubicBezTo>
                <a:cubicBezTo>
                  <a:pt x="13663" y="9567"/>
                  <a:pt x="13654" y="9529"/>
                  <a:pt x="13654" y="9425"/>
                </a:cubicBezTo>
                <a:cubicBezTo>
                  <a:pt x="13654" y="9291"/>
                  <a:pt x="13615" y="9210"/>
                  <a:pt x="13574" y="9260"/>
                </a:cubicBezTo>
                <a:cubicBezTo>
                  <a:pt x="13545" y="9296"/>
                  <a:pt x="13517" y="9139"/>
                  <a:pt x="13525" y="8975"/>
                </a:cubicBezTo>
                <a:cubicBezTo>
                  <a:pt x="13533" y="8789"/>
                  <a:pt x="13519" y="8732"/>
                  <a:pt x="13461" y="8714"/>
                </a:cubicBezTo>
                <a:cubicBezTo>
                  <a:pt x="13396" y="8695"/>
                  <a:pt x="13391" y="8672"/>
                  <a:pt x="13395" y="8369"/>
                </a:cubicBezTo>
                <a:cubicBezTo>
                  <a:pt x="13397" y="8124"/>
                  <a:pt x="13393" y="8091"/>
                  <a:pt x="13363" y="8101"/>
                </a:cubicBezTo>
                <a:cubicBezTo>
                  <a:pt x="13342" y="8109"/>
                  <a:pt x="13326" y="8083"/>
                  <a:pt x="13321" y="8034"/>
                </a:cubicBezTo>
                <a:cubicBezTo>
                  <a:pt x="13317" y="7991"/>
                  <a:pt x="13301" y="7942"/>
                  <a:pt x="13286" y="7924"/>
                </a:cubicBezTo>
                <a:cubicBezTo>
                  <a:pt x="13267" y="7903"/>
                  <a:pt x="13258" y="7817"/>
                  <a:pt x="13258" y="7658"/>
                </a:cubicBezTo>
                <a:cubicBezTo>
                  <a:pt x="13258" y="7499"/>
                  <a:pt x="13250" y="7421"/>
                  <a:pt x="13234" y="7417"/>
                </a:cubicBezTo>
                <a:cubicBezTo>
                  <a:pt x="13220" y="7414"/>
                  <a:pt x="13191" y="7410"/>
                  <a:pt x="13169" y="7408"/>
                </a:cubicBezTo>
                <a:cubicBezTo>
                  <a:pt x="13139" y="7405"/>
                  <a:pt x="13128" y="7370"/>
                  <a:pt x="13124" y="7274"/>
                </a:cubicBezTo>
                <a:cubicBezTo>
                  <a:pt x="13119" y="7178"/>
                  <a:pt x="13108" y="7146"/>
                  <a:pt x="13080" y="7146"/>
                </a:cubicBezTo>
                <a:cubicBezTo>
                  <a:pt x="13040" y="7146"/>
                  <a:pt x="12967" y="6965"/>
                  <a:pt x="12988" y="6921"/>
                </a:cubicBezTo>
                <a:cubicBezTo>
                  <a:pt x="12995" y="6907"/>
                  <a:pt x="12991" y="6873"/>
                  <a:pt x="12979" y="6844"/>
                </a:cubicBezTo>
                <a:cubicBezTo>
                  <a:pt x="12967" y="6815"/>
                  <a:pt x="12962" y="6759"/>
                  <a:pt x="12967" y="6718"/>
                </a:cubicBezTo>
                <a:cubicBezTo>
                  <a:pt x="12974" y="6662"/>
                  <a:pt x="12968" y="6648"/>
                  <a:pt x="12941" y="6661"/>
                </a:cubicBezTo>
                <a:cubicBezTo>
                  <a:pt x="12884" y="6691"/>
                  <a:pt x="12823" y="6602"/>
                  <a:pt x="12823" y="6488"/>
                </a:cubicBezTo>
                <a:cubicBezTo>
                  <a:pt x="12823" y="6406"/>
                  <a:pt x="12818" y="6396"/>
                  <a:pt x="12796" y="6432"/>
                </a:cubicBezTo>
                <a:cubicBezTo>
                  <a:pt x="12776" y="6466"/>
                  <a:pt x="12763" y="6462"/>
                  <a:pt x="12744" y="6417"/>
                </a:cubicBezTo>
                <a:cubicBezTo>
                  <a:pt x="12731" y="6384"/>
                  <a:pt x="12725" y="6356"/>
                  <a:pt x="12732" y="6356"/>
                </a:cubicBezTo>
                <a:cubicBezTo>
                  <a:pt x="12740" y="6356"/>
                  <a:pt x="12736" y="6322"/>
                  <a:pt x="12725" y="6279"/>
                </a:cubicBezTo>
                <a:cubicBezTo>
                  <a:pt x="12701" y="6189"/>
                  <a:pt x="12601" y="6089"/>
                  <a:pt x="12517" y="6072"/>
                </a:cubicBezTo>
                <a:cubicBezTo>
                  <a:pt x="12462" y="6061"/>
                  <a:pt x="12458" y="6049"/>
                  <a:pt x="12464" y="5929"/>
                </a:cubicBezTo>
                <a:cubicBezTo>
                  <a:pt x="12471" y="5802"/>
                  <a:pt x="12468" y="5798"/>
                  <a:pt x="12405" y="5811"/>
                </a:cubicBezTo>
                <a:cubicBezTo>
                  <a:pt x="12347" y="5822"/>
                  <a:pt x="12338" y="5812"/>
                  <a:pt x="12332" y="5726"/>
                </a:cubicBezTo>
                <a:cubicBezTo>
                  <a:pt x="12329" y="5671"/>
                  <a:pt x="12313" y="5611"/>
                  <a:pt x="12297" y="5594"/>
                </a:cubicBezTo>
                <a:cubicBezTo>
                  <a:pt x="12282" y="5576"/>
                  <a:pt x="12274" y="5547"/>
                  <a:pt x="12279" y="5528"/>
                </a:cubicBezTo>
                <a:cubicBezTo>
                  <a:pt x="12297" y="5470"/>
                  <a:pt x="12219" y="5231"/>
                  <a:pt x="12182" y="5231"/>
                </a:cubicBezTo>
                <a:cubicBezTo>
                  <a:pt x="12129" y="5231"/>
                  <a:pt x="12104" y="5107"/>
                  <a:pt x="12146" y="5055"/>
                </a:cubicBezTo>
                <a:cubicBezTo>
                  <a:pt x="12178" y="5015"/>
                  <a:pt x="12178" y="5013"/>
                  <a:pt x="12142" y="5023"/>
                </a:cubicBezTo>
                <a:cubicBezTo>
                  <a:pt x="12116" y="5031"/>
                  <a:pt x="12101" y="5007"/>
                  <a:pt x="12096" y="4955"/>
                </a:cubicBezTo>
                <a:cubicBezTo>
                  <a:pt x="12093" y="4911"/>
                  <a:pt x="12085" y="4850"/>
                  <a:pt x="12079" y="4817"/>
                </a:cubicBezTo>
                <a:cubicBezTo>
                  <a:pt x="12074" y="4785"/>
                  <a:pt x="12072" y="4754"/>
                  <a:pt x="12076" y="4749"/>
                </a:cubicBezTo>
                <a:cubicBezTo>
                  <a:pt x="12079" y="4744"/>
                  <a:pt x="12062" y="4711"/>
                  <a:pt x="12037" y="4677"/>
                </a:cubicBezTo>
                <a:cubicBezTo>
                  <a:pt x="12013" y="4643"/>
                  <a:pt x="11993" y="4588"/>
                  <a:pt x="11993" y="4555"/>
                </a:cubicBezTo>
                <a:cubicBezTo>
                  <a:pt x="11993" y="4509"/>
                  <a:pt x="11973" y="4497"/>
                  <a:pt x="11905" y="4505"/>
                </a:cubicBezTo>
                <a:cubicBezTo>
                  <a:pt x="11809" y="4517"/>
                  <a:pt x="11749" y="4445"/>
                  <a:pt x="11729" y="4297"/>
                </a:cubicBezTo>
                <a:cubicBezTo>
                  <a:pt x="11722" y="4239"/>
                  <a:pt x="11730" y="4210"/>
                  <a:pt x="11757" y="4196"/>
                </a:cubicBezTo>
                <a:cubicBezTo>
                  <a:pt x="11803" y="4172"/>
                  <a:pt x="11807" y="4085"/>
                  <a:pt x="11763" y="4051"/>
                </a:cubicBezTo>
                <a:cubicBezTo>
                  <a:pt x="11733" y="4028"/>
                  <a:pt x="11733" y="4019"/>
                  <a:pt x="11765" y="3949"/>
                </a:cubicBezTo>
                <a:cubicBezTo>
                  <a:pt x="11785" y="3905"/>
                  <a:pt x="11796" y="3839"/>
                  <a:pt x="11790" y="3794"/>
                </a:cubicBezTo>
                <a:cubicBezTo>
                  <a:pt x="11778" y="3701"/>
                  <a:pt x="11825" y="3607"/>
                  <a:pt x="11876" y="3625"/>
                </a:cubicBezTo>
                <a:cubicBezTo>
                  <a:pt x="11907" y="3635"/>
                  <a:pt x="11911" y="3609"/>
                  <a:pt x="11905" y="3398"/>
                </a:cubicBezTo>
                <a:cubicBezTo>
                  <a:pt x="11899" y="3161"/>
                  <a:pt x="11871" y="3035"/>
                  <a:pt x="11828" y="3052"/>
                </a:cubicBezTo>
                <a:cubicBezTo>
                  <a:pt x="11797" y="3064"/>
                  <a:pt x="11787" y="2889"/>
                  <a:pt x="11815" y="2821"/>
                </a:cubicBezTo>
                <a:cubicBezTo>
                  <a:pt x="11828" y="2790"/>
                  <a:pt x="11846" y="2772"/>
                  <a:pt x="11853" y="2781"/>
                </a:cubicBezTo>
                <a:cubicBezTo>
                  <a:pt x="11861" y="2790"/>
                  <a:pt x="11864" y="2725"/>
                  <a:pt x="11862" y="2634"/>
                </a:cubicBezTo>
                <a:cubicBezTo>
                  <a:pt x="11857" y="2452"/>
                  <a:pt x="11884" y="2312"/>
                  <a:pt x="11916" y="2352"/>
                </a:cubicBezTo>
                <a:cubicBezTo>
                  <a:pt x="11930" y="2369"/>
                  <a:pt x="11930" y="2351"/>
                  <a:pt x="11916" y="2297"/>
                </a:cubicBezTo>
                <a:cubicBezTo>
                  <a:pt x="11900" y="2241"/>
                  <a:pt x="11900" y="2208"/>
                  <a:pt x="11914" y="2190"/>
                </a:cubicBezTo>
                <a:cubicBezTo>
                  <a:pt x="11928" y="2173"/>
                  <a:pt x="11927" y="2145"/>
                  <a:pt x="11911" y="2105"/>
                </a:cubicBezTo>
                <a:cubicBezTo>
                  <a:pt x="11891" y="2058"/>
                  <a:pt x="11891" y="2030"/>
                  <a:pt x="11911" y="1967"/>
                </a:cubicBezTo>
                <a:cubicBezTo>
                  <a:pt x="11930" y="1907"/>
                  <a:pt x="11930" y="1876"/>
                  <a:pt x="11912" y="1833"/>
                </a:cubicBezTo>
                <a:cubicBezTo>
                  <a:pt x="11899" y="1802"/>
                  <a:pt x="11893" y="1734"/>
                  <a:pt x="11898" y="1680"/>
                </a:cubicBezTo>
                <a:cubicBezTo>
                  <a:pt x="11906" y="1597"/>
                  <a:pt x="11903" y="1589"/>
                  <a:pt x="11872" y="1621"/>
                </a:cubicBezTo>
                <a:cubicBezTo>
                  <a:pt x="11824" y="1673"/>
                  <a:pt x="11814" y="1627"/>
                  <a:pt x="11805" y="1338"/>
                </a:cubicBezTo>
                <a:cubicBezTo>
                  <a:pt x="11801" y="1206"/>
                  <a:pt x="11795" y="1093"/>
                  <a:pt x="11791" y="1089"/>
                </a:cubicBezTo>
                <a:cubicBezTo>
                  <a:pt x="11788" y="1085"/>
                  <a:pt x="11758" y="1066"/>
                  <a:pt x="11726" y="1044"/>
                </a:cubicBezTo>
                <a:cubicBezTo>
                  <a:pt x="11673" y="1010"/>
                  <a:pt x="11667" y="989"/>
                  <a:pt x="11673" y="872"/>
                </a:cubicBezTo>
                <a:cubicBezTo>
                  <a:pt x="11677" y="784"/>
                  <a:pt x="11672" y="750"/>
                  <a:pt x="11658" y="768"/>
                </a:cubicBezTo>
                <a:cubicBezTo>
                  <a:pt x="11637" y="794"/>
                  <a:pt x="11604" y="745"/>
                  <a:pt x="11432" y="422"/>
                </a:cubicBezTo>
                <a:cubicBezTo>
                  <a:pt x="11366" y="297"/>
                  <a:pt x="11340" y="272"/>
                  <a:pt x="11287" y="284"/>
                </a:cubicBezTo>
                <a:cubicBezTo>
                  <a:pt x="11231" y="297"/>
                  <a:pt x="11215" y="281"/>
                  <a:pt x="11177" y="169"/>
                </a:cubicBezTo>
                <a:cubicBezTo>
                  <a:pt x="11133" y="38"/>
                  <a:pt x="11132" y="37"/>
                  <a:pt x="11011" y="62"/>
                </a:cubicBezTo>
                <a:cubicBezTo>
                  <a:pt x="10932" y="78"/>
                  <a:pt x="10886" y="72"/>
                  <a:pt x="10877" y="44"/>
                </a:cubicBezTo>
                <a:cubicBezTo>
                  <a:pt x="10870" y="21"/>
                  <a:pt x="10828" y="5"/>
                  <a:pt x="10783" y="1"/>
                </a:cubicBezTo>
                <a:close/>
                <a:moveTo>
                  <a:pt x="17973" y="276"/>
                </a:moveTo>
                <a:cubicBezTo>
                  <a:pt x="17920" y="276"/>
                  <a:pt x="17901" y="297"/>
                  <a:pt x="17887" y="367"/>
                </a:cubicBezTo>
                <a:cubicBezTo>
                  <a:pt x="17871" y="454"/>
                  <a:pt x="17804" y="483"/>
                  <a:pt x="17756" y="426"/>
                </a:cubicBezTo>
                <a:cubicBezTo>
                  <a:pt x="17746" y="413"/>
                  <a:pt x="17710" y="392"/>
                  <a:pt x="17675" y="378"/>
                </a:cubicBezTo>
                <a:cubicBezTo>
                  <a:pt x="17620" y="354"/>
                  <a:pt x="17604" y="369"/>
                  <a:pt x="17528" y="530"/>
                </a:cubicBezTo>
                <a:cubicBezTo>
                  <a:pt x="17482" y="629"/>
                  <a:pt x="17433" y="710"/>
                  <a:pt x="17420" y="710"/>
                </a:cubicBezTo>
                <a:cubicBezTo>
                  <a:pt x="17406" y="710"/>
                  <a:pt x="17390" y="737"/>
                  <a:pt x="17384" y="769"/>
                </a:cubicBezTo>
                <a:cubicBezTo>
                  <a:pt x="17378" y="802"/>
                  <a:pt x="17359" y="830"/>
                  <a:pt x="17343" y="830"/>
                </a:cubicBezTo>
                <a:cubicBezTo>
                  <a:pt x="17326" y="830"/>
                  <a:pt x="17314" y="851"/>
                  <a:pt x="17317" y="876"/>
                </a:cubicBezTo>
                <a:cubicBezTo>
                  <a:pt x="17320" y="902"/>
                  <a:pt x="17304" y="930"/>
                  <a:pt x="17283" y="940"/>
                </a:cubicBezTo>
                <a:cubicBezTo>
                  <a:pt x="17261" y="949"/>
                  <a:pt x="17235" y="980"/>
                  <a:pt x="17224" y="1008"/>
                </a:cubicBezTo>
                <a:cubicBezTo>
                  <a:pt x="17213" y="1037"/>
                  <a:pt x="17186" y="1065"/>
                  <a:pt x="17164" y="1073"/>
                </a:cubicBezTo>
                <a:cubicBezTo>
                  <a:pt x="17138" y="1082"/>
                  <a:pt x="17121" y="1126"/>
                  <a:pt x="17114" y="1201"/>
                </a:cubicBezTo>
                <a:cubicBezTo>
                  <a:pt x="17107" y="1280"/>
                  <a:pt x="17092" y="1318"/>
                  <a:pt x="17064" y="1322"/>
                </a:cubicBezTo>
                <a:cubicBezTo>
                  <a:pt x="17005" y="1330"/>
                  <a:pt x="16894" y="1572"/>
                  <a:pt x="16824" y="1840"/>
                </a:cubicBezTo>
                <a:cubicBezTo>
                  <a:pt x="16791" y="1968"/>
                  <a:pt x="16753" y="2067"/>
                  <a:pt x="16739" y="2061"/>
                </a:cubicBezTo>
                <a:cubicBezTo>
                  <a:pt x="16724" y="2054"/>
                  <a:pt x="16718" y="2074"/>
                  <a:pt x="16726" y="2113"/>
                </a:cubicBezTo>
                <a:cubicBezTo>
                  <a:pt x="16741" y="2192"/>
                  <a:pt x="16690" y="2355"/>
                  <a:pt x="16641" y="2380"/>
                </a:cubicBezTo>
                <a:cubicBezTo>
                  <a:pt x="16615" y="2394"/>
                  <a:pt x="16608" y="2425"/>
                  <a:pt x="16615" y="2498"/>
                </a:cubicBezTo>
                <a:cubicBezTo>
                  <a:pt x="16620" y="2552"/>
                  <a:pt x="16614" y="2608"/>
                  <a:pt x="16602" y="2623"/>
                </a:cubicBezTo>
                <a:cubicBezTo>
                  <a:pt x="16590" y="2638"/>
                  <a:pt x="16581" y="2699"/>
                  <a:pt x="16581" y="2759"/>
                </a:cubicBezTo>
                <a:cubicBezTo>
                  <a:pt x="16581" y="2819"/>
                  <a:pt x="16574" y="2880"/>
                  <a:pt x="16567" y="2895"/>
                </a:cubicBezTo>
                <a:cubicBezTo>
                  <a:pt x="16554" y="2921"/>
                  <a:pt x="16549" y="2975"/>
                  <a:pt x="16535" y="3225"/>
                </a:cubicBezTo>
                <a:cubicBezTo>
                  <a:pt x="16532" y="3294"/>
                  <a:pt x="16504" y="3423"/>
                  <a:pt x="16474" y="3513"/>
                </a:cubicBezTo>
                <a:cubicBezTo>
                  <a:pt x="16432" y="3640"/>
                  <a:pt x="16425" y="3690"/>
                  <a:pt x="16443" y="3732"/>
                </a:cubicBezTo>
                <a:cubicBezTo>
                  <a:pt x="16455" y="3762"/>
                  <a:pt x="16462" y="3827"/>
                  <a:pt x="16458" y="3877"/>
                </a:cubicBezTo>
                <a:cubicBezTo>
                  <a:pt x="16453" y="3948"/>
                  <a:pt x="16437" y="3971"/>
                  <a:pt x="16388" y="3981"/>
                </a:cubicBezTo>
                <a:cubicBezTo>
                  <a:pt x="16330" y="3992"/>
                  <a:pt x="16327" y="4001"/>
                  <a:pt x="16344" y="4088"/>
                </a:cubicBezTo>
                <a:cubicBezTo>
                  <a:pt x="16355" y="4148"/>
                  <a:pt x="16355" y="4191"/>
                  <a:pt x="16342" y="4206"/>
                </a:cubicBezTo>
                <a:cubicBezTo>
                  <a:pt x="16331" y="4219"/>
                  <a:pt x="16325" y="4278"/>
                  <a:pt x="16328" y="4336"/>
                </a:cubicBezTo>
                <a:cubicBezTo>
                  <a:pt x="16332" y="4420"/>
                  <a:pt x="16324" y="4445"/>
                  <a:pt x="16289" y="4455"/>
                </a:cubicBezTo>
                <a:cubicBezTo>
                  <a:pt x="16264" y="4462"/>
                  <a:pt x="16245" y="4493"/>
                  <a:pt x="16245" y="4525"/>
                </a:cubicBezTo>
                <a:cubicBezTo>
                  <a:pt x="16245" y="4646"/>
                  <a:pt x="16182" y="4778"/>
                  <a:pt x="16124" y="4778"/>
                </a:cubicBezTo>
                <a:cubicBezTo>
                  <a:pt x="16069" y="4778"/>
                  <a:pt x="16066" y="4786"/>
                  <a:pt x="16062" y="4964"/>
                </a:cubicBezTo>
                <a:cubicBezTo>
                  <a:pt x="16060" y="5068"/>
                  <a:pt x="16058" y="5190"/>
                  <a:pt x="16057" y="5236"/>
                </a:cubicBezTo>
                <a:cubicBezTo>
                  <a:pt x="16056" y="5283"/>
                  <a:pt x="16022" y="5383"/>
                  <a:pt x="15981" y="5459"/>
                </a:cubicBezTo>
                <a:cubicBezTo>
                  <a:pt x="15933" y="5550"/>
                  <a:pt x="15912" y="5618"/>
                  <a:pt x="15920" y="5660"/>
                </a:cubicBezTo>
                <a:cubicBezTo>
                  <a:pt x="15927" y="5698"/>
                  <a:pt x="15905" y="5796"/>
                  <a:pt x="15863" y="5911"/>
                </a:cubicBezTo>
                <a:cubicBezTo>
                  <a:pt x="15825" y="6015"/>
                  <a:pt x="15790" y="6144"/>
                  <a:pt x="15787" y="6198"/>
                </a:cubicBezTo>
                <a:cubicBezTo>
                  <a:pt x="15782" y="6261"/>
                  <a:pt x="15768" y="6296"/>
                  <a:pt x="15747" y="6293"/>
                </a:cubicBezTo>
                <a:cubicBezTo>
                  <a:pt x="15725" y="6290"/>
                  <a:pt x="15711" y="6331"/>
                  <a:pt x="15703" y="6429"/>
                </a:cubicBezTo>
                <a:cubicBezTo>
                  <a:pt x="15694" y="6541"/>
                  <a:pt x="15701" y="6590"/>
                  <a:pt x="15735" y="6663"/>
                </a:cubicBezTo>
                <a:cubicBezTo>
                  <a:pt x="15771" y="6739"/>
                  <a:pt x="15774" y="6767"/>
                  <a:pt x="15754" y="6822"/>
                </a:cubicBezTo>
                <a:cubicBezTo>
                  <a:pt x="15741" y="6859"/>
                  <a:pt x="15725" y="6916"/>
                  <a:pt x="15719" y="6949"/>
                </a:cubicBezTo>
                <a:cubicBezTo>
                  <a:pt x="15712" y="6981"/>
                  <a:pt x="15699" y="7040"/>
                  <a:pt x="15689" y="7078"/>
                </a:cubicBezTo>
                <a:cubicBezTo>
                  <a:pt x="15673" y="7136"/>
                  <a:pt x="15679" y="7146"/>
                  <a:pt x="15728" y="7146"/>
                </a:cubicBezTo>
                <a:cubicBezTo>
                  <a:pt x="15786" y="7146"/>
                  <a:pt x="15840" y="7229"/>
                  <a:pt x="15815" y="7280"/>
                </a:cubicBezTo>
                <a:cubicBezTo>
                  <a:pt x="15794" y="7322"/>
                  <a:pt x="15792" y="7698"/>
                  <a:pt x="15813" y="7724"/>
                </a:cubicBezTo>
                <a:cubicBezTo>
                  <a:pt x="15824" y="7737"/>
                  <a:pt x="15824" y="7763"/>
                  <a:pt x="15812" y="7791"/>
                </a:cubicBezTo>
                <a:cubicBezTo>
                  <a:pt x="15790" y="7844"/>
                  <a:pt x="15793" y="8565"/>
                  <a:pt x="15815" y="8635"/>
                </a:cubicBezTo>
                <a:cubicBezTo>
                  <a:pt x="15823" y="8660"/>
                  <a:pt x="15821" y="8691"/>
                  <a:pt x="15810" y="8705"/>
                </a:cubicBezTo>
                <a:cubicBezTo>
                  <a:pt x="15799" y="8718"/>
                  <a:pt x="15795" y="8776"/>
                  <a:pt x="15800" y="8835"/>
                </a:cubicBezTo>
                <a:cubicBezTo>
                  <a:pt x="15806" y="8894"/>
                  <a:pt x="15803" y="9023"/>
                  <a:pt x="15794" y="9121"/>
                </a:cubicBezTo>
                <a:cubicBezTo>
                  <a:pt x="15780" y="9283"/>
                  <a:pt x="15774" y="9297"/>
                  <a:pt x="15727" y="9286"/>
                </a:cubicBezTo>
                <a:lnTo>
                  <a:pt x="15675" y="9274"/>
                </a:lnTo>
                <a:lnTo>
                  <a:pt x="15673" y="9760"/>
                </a:lnTo>
                <a:cubicBezTo>
                  <a:pt x="15670" y="10211"/>
                  <a:pt x="15666" y="10251"/>
                  <a:pt x="15626" y="10312"/>
                </a:cubicBezTo>
                <a:cubicBezTo>
                  <a:pt x="15599" y="10353"/>
                  <a:pt x="15574" y="10364"/>
                  <a:pt x="15561" y="10343"/>
                </a:cubicBezTo>
                <a:cubicBezTo>
                  <a:pt x="15533" y="10296"/>
                  <a:pt x="15526" y="11170"/>
                  <a:pt x="15554" y="11237"/>
                </a:cubicBezTo>
                <a:cubicBezTo>
                  <a:pt x="15567" y="11268"/>
                  <a:pt x="15567" y="11293"/>
                  <a:pt x="15555" y="11309"/>
                </a:cubicBezTo>
                <a:cubicBezTo>
                  <a:pt x="15544" y="11322"/>
                  <a:pt x="15536" y="11509"/>
                  <a:pt x="15536" y="11725"/>
                </a:cubicBezTo>
                <a:lnTo>
                  <a:pt x="15536" y="12117"/>
                </a:lnTo>
                <a:lnTo>
                  <a:pt x="15598" y="12129"/>
                </a:lnTo>
                <a:cubicBezTo>
                  <a:pt x="15653" y="12140"/>
                  <a:pt x="15661" y="12156"/>
                  <a:pt x="15667" y="12272"/>
                </a:cubicBezTo>
                <a:cubicBezTo>
                  <a:pt x="15671" y="12362"/>
                  <a:pt x="15682" y="12397"/>
                  <a:pt x="15700" y="12383"/>
                </a:cubicBezTo>
                <a:cubicBezTo>
                  <a:pt x="15763" y="12335"/>
                  <a:pt x="15830" y="12591"/>
                  <a:pt x="15778" y="12677"/>
                </a:cubicBezTo>
                <a:cubicBezTo>
                  <a:pt x="15763" y="12702"/>
                  <a:pt x="15724" y="12715"/>
                  <a:pt x="15692" y="12706"/>
                </a:cubicBezTo>
                <a:cubicBezTo>
                  <a:pt x="15659" y="12696"/>
                  <a:pt x="15635" y="12706"/>
                  <a:pt x="15637" y="12728"/>
                </a:cubicBezTo>
                <a:cubicBezTo>
                  <a:pt x="15643" y="12788"/>
                  <a:pt x="15572" y="12806"/>
                  <a:pt x="15525" y="12757"/>
                </a:cubicBezTo>
                <a:cubicBezTo>
                  <a:pt x="15502" y="12733"/>
                  <a:pt x="15444" y="12708"/>
                  <a:pt x="15397" y="12701"/>
                </a:cubicBezTo>
                <a:cubicBezTo>
                  <a:pt x="15331" y="12691"/>
                  <a:pt x="15302" y="12705"/>
                  <a:pt x="15274" y="12765"/>
                </a:cubicBezTo>
                <a:cubicBezTo>
                  <a:pt x="15254" y="12808"/>
                  <a:pt x="15242" y="12858"/>
                  <a:pt x="15247" y="12875"/>
                </a:cubicBezTo>
                <a:cubicBezTo>
                  <a:pt x="15265" y="12934"/>
                  <a:pt x="15191" y="12979"/>
                  <a:pt x="15108" y="12960"/>
                </a:cubicBezTo>
                <a:cubicBezTo>
                  <a:pt x="15028" y="12942"/>
                  <a:pt x="15025" y="12946"/>
                  <a:pt x="15006" y="13074"/>
                </a:cubicBezTo>
                <a:cubicBezTo>
                  <a:pt x="14992" y="13177"/>
                  <a:pt x="14975" y="13211"/>
                  <a:pt x="14935" y="13220"/>
                </a:cubicBezTo>
                <a:cubicBezTo>
                  <a:pt x="14877" y="13233"/>
                  <a:pt x="14860" y="13310"/>
                  <a:pt x="14881" y="13467"/>
                </a:cubicBezTo>
                <a:cubicBezTo>
                  <a:pt x="14900" y="13606"/>
                  <a:pt x="14850" y="13844"/>
                  <a:pt x="14815" y="13786"/>
                </a:cubicBezTo>
                <a:cubicBezTo>
                  <a:pt x="14799" y="13760"/>
                  <a:pt x="14779" y="13758"/>
                  <a:pt x="14761" y="13781"/>
                </a:cubicBezTo>
                <a:cubicBezTo>
                  <a:pt x="14736" y="13811"/>
                  <a:pt x="14735" y="13829"/>
                  <a:pt x="14758" y="13903"/>
                </a:cubicBezTo>
                <a:cubicBezTo>
                  <a:pt x="14795" y="14023"/>
                  <a:pt x="14801" y="14176"/>
                  <a:pt x="14768" y="14201"/>
                </a:cubicBezTo>
                <a:cubicBezTo>
                  <a:pt x="14753" y="14213"/>
                  <a:pt x="14742" y="14279"/>
                  <a:pt x="14742" y="14354"/>
                </a:cubicBezTo>
                <a:cubicBezTo>
                  <a:pt x="14742" y="14472"/>
                  <a:pt x="14747" y="14487"/>
                  <a:pt x="14804" y="14498"/>
                </a:cubicBezTo>
                <a:cubicBezTo>
                  <a:pt x="14865" y="14510"/>
                  <a:pt x="14868" y="14516"/>
                  <a:pt x="14873" y="14707"/>
                </a:cubicBezTo>
                <a:cubicBezTo>
                  <a:pt x="14883" y="15073"/>
                  <a:pt x="14897" y="15162"/>
                  <a:pt x="14946" y="15162"/>
                </a:cubicBezTo>
                <a:cubicBezTo>
                  <a:pt x="15003" y="15162"/>
                  <a:pt x="15024" y="15199"/>
                  <a:pt x="14999" y="15258"/>
                </a:cubicBezTo>
                <a:cubicBezTo>
                  <a:pt x="14976" y="15314"/>
                  <a:pt x="14992" y="15359"/>
                  <a:pt x="15073" y="15472"/>
                </a:cubicBezTo>
                <a:cubicBezTo>
                  <a:pt x="15114" y="15529"/>
                  <a:pt x="15137" y="15595"/>
                  <a:pt x="15137" y="15653"/>
                </a:cubicBezTo>
                <a:cubicBezTo>
                  <a:pt x="15137" y="15763"/>
                  <a:pt x="15180" y="15843"/>
                  <a:pt x="15221" y="15812"/>
                </a:cubicBezTo>
                <a:cubicBezTo>
                  <a:pt x="15238" y="15798"/>
                  <a:pt x="15280" y="15844"/>
                  <a:pt x="15323" y="15926"/>
                </a:cubicBezTo>
                <a:cubicBezTo>
                  <a:pt x="15407" y="16083"/>
                  <a:pt x="15447" y="16123"/>
                  <a:pt x="15465" y="16066"/>
                </a:cubicBezTo>
                <a:cubicBezTo>
                  <a:pt x="15484" y="16005"/>
                  <a:pt x="15546" y="16134"/>
                  <a:pt x="15543" y="16228"/>
                </a:cubicBezTo>
                <a:cubicBezTo>
                  <a:pt x="15538" y="16363"/>
                  <a:pt x="15504" y="16391"/>
                  <a:pt x="15339" y="16390"/>
                </a:cubicBezTo>
                <a:cubicBezTo>
                  <a:pt x="15236" y="16390"/>
                  <a:pt x="15173" y="16407"/>
                  <a:pt x="15160" y="16438"/>
                </a:cubicBezTo>
                <a:cubicBezTo>
                  <a:pt x="15148" y="16465"/>
                  <a:pt x="15137" y="16583"/>
                  <a:pt x="15133" y="16702"/>
                </a:cubicBezTo>
                <a:cubicBezTo>
                  <a:pt x="15128" y="16908"/>
                  <a:pt x="15124" y="16919"/>
                  <a:pt x="15067" y="16938"/>
                </a:cubicBezTo>
                <a:cubicBezTo>
                  <a:pt x="15015" y="16956"/>
                  <a:pt x="15008" y="16976"/>
                  <a:pt x="15003" y="17103"/>
                </a:cubicBezTo>
                <a:cubicBezTo>
                  <a:pt x="15000" y="17183"/>
                  <a:pt x="15007" y="17259"/>
                  <a:pt x="15018" y="17274"/>
                </a:cubicBezTo>
                <a:cubicBezTo>
                  <a:pt x="15029" y="17288"/>
                  <a:pt x="15033" y="17316"/>
                  <a:pt x="15026" y="17338"/>
                </a:cubicBezTo>
                <a:cubicBezTo>
                  <a:pt x="15019" y="17360"/>
                  <a:pt x="15011" y="17500"/>
                  <a:pt x="15007" y="17649"/>
                </a:cubicBezTo>
                <a:lnTo>
                  <a:pt x="14999" y="17921"/>
                </a:lnTo>
                <a:lnTo>
                  <a:pt x="15063" y="17933"/>
                </a:lnTo>
                <a:cubicBezTo>
                  <a:pt x="15126" y="17945"/>
                  <a:pt x="15127" y="17948"/>
                  <a:pt x="15133" y="18172"/>
                </a:cubicBezTo>
                <a:cubicBezTo>
                  <a:pt x="15139" y="18391"/>
                  <a:pt x="15141" y="18402"/>
                  <a:pt x="15208" y="18458"/>
                </a:cubicBezTo>
                <a:cubicBezTo>
                  <a:pt x="15257" y="18499"/>
                  <a:pt x="15276" y="18537"/>
                  <a:pt x="15272" y="18586"/>
                </a:cubicBezTo>
                <a:cubicBezTo>
                  <a:pt x="15265" y="18656"/>
                  <a:pt x="15204" y="18681"/>
                  <a:pt x="15166" y="18628"/>
                </a:cubicBezTo>
                <a:cubicBezTo>
                  <a:pt x="15154" y="18612"/>
                  <a:pt x="15144" y="18633"/>
                  <a:pt x="15142" y="18676"/>
                </a:cubicBezTo>
                <a:cubicBezTo>
                  <a:pt x="15141" y="18718"/>
                  <a:pt x="15148" y="18763"/>
                  <a:pt x="15158" y="18775"/>
                </a:cubicBezTo>
                <a:cubicBezTo>
                  <a:pt x="15169" y="18789"/>
                  <a:pt x="15169" y="18826"/>
                  <a:pt x="15160" y="18865"/>
                </a:cubicBezTo>
                <a:cubicBezTo>
                  <a:pt x="15150" y="18901"/>
                  <a:pt x="15141" y="19130"/>
                  <a:pt x="15138" y="19372"/>
                </a:cubicBezTo>
                <a:cubicBezTo>
                  <a:pt x="15134" y="19784"/>
                  <a:pt x="15137" y="19823"/>
                  <a:pt x="15185" y="19974"/>
                </a:cubicBezTo>
                <a:cubicBezTo>
                  <a:pt x="15260" y="20211"/>
                  <a:pt x="15361" y="20294"/>
                  <a:pt x="15572" y="20294"/>
                </a:cubicBezTo>
                <a:cubicBezTo>
                  <a:pt x="15666" y="20294"/>
                  <a:pt x="15749" y="20307"/>
                  <a:pt x="15756" y="20321"/>
                </a:cubicBezTo>
                <a:cubicBezTo>
                  <a:pt x="15764" y="20336"/>
                  <a:pt x="15751" y="20388"/>
                  <a:pt x="15728" y="20438"/>
                </a:cubicBezTo>
                <a:lnTo>
                  <a:pt x="15685" y="20529"/>
                </a:lnTo>
                <a:lnTo>
                  <a:pt x="17987" y="20530"/>
                </a:lnTo>
                <a:cubicBezTo>
                  <a:pt x="19253" y="20531"/>
                  <a:pt x="20331" y="20521"/>
                  <a:pt x="20381" y="20507"/>
                </a:cubicBezTo>
                <a:lnTo>
                  <a:pt x="20472" y="20482"/>
                </a:lnTo>
                <a:lnTo>
                  <a:pt x="20348" y="20229"/>
                </a:lnTo>
                <a:lnTo>
                  <a:pt x="20224" y="19976"/>
                </a:lnTo>
                <a:lnTo>
                  <a:pt x="20210" y="19377"/>
                </a:lnTo>
                <a:cubicBezTo>
                  <a:pt x="20197" y="18852"/>
                  <a:pt x="20199" y="18773"/>
                  <a:pt x="20227" y="18733"/>
                </a:cubicBezTo>
                <a:cubicBezTo>
                  <a:pt x="20260" y="18684"/>
                  <a:pt x="20272" y="18615"/>
                  <a:pt x="20240" y="18655"/>
                </a:cubicBezTo>
                <a:cubicBezTo>
                  <a:pt x="20211" y="18691"/>
                  <a:pt x="20196" y="18605"/>
                  <a:pt x="20217" y="18524"/>
                </a:cubicBezTo>
                <a:cubicBezTo>
                  <a:pt x="20228" y="18483"/>
                  <a:pt x="20241" y="18370"/>
                  <a:pt x="20245" y="18273"/>
                </a:cubicBezTo>
                <a:cubicBezTo>
                  <a:pt x="20249" y="18175"/>
                  <a:pt x="20259" y="18075"/>
                  <a:pt x="20266" y="18050"/>
                </a:cubicBezTo>
                <a:cubicBezTo>
                  <a:pt x="20274" y="18025"/>
                  <a:pt x="20280" y="17779"/>
                  <a:pt x="20279" y="17502"/>
                </a:cubicBezTo>
                <a:cubicBezTo>
                  <a:pt x="20277" y="17224"/>
                  <a:pt x="20277" y="16966"/>
                  <a:pt x="20277" y="16927"/>
                </a:cubicBezTo>
                <a:cubicBezTo>
                  <a:pt x="20278" y="16889"/>
                  <a:pt x="20301" y="16838"/>
                  <a:pt x="20328" y="16813"/>
                </a:cubicBezTo>
                <a:cubicBezTo>
                  <a:pt x="20355" y="16788"/>
                  <a:pt x="20377" y="16744"/>
                  <a:pt x="20377" y="16716"/>
                </a:cubicBezTo>
                <a:cubicBezTo>
                  <a:pt x="20377" y="16649"/>
                  <a:pt x="20450" y="16571"/>
                  <a:pt x="20479" y="16607"/>
                </a:cubicBezTo>
                <a:cubicBezTo>
                  <a:pt x="20493" y="16624"/>
                  <a:pt x="20496" y="16617"/>
                  <a:pt x="20488" y="16589"/>
                </a:cubicBezTo>
                <a:cubicBezTo>
                  <a:pt x="20480" y="16563"/>
                  <a:pt x="20487" y="16532"/>
                  <a:pt x="20505" y="16518"/>
                </a:cubicBezTo>
                <a:cubicBezTo>
                  <a:pt x="20523" y="16504"/>
                  <a:pt x="20534" y="16470"/>
                  <a:pt x="20528" y="16442"/>
                </a:cubicBezTo>
                <a:cubicBezTo>
                  <a:pt x="20517" y="16387"/>
                  <a:pt x="20595" y="16266"/>
                  <a:pt x="20642" y="16266"/>
                </a:cubicBezTo>
                <a:cubicBezTo>
                  <a:pt x="20658" y="16266"/>
                  <a:pt x="20674" y="16227"/>
                  <a:pt x="20677" y="16178"/>
                </a:cubicBezTo>
                <a:cubicBezTo>
                  <a:pt x="20682" y="16112"/>
                  <a:pt x="20698" y="16088"/>
                  <a:pt x="20739" y="16085"/>
                </a:cubicBezTo>
                <a:cubicBezTo>
                  <a:pt x="20809" y="16080"/>
                  <a:pt x="20820" y="16054"/>
                  <a:pt x="20794" y="15956"/>
                </a:cubicBezTo>
                <a:cubicBezTo>
                  <a:pt x="20776" y="15890"/>
                  <a:pt x="20779" y="15869"/>
                  <a:pt x="20809" y="15836"/>
                </a:cubicBezTo>
                <a:cubicBezTo>
                  <a:pt x="20830" y="15814"/>
                  <a:pt x="20852" y="15806"/>
                  <a:pt x="20858" y="15818"/>
                </a:cubicBezTo>
                <a:cubicBezTo>
                  <a:pt x="20888" y="15878"/>
                  <a:pt x="21002" y="15786"/>
                  <a:pt x="21033" y="15677"/>
                </a:cubicBezTo>
                <a:cubicBezTo>
                  <a:pt x="21057" y="15592"/>
                  <a:pt x="21083" y="15558"/>
                  <a:pt x="21132" y="15549"/>
                </a:cubicBezTo>
                <a:cubicBezTo>
                  <a:pt x="21187" y="15538"/>
                  <a:pt x="21198" y="15520"/>
                  <a:pt x="21199" y="15436"/>
                </a:cubicBezTo>
                <a:cubicBezTo>
                  <a:pt x="21200" y="15292"/>
                  <a:pt x="21220" y="15249"/>
                  <a:pt x="21275" y="15270"/>
                </a:cubicBezTo>
                <a:cubicBezTo>
                  <a:pt x="21316" y="15286"/>
                  <a:pt x="21324" y="15271"/>
                  <a:pt x="21330" y="15177"/>
                </a:cubicBezTo>
                <a:cubicBezTo>
                  <a:pt x="21335" y="15089"/>
                  <a:pt x="21350" y="15058"/>
                  <a:pt x="21402" y="15028"/>
                </a:cubicBezTo>
                <a:cubicBezTo>
                  <a:pt x="21466" y="14992"/>
                  <a:pt x="21467" y="14987"/>
                  <a:pt x="21463" y="14788"/>
                </a:cubicBezTo>
                <a:cubicBezTo>
                  <a:pt x="21457" y="14558"/>
                  <a:pt x="21471" y="14490"/>
                  <a:pt x="21523" y="14490"/>
                </a:cubicBezTo>
                <a:cubicBezTo>
                  <a:pt x="21543" y="14490"/>
                  <a:pt x="21566" y="14451"/>
                  <a:pt x="21575" y="14402"/>
                </a:cubicBezTo>
                <a:cubicBezTo>
                  <a:pt x="21595" y="14285"/>
                  <a:pt x="21600" y="13266"/>
                  <a:pt x="21580" y="13290"/>
                </a:cubicBezTo>
                <a:cubicBezTo>
                  <a:pt x="21553" y="13324"/>
                  <a:pt x="21465" y="13180"/>
                  <a:pt x="21465" y="13102"/>
                </a:cubicBezTo>
                <a:cubicBezTo>
                  <a:pt x="21465" y="13052"/>
                  <a:pt x="21441" y="13005"/>
                  <a:pt x="21396" y="12967"/>
                </a:cubicBezTo>
                <a:cubicBezTo>
                  <a:pt x="21343" y="12923"/>
                  <a:pt x="21326" y="12887"/>
                  <a:pt x="21326" y="12812"/>
                </a:cubicBezTo>
                <a:cubicBezTo>
                  <a:pt x="21326" y="12700"/>
                  <a:pt x="21278" y="12677"/>
                  <a:pt x="21258" y="12779"/>
                </a:cubicBezTo>
                <a:cubicBezTo>
                  <a:pt x="21247" y="12838"/>
                  <a:pt x="21242" y="12837"/>
                  <a:pt x="21209" y="12765"/>
                </a:cubicBezTo>
                <a:cubicBezTo>
                  <a:pt x="21175" y="12692"/>
                  <a:pt x="21151" y="12686"/>
                  <a:pt x="20928" y="12698"/>
                </a:cubicBezTo>
                <a:cubicBezTo>
                  <a:pt x="20793" y="12705"/>
                  <a:pt x="20653" y="12711"/>
                  <a:pt x="20616" y="12712"/>
                </a:cubicBezTo>
                <a:cubicBezTo>
                  <a:pt x="20530" y="12713"/>
                  <a:pt x="20433" y="12798"/>
                  <a:pt x="20446" y="12861"/>
                </a:cubicBezTo>
                <a:cubicBezTo>
                  <a:pt x="20458" y="12924"/>
                  <a:pt x="20390" y="12997"/>
                  <a:pt x="20349" y="12966"/>
                </a:cubicBezTo>
                <a:cubicBezTo>
                  <a:pt x="20331" y="12953"/>
                  <a:pt x="20305" y="12963"/>
                  <a:pt x="20290" y="12988"/>
                </a:cubicBezTo>
                <a:cubicBezTo>
                  <a:pt x="20274" y="13014"/>
                  <a:pt x="20240" y="13022"/>
                  <a:pt x="20211" y="13007"/>
                </a:cubicBezTo>
                <a:cubicBezTo>
                  <a:pt x="20157" y="12980"/>
                  <a:pt x="20139" y="13051"/>
                  <a:pt x="20180" y="13133"/>
                </a:cubicBezTo>
                <a:cubicBezTo>
                  <a:pt x="20208" y="13188"/>
                  <a:pt x="20108" y="13325"/>
                  <a:pt x="20074" y="13278"/>
                </a:cubicBezTo>
                <a:cubicBezTo>
                  <a:pt x="20059" y="13256"/>
                  <a:pt x="20026" y="13298"/>
                  <a:pt x="19979" y="13393"/>
                </a:cubicBezTo>
                <a:cubicBezTo>
                  <a:pt x="19940" y="13474"/>
                  <a:pt x="19912" y="13548"/>
                  <a:pt x="19917" y="13558"/>
                </a:cubicBezTo>
                <a:cubicBezTo>
                  <a:pt x="19939" y="13603"/>
                  <a:pt x="19841" y="13661"/>
                  <a:pt x="19806" y="13624"/>
                </a:cubicBezTo>
                <a:cubicBezTo>
                  <a:pt x="19786" y="13602"/>
                  <a:pt x="19763" y="13597"/>
                  <a:pt x="19755" y="13613"/>
                </a:cubicBezTo>
                <a:cubicBezTo>
                  <a:pt x="19748" y="13628"/>
                  <a:pt x="19730" y="13615"/>
                  <a:pt x="19718" y="13583"/>
                </a:cubicBezTo>
                <a:cubicBezTo>
                  <a:pt x="19705" y="13550"/>
                  <a:pt x="19676" y="13504"/>
                  <a:pt x="19655" y="13480"/>
                </a:cubicBezTo>
                <a:cubicBezTo>
                  <a:pt x="19613" y="13433"/>
                  <a:pt x="19592" y="13279"/>
                  <a:pt x="19620" y="13223"/>
                </a:cubicBezTo>
                <a:cubicBezTo>
                  <a:pt x="19629" y="13204"/>
                  <a:pt x="19662" y="13184"/>
                  <a:pt x="19692" y="13179"/>
                </a:cubicBezTo>
                <a:cubicBezTo>
                  <a:pt x="19738" y="13171"/>
                  <a:pt x="19745" y="13154"/>
                  <a:pt x="19741" y="13070"/>
                </a:cubicBezTo>
                <a:cubicBezTo>
                  <a:pt x="19735" y="12954"/>
                  <a:pt x="19759" y="12860"/>
                  <a:pt x="19786" y="12893"/>
                </a:cubicBezTo>
                <a:cubicBezTo>
                  <a:pt x="19819" y="12934"/>
                  <a:pt x="19885" y="12868"/>
                  <a:pt x="19879" y="12799"/>
                </a:cubicBezTo>
                <a:cubicBezTo>
                  <a:pt x="19871" y="12700"/>
                  <a:pt x="19899" y="12635"/>
                  <a:pt x="19951" y="12635"/>
                </a:cubicBezTo>
                <a:lnTo>
                  <a:pt x="19998" y="12635"/>
                </a:lnTo>
                <a:lnTo>
                  <a:pt x="19998" y="11721"/>
                </a:lnTo>
                <a:cubicBezTo>
                  <a:pt x="19998" y="10945"/>
                  <a:pt x="19994" y="10791"/>
                  <a:pt x="19966" y="10708"/>
                </a:cubicBezTo>
                <a:cubicBezTo>
                  <a:pt x="19937" y="10618"/>
                  <a:pt x="19937" y="10608"/>
                  <a:pt x="19967" y="10564"/>
                </a:cubicBezTo>
                <a:cubicBezTo>
                  <a:pt x="19997" y="10520"/>
                  <a:pt x="20008" y="10326"/>
                  <a:pt x="20003" y="9891"/>
                </a:cubicBezTo>
                <a:cubicBezTo>
                  <a:pt x="20002" y="9774"/>
                  <a:pt x="20000" y="9160"/>
                  <a:pt x="20000" y="8295"/>
                </a:cubicBezTo>
                <a:cubicBezTo>
                  <a:pt x="20000" y="7874"/>
                  <a:pt x="19996" y="7515"/>
                  <a:pt x="19990" y="7498"/>
                </a:cubicBezTo>
                <a:cubicBezTo>
                  <a:pt x="19985" y="7481"/>
                  <a:pt x="19988" y="7459"/>
                  <a:pt x="19996" y="7449"/>
                </a:cubicBezTo>
                <a:cubicBezTo>
                  <a:pt x="20010" y="7432"/>
                  <a:pt x="20011" y="7163"/>
                  <a:pt x="19999" y="6564"/>
                </a:cubicBezTo>
                <a:cubicBezTo>
                  <a:pt x="19995" y="6377"/>
                  <a:pt x="19990" y="6356"/>
                  <a:pt x="19950" y="6356"/>
                </a:cubicBezTo>
                <a:cubicBezTo>
                  <a:pt x="19896" y="6356"/>
                  <a:pt x="19872" y="6291"/>
                  <a:pt x="19880" y="6168"/>
                </a:cubicBezTo>
                <a:cubicBezTo>
                  <a:pt x="19885" y="6083"/>
                  <a:pt x="19880" y="6079"/>
                  <a:pt x="19758" y="6084"/>
                </a:cubicBezTo>
                <a:cubicBezTo>
                  <a:pt x="19607" y="6091"/>
                  <a:pt x="19589" y="6075"/>
                  <a:pt x="19601" y="5943"/>
                </a:cubicBezTo>
                <a:cubicBezTo>
                  <a:pt x="19612" y="5829"/>
                  <a:pt x="19592" y="5813"/>
                  <a:pt x="19557" y="5908"/>
                </a:cubicBezTo>
                <a:cubicBezTo>
                  <a:pt x="19529" y="5983"/>
                  <a:pt x="19479" y="5944"/>
                  <a:pt x="19495" y="5860"/>
                </a:cubicBezTo>
                <a:cubicBezTo>
                  <a:pt x="19503" y="5818"/>
                  <a:pt x="19487" y="5810"/>
                  <a:pt x="19419" y="5826"/>
                </a:cubicBezTo>
                <a:cubicBezTo>
                  <a:pt x="19337" y="5845"/>
                  <a:pt x="19285" y="5799"/>
                  <a:pt x="19329" y="5745"/>
                </a:cubicBezTo>
                <a:cubicBezTo>
                  <a:pt x="19340" y="5731"/>
                  <a:pt x="19349" y="5689"/>
                  <a:pt x="19349" y="5651"/>
                </a:cubicBezTo>
                <a:cubicBezTo>
                  <a:pt x="19349" y="5591"/>
                  <a:pt x="19325" y="5583"/>
                  <a:pt x="19161" y="5577"/>
                </a:cubicBezTo>
                <a:cubicBezTo>
                  <a:pt x="19057" y="5574"/>
                  <a:pt x="18964" y="5561"/>
                  <a:pt x="18954" y="5548"/>
                </a:cubicBezTo>
                <a:cubicBezTo>
                  <a:pt x="18934" y="5523"/>
                  <a:pt x="18944" y="5294"/>
                  <a:pt x="18968" y="5246"/>
                </a:cubicBezTo>
                <a:cubicBezTo>
                  <a:pt x="18977" y="5229"/>
                  <a:pt x="19006" y="5207"/>
                  <a:pt x="19033" y="5198"/>
                </a:cubicBezTo>
                <a:cubicBezTo>
                  <a:pt x="19066" y="5187"/>
                  <a:pt x="19080" y="5161"/>
                  <a:pt x="19076" y="5116"/>
                </a:cubicBezTo>
                <a:cubicBezTo>
                  <a:pt x="19073" y="5078"/>
                  <a:pt x="19101" y="4989"/>
                  <a:pt x="19140" y="4915"/>
                </a:cubicBezTo>
                <a:cubicBezTo>
                  <a:pt x="19179" y="4842"/>
                  <a:pt x="19211" y="4758"/>
                  <a:pt x="19211" y="4728"/>
                </a:cubicBezTo>
                <a:cubicBezTo>
                  <a:pt x="19211" y="4698"/>
                  <a:pt x="19217" y="4660"/>
                  <a:pt x="19225" y="4644"/>
                </a:cubicBezTo>
                <a:cubicBezTo>
                  <a:pt x="19232" y="4629"/>
                  <a:pt x="19239" y="4577"/>
                  <a:pt x="19240" y="4529"/>
                </a:cubicBezTo>
                <a:cubicBezTo>
                  <a:pt x="19240" y="4462"/>
                  <a:pt x="19251" y="4445"/>
                  <a:pt x="19285" y="4455"/>
                </a:cubicBezTo>
                <a:cubicBezTo>
                  <a:pt x="19336" y="4469"/>
                  <a:pt x="19367" y="4362"/>
                  <a:pt x="19332" y="4292"/>
                </a:cubicBezTo>
                <a:cubicBezTo>
                  <a:pt x="19304" y="4237"/>
                  <a:pt x="19302" y="4041"/>
                  <a:pt x="19329" y="4008"/>
                </a:cubicBezTo>
                <a:cubicBezTo>
                  <a:pt x="19340" y="3995"/>
                  <a:pt x="19349" y="3918"/>
                  <a:pt x="19349" y="3838"/>
                </a:cubicBezTo>
                <a:cubicBezTo>
                  <a:pt x="19349" y="3757"/>
                  <a:pt x="19363" y="3639"/>
                  <a:pt x="19380" y="3574"/>
                </a:cubicBezTo>
                <a:cubicBezTo>
                  <a:pt x="19402" y="3491"/>
                  <a:pt x="19409" y="3371"/>
                  <a:pt x="19405" y="3178"/>
                </a:cubicBezTo>
                <a:cubicBezTo>
                  <a:pt x="19402" y="3026"/>
                  <a:pt x="19406" y="2880"/>
                  <a:pt x="19415" y="2852"/>
                </a:cubicBezTo>
                <a:cubicBezTo>
                  <a:pt x="19423" y="2825"/>
                  <a:pt x="19417" y="2749"/>
                  <a:pt x="19401" y="2685"/>
                </a:cubicBezTo>
                <a:cubicBezTo>
                  <a:pt x="19385" y="2620"/>
                  <a:pt x="19366" y="2516"/>
                  <a:pt x="19359" y="2453"/>
                </a:cubicBezTo>
                <a:cubicBezTo>
                  <a:pt x="19349" y="2355"/>
                  <a:pt x="19356" y="2325"/>
                  <a:pt x="19409" y="2249"/>
                </a:cubicBezTo>
                <a:lnTo>
                  <a:pt x="19472" y="2160"/>
                </a:lnTo>
                <a:lnTo>
                  <a:pt x="19396" y="2068"/>
                </a:lnTo>
                <a:cubicBezTo>
                  <a:pt x="19307" y="1961"/>
                  <a:pt x="19299" y="1890"/>
                  <a:pt x="19369" y="1853"/>
                </a:cubicBezTo>
                <a:lnTo>
                  <a:pt x="19418" y="1829"/>
                </a:lnTo>
                <a:lnTo>
                  <a:pt x="19359" y="1775"/>
                </a:lnTo>
                <a:cubicBezTo>
                  <a:pt x="19274" y="1699"/>
                  <a:pt x="19211" y="1577"/>
                  <a:pt x="19211" y="1491"/>
                </a:cubicBezTo>
                <a:cubicBezTo>
                  <a:pt x="19211" y="1450"/>
                  <a:pt x="19203" y="1426"/>
                  <a:pt x="19194" y="1437"/>
                </a:cubicBezTo>
                <a:cubicBezTo>
                  <a:pt x="19170" y="1466"/>
                  <a:pt x="19047" y="1153"/>
                  <a:pt x="19062" y="1105"/>
                </a:cubicBezTo>
                <a:cubicBezTo>
                  <a:pt x="19069" y="1083"/>
                  <a:pt x="19061" y="1066"/>
                  <a:pt x="19045" y="1066"/>
                </a:cubicBezTo>
                <a:cubicBezTo>
                  <a:pt x="19029" y="1066"/>
                  <a:pt x="19009" y="1086"/>
                  <a:pt x="19001" y="1111"/>
                </a:cubicBezTo>
                <a:cubicBezTo>
                  <a:pt x="18991" y="1144"/>
                  <a:pt x="18981" y="1141"/>
                  <a:pt x="18965" y="1099"/>
                </a:cubicBezTo>
                <a:cubicBezTo>
                  <a:pt x="18953" y="1067"/>
                  <a:pt x="18927" y="1029"/>
                  <a:pt x="18908" y="1014"/>
                </a:cubicBezTo>
                <a:cubicBezTo>
                  <a:pt x="18882" y="995"/>
                  <a:pt x="18875" y="964"/>
                  <a:pt x="18884" y="908"/>
                </a:cubicBezTo>
                <a:cubicBezTo>
                  <a:pt x="18899" y="815"/>
                  <a:pt x="18870" y="804"/>
                  <a:pt x="18835" y="889"/>
                </a:cubicBezTo>
                <a:cubicBezTo>
                  <a:pt x="18816" y="935"/>
                  <a:pt x="18803" y="939"/>
                  <a:pt x="18782" y="904"/>
                </a:cubicBezTo>
                <a:cubicBezTo>
                  <a:pt x="18762" y="870"/>
                  <a:pt x="18761" y="844"/>
                  <a:pt x="18778" y="804"/>
                </a:cubicBezTo>
                <a:cubicBezTo>
                  <a:pt x="18795" y="761"/>
                  <a:pt x="18792" y="750"/>
                  <a:pt x="18760" y="750"/>
                </a:cubicBezTo>
                <a:cubicBezTo>
                  <a:pt x="18739" y="750"/>
                  <a:pt x="18710" y="725"/>
                  <a:pt x="18697" y="694"/>
                </a:cubicBezTo>
                <a:cubicBezTo>
                  <a:pt x="18684" y="662"/>
                  <a:pt x="18650" y="630"/>
                  <a:pt x="18621" y="624"/>
                </a:cubicBezTo>
                <a:cubicBezTo>
                  <a:pt x="18583" y="615"/>
                  <a:pt x="18569" y="592"/>
                  <a:pt x="18573" y="543"/>
                </a:cubicBezTo>
                <a:cubicBezTo>
                  <a:pt x="18579" y="473"/>
                  <a:pt x="18563" y="459"/>
                  <a:pt x="18487" y="471"/>
                </a:cubicBezTo>
                <a:cubicBezTo>
                  <a:pt x="18462" y="475"/>
                  <a:pt x="18432" y="438"/>
                  <a:pt x="18413" y="378"/>
                </a:cubicBezTo>
                <a:cubicBezTo>
                  <a:pt x="18382" y="284"/>
                  <a:pt x="18371" y="279"/>
                  <a:pt x="18245" y="291"/>
                </a:cubicBezTo>
                <a:cubicBezTo>
                  <a:pt x="18170" y="298"/>
                  <a:pt x="18100" y="315"/>
                  <a:pt x="18088" y="330"/>
                </a:cubicBezTo>
                <a:cubicBezTo>
                  <a:pt x="18076" y="344"/>
                  <a:pt x="18060" y="338"/>
                  <a:pt x="18054" y="316"/>
                </a:cubicBezTo>
                <a:cubicBezTo>
                  <a:pt x="18047" y="294"/>
                  <a:pt x="18011" y="276"/>
                  <a:pt x="17973" y="276"/>
                </a:cubicBezTo>
                <a:close/>
                <a:moveTo>
                  <a:pt x="3192" y="1313"/>
                </a:moveTo>
                <a:cubicBezTo>
                  <a:pt x="3179" y="1309"/>
                  <a:pt x="3165" y="1314"/>
                  <a:pt x="3148" y="1329"/>
                </a:cubicBezTo>
                <a:cubicBezTo>
                  <a:pt x="3124" y="1349"/>
                  <a:pt x="3033" y="1362"/>
                  <a:pt x="2946" y="1357"/>
                </a:cubicBezTo>
                <a:cubicBezTo>
                  <a:pt x="2859" y="1353"/>
                  <a:pt x="2777" y="1367"/>
                  <a:pt x="2765" y="1388"/>
                </a:cubicBezTo>
                <a:cubicBezTo>
                  <a:pt x="2750" y="1413"/>
                  <a:pt x="2728" y="1409"/>
                  <a:pt x="2701" y="1377"/>
                </a:cubicBezTo>
                <a:cubicBezTo>
                  <a:pt x="2647" y="1308"/>
                  <a:pt x="2561" y="1399"/>
                  <a:pt x="2561" y="1525"/>
                </a:cubicBezTo>
                <a:cubicBezTo>
                  <a:pt x="2561" y="1625"/>
                  <a:pt x="2530" y="1682"/>
                  <a:pt x="2511" y="1620"/>
                </a:cubicBezTo>
                <a:cubicBezTo>
                  <a:pt x="2504" y="1598"/>
                  <a:pt x="2481" y="1579"/>
                  <a:pt x="2459" y="1579"/>
                </a:cubicBezTo>
                <a:cubicBezTo>
                  <a:pt x="2437" y="1579"/>
                  <a:pt x="2425" y="1596"/>
                  <a:pt x="2433" y="1620"/>
                </a:cubicBezTo>
                <a:cubicBezTo>
                  <a:pt x="2449" y="1673"/>
                  <a:pt x="2406" y="1776"/>
                  <a:pt x="2367" y="1776"/>
                </a:cubicBezTo>
                <a:cubicBezTo>
                  <a:pt x="2331" y="1776"/>
                  <a:pt x="2285" y="1890"/>
                  <a:pt x="2284" y="1984"/>
                </a:cubicBezTo>
                <a:cubicBezTo>
                  <a:pt x="2283" y="2066"/>
                  <a:pt x="2215" y="2332"/>
                  <a:pt x="2184" y="2369"/>
                </a:cubicBezTo>
                <a:cubicBezTo>
                  <a:pt x="2171" y="2385"/>
                  <a:pt x="2170" y="2429"/>
                  <a:pt x="2181" y="2488"/>
                </a:cubicBezTo>
                <a:cubicBezTo>
                  <a:pt x="2194" y="2559"/>
                  <a:pt x="2187" y="2613"/>
                  <a:pt x="2153" y="2712"/>
                </a:cubicBezTo>
                <a:cubicBezTo>
                  <a:pt x="2127" y="2789"/>
                  <a:pt x="2109" y="2902"/>
                  <a:pt x="2109" y="2988"/>
                </a:cubicBezTo>
                <a:cubicBezTo>
                  <a:pt x="2109" y="3081"/>
                  <a:pt x="2097" y="3152"/>
                  <a:pt x="2075" y="3184"/>
                </a:cubicBezTo>
                <a:cubicBezTo>
                  <a:pt x="2049" y="3222"/>
                  <a:pt x="2043" y="3269"/>
                  <a:pt x="2052" y="3384"/>
                </a:cubicBezTo>
                <a:cubicBezTo>
                  <a:pt x="2061" y="3491"/>
                  <a:pt x="2053" y="3584"/>
                  <a:pt x="2024" y="3711"/>
                </a:cubicBezTo>
                <a:cubicBezTo>
                  <a:pt x="2001" y="3809"/>
                  <a:pt x="1978" y="3951"/>
                  <a:pt x="1973" y="4027"/>
                </a:cubicBezTo>
                <a:cubicBezTo>
                  <a:pt x="1968" y="4103"/>
                  <a:pt x="1950" y="4186"/>
                  <a:pt x="1933" y="4213"/>
                </a:cubicBezTo>
                <a:cubicBezTo>
                  <a:pt x="1911" y="4247"/>
                  <a:pt x="1901" y="4340"/>
                  <a:pt x="1898" y="4529"/>
                </a:cubicBezTo>
                <a:cubicBezTo>
                  <a:pt x="1895" y="4676"/>
                  <a:pt x="1883" y="4849"/>
                  <a:pt x="1870" y="4914"/>
                </a:cubicBezTo>
                <a:cubicBezTo>
                  <a:pt x="1857" y="4978"/>
                  <a:pt x="1846" y="5173"/>
                  <a:pt x="1846" y="5348"/>
                </a:cubicBezTo>
                <a:cubicBezTo>
                  <a:pt x="1846" y="5762"/>
                  <a:pt x="1811" y="6515"/>
                  <a:pt x="1788" y="6602"/>
                </a:cubicBezTo>
                <a:cubicBezTo>
                  <a:pt x="1778" y="6640"/>
                  <a:pt x="1769" y="6711"/>
                  <a:pt x="1769" y="6760"/>
                </a:cubicBezTo>
                <a:cubicBezTo>
                  <a:pt x="1769" y="6857"/>
                  <a:pt x="1639" y="7128"/>
                  <a:pt x="1547" y="7222"/>
                </a:cubicBezTo>
                <a:cubicBezTo>
                  <a:pt x="1517" y="7253"/>
                  <a:pt x="1493" y="7301"/>
                  <a:pt x="1493" y="7329"/>
                </a:cubicBezTo>
                <a:cubicBezTo>
                  <a:pt x="1493" y="7381"/>
                  <a:pt x="1416" y="7486"/>
                  <a:pt x="1389" y="7471"/>
                </a:cubicBezTo>
                <a:cubicBezTo>
                  <a:pt x="1381" y="7466"/>
                  <a:pt x="1374" y="7490"/>
                  <a:pt x="1374" y="7523"/>
                </a:cubicBezTo>
                <a:cubicBezTo>
                  <a:pt x="1374" y="7556"/>
                  <a:pt x="1351" y="7602"/>
                  <a:pt x="1324" y="7627"/>
                </a:cubicBezTo>
                <a:cubicBezTo>
                  <a:pt x="1294" y="7654"/>
                  <a:pt x="1278" y="7696"/>
                  <a:pt x="1284" y="7728"/>
                </a:cubicBezTo>
                <a:cubicBezTo>
                  <a:pt x="1289" y="7757"/>
                  <a:pt x="1281" y="7791"/>
                  <a:pt x="1265" y="7803"/>
                </a:cubicBezTo>
                <a:cubicBezTo>
                  <a:pt x="1249" y="7816"/>
                  <a:pt x="1240" y="7840"/>
                  <a:pt x="1245" y="7857"/>
                </a:cubicBezTo>
                <a:cubicBezTo>
                  <a:pt x="1250" y="7874"/>
                  <a:pt x="1234" y="7915"/>
                  <a:pt x="1208" y="7949"/>
                </a:cubicBezTo>
                <a:cubicBezTo>
                  <a:pt x="1172" y="7996"/>
                  <a:pt x="1156" y="7999"/>
                  <a:pt x="1137" y="7963"/>
                </a:cubicBezTo>
                <a:cubicBezTo>
                  <a:pt x="1116" y="7925"/>
                  <a:pt x="1114" y="7933"/>
                  <a:pt x="1126" y="7996"/>
                </a:cubicBezTo>
                <a:cubicBezTo>
                  <a:pt x="1144" y="8086"/>
                  <a:pt x="1144" y="8099"/>
                  <a:pt x="1121" y="8460"/>
                </a:cubicBezTo>
                <a:cubicBezTo>
                  <a:pt x="1110" y="8622"/>
                  <a:pt x="1112" y="8822"/>
                  <a:pt x="1123" y="8969"/>
                </a:cubicBezTo>
                <a:cubicBezTo>
                  <a:pt x="1137" y="9134"/>
                  <a:pt x="1136" y="9231"/>
                  <a:pt x="1122" y="9276"/>
                </a:cubicBezTo>
                <a:cubicBezTo>
                  <a:pt x="1108" y="9320"/>
                  <a:pt x="1107" y="9454"/>
                  <a:pt x="1118" y="9673"/>
                </a:cubicBezTo>
                <a:cubicBezTo>
                  <a:pt x="1127" y="9855"/>
                  <a:pt x="1130" y="10016"/>
                  <a:pt x="1125" y="10033"/>
                </a:cubicBezTo>
                <a:cubicBezTo>
                  <a:pt x="1120" y="10050"/>
                  <a:pt x="1127" y="10102"/>
                  <a:pt x="1141" y="10146"/>
                </a:cubicBezTo>
                <a:cubicBezTo>
                  <a:pt x="1161" y="10210"/>
                  <a:pt x="1161" y="10241"/>
                  <a:pt x="1141" y="10304"/>
                </a:cubicBezTo>
                <a:cubicBezTo>
                  <a:pt x="1108" y="10412"/>
                  <a:pt x="1111" y="10751"/>
                  <a:pt x="1147" y="10924"/>
                </a:cubicBezTo>
                <a:cubicBezTo>
                  <a:pt x="1174" y="11053"/>
                  <a:pt x="1174" y="11075"/>
                  <a:pt x="1145" y="11137"/>
                </a:cubicBezTo>
                <a:cubicBezTo>
                  <a:pt x="1124" y="11185"/>
                  <a:pt x="1121" y="11214"/>
                  <a:pt x="1137" y="11233"/>
                </a:cubicBezTo>
                <a:cubicBezTo>
                  <a:pt x="1153" y="11253"/>
                  <a:pt x="1152" y="11273"/>
                  <a:pt x="1136" y="11313"/>
                </a:cubicBezTo>
                <a:cubicBezTo>
                  <a:pt x="1124" y="11342"/>
                  <a:pt x="1116" y="11436"/>
                  <a:pt x="1119" y="11519"/>
                </a:cubicBezTo>
                <a:cubicBezTo>
                  <a:pt x="1122" y="11602"/>
                  <a:pt x="1120" y="11687"/>
                  <a:pt x="1115" y="11708"/>
                </a:cubicBezTo>
                <a:cubicBezTo>
                  <a:pt x="1110" y="11730"/>
                  <a:pt x="1108" y="11800"/>
                  <a:pt x="1111" y="11865"/>
                </a:cubicBezTo>
                <a:cubicBezTo>
                  <a:pt x="1117" y="12002"/>
                  <a:pt x="1117" y="12055"/>
                  <a:pt x="1111" y="12378"/>
                </a:cubicBezTo>
                <a:cubicBezTo>
                  <a:pt x="1106" y="12698"/>
                  <a:pt x="1094" y="12727"/>
                  <a:pt x="981" y="12694"/>
                </a:cubicBezTo>
                <a:cubicBezTo>
                  <a:pt x="867" y="12660"/>
                  <a:pt x="852" y="12641"/>
                  <a:pt x="881" y="12571"/>
                </a:cubicBezTo>
                <a:cubicBezTo>
                  <a:pt x="900" y="12525"/>
                  <a:pt x="888" y="12516"/>
                  <a:pt x="809" y="12516"/>
                </a:cubicBezTo>
                <a:cubicBezTo>
                  <a:pt x="721" y="12516"/>
                  <a:pt x="717" y="12521"/>
                  <a:pt x="752" y="12573"/>
                </a:cubicBezTo>
                <a:cubicBezTo>
                  <a:pt x="784" y="12619"/>
                  <a:pt x="786" y="12633"/>
                  <a:pt x="761" y="12648"/>
                </a:cubicBezTo>
                <a:cubicBezTo>
                  <a:pt x="701" y="12687"/>
                  <a:pt x="570" y="12717"/>
                  <a:pt x="451" y="12720"/>
                </a:cubicBezTo>
                <a:cubicBezTo>
                  <a:pt x="354" y="12722"/>
                  <a:pt x="331" y="12734"/>
                  <a:pt x="340" y="12779"/>
                </a:cubicBezTo>
                <a:cubicBezTo>
                  <a:pt x="353" y="12848"/>
                  <a:pt x="293" y="12986"/>
                  <a:pt x="230" y="13034"/>
                </a:cubicBezTo>
                <a:cubicBezTo>
                  <a:pt x="189" y="13066"/>
                  <a:pt x="184" y="13090"/>
                  <a:pt x="193" y="13221"/>
                </a:cubicBezTo>
                <a:cubicBezTo>
                  <a:pt x="204" y="13394"/>
                  <a:pt x="181" y="13503"/>
                  <a:pt x="132" y="13503"/>
                </a:cubicBezTo>
                <a:cubicBezTo>
                  <a:pt x="12" y="13503"/>
                  <a:pt x="32" y="14437"/>
                  <a:pt x="153" y="14503"/>
                </a:cubicBezTo>
                <a:cubicBezTo>
                  <a:pt x="181" y="14519"/>
                  <a:pt x="188" y="14567"/>
                  <a:pt x="188" y="14753"/>
                </a:cubicBezTo>
                <a:cubicBezTo>
                  <a:pt x="188" y="14943"/>
                  <a:pt x="194" y="14994"/>
                  <a:pt x="228" y="15035"/>
                </a:cubicBezTo>
                <a:cubicBezTo>
                  <a:pt x="250" y="15063"/>
                  <a:pt x="263" y="15100"/>
                  <a:pt x="257" y="15119"/>
                </a:cubicBezTo>
                <a:cubicBezTo>
                  <a:pt x="251" y="15138"/>
                  <a:pt x="260" y="15163"/>
                  <a:pt x="276" y="15175"/>
                </a:cubicBezTo>
                <a:cubicBezTo>
                  <a:pt x="293" y="15188"/>
                  <a:pt x="306" y="15230"/>
                  <a:pt x="307" y="15269"/>
                </a:cubicBezTo>
                <a:cubicBezTo>
                  <a:pt x="308" y="15383"/>
                  <a:pt x="369" y="15499"/>
                  <a:pt x="477" y="15593"/>
                </a:cubicBezTo>
                <a:cubicBezTo>
                  <a:pt x="501" y="15613"/>
                  <a:pt x="526" y="15667"/>
                  <a:pt x="533" y="15711"/>
                </a:cubicBezTo>
                <a:cubicBezTo>
                  <a:pt x="540" y="15757"/>
                  <a:pt x="571" y="15805"/>
                  <a:pt x="605" y="15823"/>
                </a:cubicBezTo>
                <a:cubicBezTo>
                  <a:pt x="638" y="15839"/>
                  <a:pt x="664" y="15867"/>
                  <a:pt x="664" y="15883"/>
                </a:cubicBezTo>
                <a:cubicBezTo>
                  <a:pt x="661" y="15941"/>
                  <a:pt x="733" y="16053"/>
                  <a:pt x="778" y="16062"/>
                </a:cubicBezTo>
                <a:cubicBezTo>
                  <a:pt x="845" y="16074"/>
                  <a:pt x="854" y="16093"/>
                  <a:pt x="850" y="16224"/>
                </a:cubicBezTo>
                <a:cubicBezTo>
                  <a:pt x="848" y="16289"/>
                  <a:pt x="852" y="16341"/>
                  <a:pt x="858" y="16339"/>
                </a:cubicBezTo>
                <a:cubicBezTo>
                  <a:pt x="921" y="16325"/>
                  <a:pt x="962" y="16359"/>
                  <a:pt x="977" y="16437"/>
                </a:cubicBezTo>
                <a:cubicBezTo>
                  <a:pt x="998" y="16548"/>
                  <a:pt x="1045" y="16629"/>
                  <a:pt x="1079" y="16614"/>
                </a:cubicBezTo>
                <a:cubicBezTo>
                  <a:pt x="1104" y="16603"/>
                  <a:pt x="1145" y="16917"/>
                  <a:pt x="1127" y="16977"/>
                </a:cubicBezTo>
                <a:cubicBezTo>
                  <a:pt x="1101" y="17061"/>
                  <a:pt x="1100" y="17249"/>
                  <a:pt x="1126" y="17291"/>
                </a:cubicBezTo>
                <a:cubicBezTo>
                  <a:pt x="1141" y="17317"/>
                  <a:pt x="1150" y="17362"/>
                  <a:pt x="1144" y="17390"/>
                </a:cubicBezTo>
                <a:cubicBezTo>
                  <a:pt x="1139" y="17419"/>
                  <a:pt x="1167" y="17495"/>
                  <a:pt x="1207" y="17561"/>
                </a:cubicBezTo>
                <a:cubicBezTo>
                  <a:pt x="1251" y="17633"/>
                  <a:pt x="1270" y="17690"/>
                  <a:pt x="1257" y="17706"/>
                </a:cubicBezTo>
                <a:cubicBezTo>
                  <a:pt x="1223" y="17749"/>
                  <a:pt x="1232" y="17800"/>
                  <a:pt x="1275" y="17814"/>
                </a:cubicBezTo>
                <a:cubicBezTo>
                  <a:pt x="1298" y="17821"/>
                  <a:pt x="1314" y="17839"/>
                  <a:pt x="1311" y="17855"/>
                </a:cubicBezTo>
                <a:cubicBezTo>
                  <a:pt x="1307" y="17871"/>
                  <a:pt x="1325" y="17912"/>
                  <a:pt x="1350" y="17947"/>
                </a:cubicBezTo>
                <a:cubicBezTo>
                  <a:pt x="1374" y="17981"/>
                  <a:pt x="1389" y="18029"/>
                  <a:pt x="1381" y="18053"/>
                </a:cubicBezTo>
                <a:cubicBezTo>
                  <a:pt x="1373" y="18078"/>
                  <a:pt x="1377" y="18084"/>
                  <a:pt x="1390" y="18068"/>
                </a:cubicBezTo>
                <a:cubicBezTo>
                  <a:pt x="1403" y="18053"/>
                  <a:pt x="1432" y="18060"/>
                  <a:pt x="1456" y="18086"/>
                </a:cubicBezTo>
                <a:lnTo>
                  <a:pt x="1499" y="18132"/>
                </a:lnTo>
                <a:lnTo>
                  <a:pt x="1451" y="18204"/>
                </a:lnTo>
                <a:cubicBezTo>
                  <a:pt x="1426" y="18243"/>
                  <a:pt x="1396" y="18265"/>
                  <a:pt x="1386" y="18252"/>
                </a:cubicBezTo>
                <a:cubicBezTo>
                  <a:pt x="1376" y="18239"/>
                  <a:pt x="1373" y="18255"/>
                  <a:pt x="1379" y="18290"/>
                </a:cubicBezTo>
                <a:cubicBezTo>
                  <a:pt x="1392" y="18357"/>
                  <a:pt x="1350" y="18456"/>
                  <a:pt x="1328" y="18411"/>
                </a:cubicBezTo>
                <a:cubicBezTo>
                  <a:pt x="1316" y="18387"/>
                  <a:pt x="1306" y="18493"/>
                  <a:pt x="1313" y="18571"/>
                </a:cubicBezTo>
                <a:cubicBezTo>
                  <a:pt x="1314" y="18589"/>
                  <a:pt x="1296" y="18614"/>
                  <a:pt x="1273" y="18626"/>
                </a:cubicBezTo>
                <a:cubicBezTo>
                  <a:pt x="1240" y="18643"/>
                  <a:pt x="1234" y="18670"/>
                  <a:pt x="1241" y="18751"/>
                </a:cubicBezTo>
                <a:cubicBezTo>
                  <a:pt x="1252" y="18873"/>
                  <a:pt x="1231" y="19009"/>
                  <a:pt x="1199" y="19016"/>
                </a:cubicBezTo>
                <a:cubicBezTo>
                  <a:pt x="1187" y="19019"/>
                  <a:pt x="1156" y="19025"/>
                  <a:pt x="1132" y="19030"/>
                </a:cubicBezTo>
                <a:cubicBezTo>
                  <a:pt x="1088" y="19038"/>
                  <a:pt x="1088" y="19039"/>
                  <a:pt x="1135" y="19065"/>
                </a:cubicBezTo>
                <a:cubicBezTo>
                  <a:pt x="1198" y="19100"/>
                  <a:pt x="1211" y="19188"/>
                  <a:pt x="1159" y="19215"/>
                </a:cubicBezTo>
                <a:cubicBezTo>
                  <a:pt x="1115" y="19238"/>
                  <a:pt x="1107" y="19307"/>
                  <a:pt x="1115" y="19590"/>
                </a:cubicBezTo>
                <a:cubicBezTo>
                  <a:pt x="1119" y="19704"/>
                  <a:pt x="1111" y="19745"/>
                  <a:pt x="1077" y="19781"/>
                </a:cubicBezTo>
                <a:cubicBezTo>
                  <a:pt x="1054" y="19806"/>
                  <a:pt x="1040" y="19838"/>
                  <a:pt x="1046" y="19851"/>
                </a:cubicBezTo>
                <a:cubicBezTo>
                  <a:pt x="1065" y="19888"/>
                  <a:pt x="935" y="20136"/>
                  <a:pt x="898" y="20136"/>
                </a:cubicBezTo>
                <a:cubicBezTo>
                  <a:pt x="863" y="20136"/>
                  <a:pt x="814" y="20228"/>
                  <a:pt x="831" y="20262"/>
                </a:cubicBezTo>
                <a:cubicBezTo>
                  <a:pt x="836" y="20273"/>
                  <a:pt x="775" y="20395"/>
                  <a:pt x="697" y="20532"/>
                </a:cubicBezTo>
                <a:cubicBezTo>
                  <a:pt x="517" y="20843"/>
                  <a:pt x="322" y="21261"/>
                  <a:pt x="279" y="21427"/>
                </a:cubicBezTo>
                <a:lnTo>
                  <a:pt x="247" y="21554"/>
                </a:lnTo>
                <a:lnTo>
                  <a:pt x="410" y="21566"/>
                </a:lnTo>
                <a:cubicBezTo>
                  <a:pt x="500" y="21573"/>
                  <a:pt x="644" y="21569"/>
                  <a:pt x="731" y="21558"/>
                </a:cubicBezTo>
                <a:cubicBezTo>
                  <a:pt x="818" y="21547"/>
                  <a:pt x="1019" y="21541"/>
                  <a:pt x="1176" y="21543"/>
                </a:cubicBezTo>
                <a:cubicBezTo>
                  <a:pt x="1334" y="21545"/>
                  <a:pt x="2406" y="21547"/>
                  <a:pt x="3559" y="21548"/>
                </a:cubicBezTo>
                <a:cubicBezTo>
                  <a:pt x="4712" y="21549"/>
                  <a:pt x="5841" y="21554"/>
                  <a:pt x="6068" y="21558"/>
                </a:cubicBezTo>
                <a:cubicBezTo>
                  <a:pt x="6545" y="21567"/>
                  <a:pt x="6528" y="21597"/>
                  <a:pt x="6288" y="21170"/>
                </a:cubicBezTo>
                <a:cubicBezTo>
                  <a:pt x="6016" y="20687"/>
                  <a:pt x="5994" y="20650"/>
                  <a:pt x="5985" y="20650"/>
                </a:cubicBezTo>
                <a:cubicBezTo>
                  <a:pt x="5979" y="20650"/>
                  <a:pt x="5946" y="20604"/>
                  <a:pt x="5910" y="20549"/>
                </a:cubicBezTo>
                <a:cubicBezTo>
                  <a:pt x="5866" y="20483"/>
                  <a:pt x="5849" y="20429"/>
                  <a:pt x="5857" y="20387"/>
                </a:cubicBezTo>
                <a:cubicBezTo>
                  <a:pt x="5866" y="20339"/>
                  <a:pt x="5860" y="20330"/>
                  <a:pt x="5831" y="20347"/>
                </a:cubicBezTo>
                <a:cubicBezTo>
                  <a:pt x="5809" y="20361"/>
                  <a:pt x="5773" y="20340"/>
                  <a:pt x="5744" y="20295"/>
                </a:cubicBezTo>
                <a:lnTo>
                  <a:pt x="5694" y="20218"/>
                </a:lnTo>
                <a:lnTo>
                  <a:pt x="5744" y="20121"/>
                </a:lnTo>
                <a:cubicBezTo>
                  <a:pt x="5771" y="20067"/>
                  <a:pt x="5816" y="20018"/>
                  <a:pt x="5843" y="20011"/>
                </a:cubicBezTo>
                <a:cubicBezTo>
                  <a:pt x="5870" y="20004"/>
                  <a:pt x="5903" y="19969"/>
                  <a:pt x="5917" y="19934"/>
                </a:cubicBezTo>
                <a:cubicBezTo>
                  <a:pt x="5932" y="19894"/>
                  <a:pt x="5959" y="19877"/>
                  <a:pt x="5989" y="19888"/>
                </a:cubicBezTo>
                <a:cubicBezTo>
                  <a:pt x="6027" y="19903"/>
                  <a:pt x="6037" y="19892"/>
                  <a:pt x="6034" y="19835"/>
                </a:cubicBezTo>
                <a:cubicBezTo>
                  <a:pt x="6032" y="19782"/>
                  <a:pt x="6043" y="19764"/>
                  <a:pt x="6073" y="19770"/>
                </a:cubicBezTo>
                <a:cubicBezTo>
                  <a:pt x="6107" y="19777"/>
                  <a:pt x="6114" y="19763"/>
                  <a:pt x="6106" y="19700"/>
                </a:cubicBezTo>
                <a:cubicBezTo>
                  <a:pt x="6100" y="19655"/>
                  <a:pt x="6110" y="19587"/>
                  <a:pt x="6129" y="19545"/>
                </a:cubicBezTo>
                <a:cubicBezTo>
                  <a:pt x="6151" y="19496"/>
                  <a:pt x="6164" y="19397"/>
                  <a:pt x="6166" y="19255"/>
                </a:cubicBezTo>
                <a:cubicBezTo>
                  <a:pt x="6168" y="19136"/>
                  <a:pt x="6163" y="19046"/>
                  <a:pt x="6157" y="19054"/>
                </a:cubicBezTo>
                <a:cubicBezTo>
                  <a:pt x="6132" y="19085"/>
                  <a:pt x="6096" y="18951"/>
                  <a:pt x="6106" y="18870"/>
                </a:cubicBezTo>
                <a:cubicBezTo>
                  <a:pt x="6115" y="18804"/>
                  <a:pt x="6109" y="18791"/>
                  <a:pt x="6073" y="18800"/>
                </a:cubicBezTo>
                <a:cubicBezTo>
                  <a:pt x="6023" y="18813"/>
                  <a:pt x="5901" y="18654"/>
                  <a:pt x="5908" y="18584"/>
                </a:cubicBezTo>
                <a:cubicBezTo>
                  <a:pt x="5910" y="18557"/>
                  <a:pt x="5888" y="18537"/>
                  <a:pt x="5853" y="18536"/>
                </a:cubicBezTo>
                <a:cubicBezTo>
                  <a:pt x="5767" y="18534"/>
                  <a:pt x="5739" y="18490"/>
                  <a:pt x="5764" y="18398"/>
                </a:cubicBezTo>
                <a:cubicBezTo>
                  <a:pt x="5777" y="18349"/>
                  <a:pt x="5796" y="18331"/>
                  <a:pt x="5818" y="18347"/>
                </a:cubicBezTo>
                <a:cubicBezTo>
                  <a:pt x="5846" y="18366"/>
                  <a:pt x="5848" y="18361"/>
                  <a:pt x="5829" y="18319"/>
                </a:cubicBezTo>
                <a:cubicBezTo>
                  <a:pt x="5790" y="18237"/>
                  <a:pt x="5835" y="18161"/>
                  <a:pt x="5905" y="18189"/>
                </a:cubicBezTo>
                <a:cubicBezTo>
                  <a:pt x="5952" y="18208"/>
                  <a:pt x="5970" y="18194"/>
                  <a:pt x="5997" y="18119"/>
                </a:cubicBezTo>
                <a:cubicBezTo>
                  <a:pt x="6015" y="18067"/>
                  <a:pt x="6027" y="18018"/>
                  <a:pt x="6024" y="18010"/>
                </a:cubicBezTo>
                <a:cubicBezTo>
                  <a:pt x="6013" y="17988"/>
                  <a:pt x="6125" y="17768"/>
                  <a:pt x="6138" y="17785"/>
                </a:cubicBezTo>
                <a:cubicBezTo>
                  <a:pt x="6145" y="17793"/>
                  <a:pt x="6152" y="17700"/>
                  <a:pt x="6156" y="17579"/>
                </a:cubicBezTo>
                <a:cubicBezTo>
                  <a:pt x="6159" y="17457"/>
                  <a:pt x="6171" y="17321"/>
                  <a:pt x="6183" y="17276"/>
                </a:cubicBezTo>
                <a:cubicBezTo>
                  <a:pt x="6203" y="17204"/>
                  <a:pt x="6202" y="17201"/>
                  <a:pt x="6172" y="17249"/>
                </a:cubicBezTo>
                <a:cubicBezTo>
                  <a:pt x="6144" y="17295"/>
                  <a:pt x="6138" y="17293"/>
                  <a:pt x="6127" y="17234"/>
                </a:cubicBezTo>
                <a:cubicBezTo>
                  <a:pt x="6120" y="17196"/>
                  <a:pt x="6112" y="17117"/>
                  <a:pt x="6110" y="17061"/>
                </a:cubicBezTo>
                <a:cubicBezTo>
                  <a:pt x="6108" y="16979"/>
                  <a:pt x="6097" y="16956"/>
                  <a:pt x="6058" y="16953"/>
                </a:cubicBezTo>
                <a:cubicBezTo>
                  <a:pt x="5995" y="16949"/>
                  <a:pt x="5957" y="16905"/>
                  <a:pt x="5973" y="16854"/>
                </a:cubicBezTo>
                <a:cubicBezTo>
                  <a:pt x="5979" y="16833"/>
                  <a:pt x="5974" y="16790"/>
                  <a:pt x="5961" y="16758"/>
                </a:cubicBezTo>
                <a:cubicBezTo>
                  <a:pt x="5947" y="16727"/>
                  <a:pt x="5945" y="16699"/>
                  <a:pt x="5954" y="16696"/>
                </a:cubicBezTo>
                <a:cubicBezTo>
                  <a:pt x="5964" y="16694"/>
                  <a:pt x="5945" y="16680"/>
                  <a:pt x="5912" y="16666"/>
                </a:cubicBezTo>
                <a:cubicBezTo>
                  <a:pt x="5860" y="16644"/>
                  <a:pt x="5853" y="16625"/>
                  <a:pt x="5853" y="16504"/>
                </a:cubicBezTo>
                <a:cubicBezTo>
                  <a:pt x="5853" y="16377"/>
                  <a:pt x="5858" y="16365"/>
                  <a:pt x="5919" y="16353"/>
                </a:cubicBezTo>
                <a:cubicBezTo>
                  <a:pt x="5977" y="16342"/>
                  <a:pt x="5983" y="16329"/>
                  <a:pt x="5978" y="16235"/>
                </a:cubicBezTo>
                <a:cubicBezTo>
                  <a:pt x="5970" y="16082"/>
                  <a:pt x="5990" y="16042"/>
                  <a:pt x="6069" y="16055"/>
                </a:cubicBezTo>
                <a:cubicBezTo>
                  <a:pt x="6120" y="16063"/>
                  <a:pt x="6139" y="16050"/>
                  <a:pt x="6139" y="16009"/>
                </a:cubicBezTo>
                <a:cubicBezTo>
                  <a:pt x="6139" y="15935"/>
                  <a:pt x="6241" y="15832"/>
                  <a:pt x="6315" y="15832"/>
                </a:cubicBezTo>
                <a:cubicBezTo>
                  <a:pt x="6371" y="15832"/>
                  <a:pt x="6375" y="15822"/>
                  <a:pt x="6381" y="15664"/>
                </a:cubicBezTo>
                <a:cubicBezTo>
                  <a:pt x="6386" y="15528"/>
                  <a:pt x="6395" y="15494"/>
                  <a:pt x="6429" y="15484"/>
                </a:cubicBezTo>
                <a:cubicBezTo>
                  <a:pt x="6453" y="15478"/>
                  <a:pt x="6477" y="15443"/>
                  <a:pt x="6484" y="15406"/>
                </a:cubicBezTo>
                <a:cubicBezTo>
                  <a:pt x="6514" y="15244"/>
                  <a:pt x="6562" y="15115"/>
                  <a:pt x="6602" y="15085"/>
                </a:cubicBezTo>
                <a:cubicBezTo>
                  <a:pt x="6643" y="15054"/>
                  <a:pt x="6644" y="15033"/>
                  <a:pt x="6634" y="14808"/>
                </a:cubicBezTo>
                <a:cubicBezTo>
                  <a:pt x="6627" y="14675"/>
                  <a:pt x="6626" y="14559"/>
                  <a:pt x="6630" y="14551"/>
                </a:cubicBezTo>
                <a:cubicBezTo>
                  <a:pt x="6634" y="14544"/>
                  <a:pt x="6640" y="14426"/>
                  <a:pt x="6645" y="14290"/>
                </a:cubicBezTo>
                <a:cubicBezTo>
                  <a:pt x="6649" y="14145"/>
                  <a:pt x="6665" y="14018"/>
                  <a:pt x="6683" y="13978"/>
                </a:cubicBezTo>
                <a:cubicBezTo>
                  <a:pt x="6722" y="13891"/>
                  <a:pt x="6722" y="13739"/>
                  <a:pt x="6683" y="13739"/>
                </a:cubicBezTo>
                <a:cubicBezTo>
                  <a:pt x="6644" y="13739"/>
                  <a:pt x="6612" y="13579"/>
                  <a:pt x="6638" y="13515"/>
                </a:cubicBezTo>
                <a:cubicBezTo>
                  <a:pt x="6667" y="13443"/>
                  <a:pt x="6612" y="13254"/>
                  <a:pt x="6555" y="13227"/>
                </a:cubicBezTo>
                <a:cubicBezTo>
                  <a:pt x="6521" y="13211"/>
                  <a:pt x="6505" y="13176"/>
                  <a:pt x="6505" y="13120"/>
                </a:cubicBezTo>
                <a:cubicBezTo>
                  <a:pt x="6505" y="13014"/>
                  <a:pt x="6483" y="12970"/>
                  <a:pt x="6429" y="12970"/>
                </a:cubicBezTo>
                <a:cubicBezTo>
                  <a:pt x="6400" y="12970"/>
                  <a:pt x="6385" y="12943"/>
                  <a:pt x="6381" y="12882"/>
                </a:cubicBezTo>
                <a:cubicBezTo>
                  <a:pt x="6377" y="12826"/>
                  <a:pt x="6361" y="12793"/>
                  <a:pt x="6337" y="12793"/>
                </a:cubicBezTo>
                <a:cubicBezTo>
                  <a:pt x="6317" y="12793"/>
                  <a:pt x="6294" y="12772"/>
                  <a:pt x="6286" y="12747"/>
                </a:cubicBezTo>
                <a:cubicBezTo>
                  <a:pt x="6277" y="12717"/>
                  <a:pt x="6229" y="12711"/>
                  <a:pt x="6137" y="12728"/>
                </a:cubicBezTo>
                <a:cubicBezTo>
                  <a:pt x="6043" y="12745"/>
                  <a:pt x="5989" y="12739"/>
                  <a:pt x="5961" y="12705"/>
                </a:cubicBezTo>
                <a:cubicBezTo>
                  <a:pt x="5931" y="12667"/>
                  <a:pt x="5913" y="12666"/>
                  <a:pt x="5884" y="12702"/>
                </a:cubicBezTo>
                <a:cubicBezTo>
                  <a:pt x="5864" y="12728"/>
                  <a:pt x="5842" y="12739"/>
                  <a:pt x="5837" y="12728"/>
                </a:cubicBezTo>
                <a:cubicBezTo>
                  <a:pt x="5831" y="12717"/>
                  <a:pt x="5831" y="12542"/>
                  <a:pt x="5836" y="12338"/>
                </a:cubicBezTo>
                <a:lnTo>
                  <a:pt x="5845" y="11967"/>
                </a:lnTo>
                <a:lnTo>
                  <a:pt x="5779" y="11910"/>
                </a:lnTo>
                <a:cubicBezTo>
                  <a:pt x="5713" y="11855"/>
                  <a:pt x="5713" y="11855"/>
                  <a:pt x="5714" y="11588"/>
                </a:cubicBezTo>
                <a:cubicBezTo>
                  <a:pt x="5714" y="11440"/>
                  <a:pt x="5705" y="11293"/>
                  <a:pt x="5693" y="11261"/>
                </a:cubicBezTo>
                <a:cubicBezTo>
                  <a:pt x="5677" y="11218"/>
                  <a:pt x="5679" y="11164"/>
                  <a:pt x="5697" y="11060"/>
                </a:cubicBezTo>
                <a:cubicBezTo>
                  <a:pt x="5727" y="10896"/>
                  <a:pt x="5731" y="10815"/>
                  <a:pt x="5710" y="10828"/>
                </a:cubicBezTo>
                <a:cubicBezTo>
                  <a:pt x="5701" y="10832"/>
                  <a:pt x="5670" y="10803"/>
                  <a:pt x="5639" y="10763"/>
                </a:cubicBezTo>
                <a:cubicBezTo>
                  <a:pt x="5602" y="10713"/>
                  <a:pt x="5588" y="10667"/>
                  <a:pt x="5596" y="10619"/>
                </a:cubicBezTo>
                <a:cubicBezTo>
                  <a:pt x="5602" y="10580"/>
                  <a:pt x="5597" y="10536"/>
                  <a:pt x="5585" y="10521"/>
                </a:cubicBezTo>
                <a:cubicBezTo>
                  <a:pt x="5573" y="10506"/>
                  <a:pt x="5568" y="10452"/>
                  <a:pt x="5574" y="10402"/>
                </a:cubicBezTo>
                <a:cubicBezTo>
                  <a:pt x="5581" y="10351"/>
                  <a:pt x="5577" y="10299"/>
                  <a:pt x="5566" y="10285"/>
                </a:cubicBezTo>
                <a:cubicBezTo>
                  <a:pt x="5555" y="10271"/>
                  <a:pt x="5552" y="10239"/>
                  <a:pt x="5560" y="10213"/>
                </a:cubicBezTo>
                <a:cubicBezTo>
                  <a:pt x="5587" y="10128"/>
                  <a:pt x="5584" y="10054"/>
                  <a:pt x="5551" y="10007"/>
                </a:cubicBezTo>
                <a:cubicBezTo>
                  <a:pt x="5517" y="9958"/>
                  <a:pt x="5531" y="9808"/>
                  <a:pt x="5566" y="9851"/>
                </a:cubicBezTo>
                <a:cubicBezTo>
                  <a:pt x="5577" y="9865"/>
                  <a:pt x="5585" y="9836"/>
                  <a:pt x="5585" y="9785"/>
                </a:cubicBezTo>
                <a:cubicBezTo>
                  <a:pt x="5585" y="9703"/>
                  <a:pt x="5583" y="9700"/>
                  <a:pt x="5565" y="9763"/>
                </a:cubicBezTo>
                <a:cubicBezTo>
                  <a:pt x="5553" y="9801"/>
                  <a:pt x="5536" y="9822"/>
                  <a:pt x="5525" y="9809"/>
                </a:cubicBezTo>
                <a:cubicBezTo>
                  <a:pt x="5497" y="9775"/>
                  <a:pt x="5503" y="9623"/>
                  <a:pt x="5536" y="9529"/>
                </a:cubicBezTo>
                <a:cubicBezTo>
                  <a:pt x="5593" y="9365"/>
                  <a:pt x="5576" y="8403"/>
                  <a:pt x="5514" y="8312"/>
                </a:cubicBezTo>
                <a:cubicBezTo>
                  <a:pt x="5484" y="8268"/>
                  <a:pt x="5483" y="8243"/>
                  <a:pt x="5509" y="8031"/>
                </a:cubicBezTo>
                <a:cubicBezTo>
                  <a:pt x="5528" y="7871"/>
                  <a:pt x="5546" y="7802"/>
                  <a:pt x="5565" y="7810"/>
                </a:cubicBezTo>
                <a:cubicBezTo>
                  <a:pt x="5586" y="7819"/>
                  <a:pt x="5587" y="7810"/>
                  <a:pt x="5570" y="7769"/>
                </a:cubicBezTo>
                <a:cubicBezTo>
                  <a:pt x="5558" y="7739"/>
                  <a:pt x="5553" y="7680"/>
                  <a:pt x="5558" y="7637"/>
                </a:cubicBezTo>
                <a:cubicBezTo>
                  <a:pt x="5566" y="7578"/>
                  <a:pt x="5558" y="7557"/>
                  <a:pt x="5526" y="7552"/>
                </a:cubicBezTo>
                <a:cubicBezTo>
                  <a:pt x="5503" y="7548"/>
                  <a:pt x="5459" y="7515"/>
                  <a:pt x="5430" y="7476"/>
                </a:cubicBezTo>
                <a:cubicBezTo>
                  <a:pt x="5402" y="7438"/>
                  <a:pt x="5365" y="7406"/>
                  <a:pt x="5349" y="7405"/>
                </a:cubicBezTo>
                <a:cubicBezTo>
                  <a:pt x="5311" y="7403"/>
                  <a:pt x="5295" y="7245"/>
                  <a:pt x="5310" y="7038"/>
                </a:cubicBezTo>
                <a:cubicBezTo>
                  <a:pt x="5323" y="6865"/>
                  <a:pt x="5312" y="6842"/>
                  <a:pt x="5251" y="6907"/>
                </a:cubicBezTo>
                <a:cubicBezTo>
                  <a:pt x="5224" y="6936"/>
                  <a:pt x="5205" y="6925"/>
                  <a:pt x="5172" y="6854"/>
                </a:cubicBezTo>
                <a:cubicBezTo>
                  <a:pt x="5148" y="6803"/>
                  <a:pt x="5131" y="6728"/>
                  <a:pt x="5135" y="6688"/>
                </a:cubicBezTo>
                <a:cubicBezTo>
                  <a:pt x="5140" y="6625"/>
                  <a:pt x="5127" y="6614"/>
                  <a:pt x="5036" y="6612"/>
                </a:cubicBezTo>
                <a:cubicBezTo>
                  <a:pt x="4940" y="6610"/>
                  <a:pt x="4927" y="6598"/>
                  <a:pt x="4890" y="6483"/>
                </a:cubicBezTo>
                <a:cubicBezTo>
                  <a:pt x="4868" y="6413"/>
                  <a:pt x="4838" y="6355"/>
                  <a:pt x="4823" y="6352"/>
                </a:cubicBezTo>
                <a:cubicBezTo>
                  <a:pt x="4807" y="6350"/>
                  <a:pt x="4784" y="6344"/>
                  <a:pt x="4772" y="6341"/>
                </a:cubicBezTo>
                <a:cubicBezTo>
                  <a:pt x="4759" y="6339"/>
                  <a:pt x="4733" y="6284"/>
                  <a:pt x="4715" y="6219"/>
                </a:cubicBezTo>
                <a:lnTo>
                  <a:pt x="4683" y="6099"/>
                </a:lnTo>
                <a:lnTo>
                  <a:pt x="4480" y="6098"/>
                </a:lnTo>
                <a:cubicBezTo>
                  <a:pt x="4273" y="6095"/>
                  <a:pt x="4231" y="6063"/>
                  <a:pt x="4256" y="5932"/>
                </a:cubicBezTo>
                <a:cubicBezTo>
                  <a:pt x="4272" y="5848"/>
                  <a:pt x="4226" y="5808"/>
                  <a:pt x="4116" y="5809"/>
                </a:cubicBezTo>
                <a:cubicBezTo>
                  <a:pt x="3998" y="5811"/>
                  <a:pt x="3973" y="5771"/>
                  <a:pt x="3999" y="5620"/>
                </a:cubicBezTo>
                <a:cubicBezTo>
                  <a:pt x="4012" y="5541"/>
                  <a:pt x="4030" y="5509"/>
                  <a:pt x="4060" y="5511"/>
                </a:cubicBezTo>
                <a:cubicBezTo>
                  <a:pt x="4110" y="5515"/>
                  <a:pt x="4109" y="5529"/>
                  <a:pt x="4081" y="5308"/>
                </a:cubicBezTo>
                <a:cubicBezTo>
                  <a:pt x="4062" y="5163"/>
                  <a:pt x="4064" y="5116"/>
                  <a:pt x="4090" y="5039"/>
                </a:cubicBezTo>
                <a:cubicBezTo>
                  <a:pt x="4112" y="4971"/>
                  <a:pt x="4122" y="4821"/>
                  <a:pt x="4126" y="4496"/>
                </a:cubicBezTo>
                <a:cubicBezTo>
                  <a:pt x="4135" y="3811"/>
                  <a:pt x="4122" y="3083"/>
                  <a:pt x="4101" y="3057"/>
                </a:cubicBezTo>
                <a:cubicBezTo>
                  <a:pt x="4090" y="3044"/>
                  <a:pt x="4087" y="3019"/>
                  <a:pt x="4093" y="3001"/>
                </a:cubicBezTo>
                <a:cubicBezTo>
                  <a:pt x="4099" y="2982"/>
                  <a:pt x="4077" y="2908"/>
                  <a:pt x="4044" y="2836"/>
                </a:cubicBezTo>
                <a:cubicBezTo>
                  <a:pt x="4011" y="2764"/>
                  <a:pt x="3988" y="2684"/>
                  <a:pt x="3993" y="2657"/>
                </a:cubicBezTo>
                <a:cubicBezTo>
                  <a:pt x="3998" y="2631"/>
                  <a:pt x="3993" y="2597"/>
                  <a:pt x="3982" y="2583"/>
                </a:cubicBezTo>
                <a:cubicBezTo>
                  <a:pt x="3968" y="2566"/>
                  <a:pt x="3968" y="2544"/>
                  <a:pt x="3982" y="2514"/>
                </a:cubicBezTo>
                <a:cubicBezTo>
                  <a:pt x="4013" y="2452"/>
                  <a:pt x="4009" y="2396"/>
                  <a:pt x="3975" y="2422"/>
                </a:cubicBezTo>
                <a:cubicBezTo>
                  <a:pt x="3955" y="2438"/>
                  <a:pt x="3931" y="2387"/>
                  <a:pt x="3899" y="2259"/>
                </a:cubicBezTo>
                <a:cubicBezTo>
                  <a:pt x="3874" y="2157"/>
                  <a:pt x="3855" y="2053"/>
                  <a:pt x="3859" y="2029"/>
                </a:cubicBezTo>
                <a:cubicBezTo>
                  <a:pt x="3867" y="1981"/>
                  <a:pt x="3780" y="1853"/>
                  <a:pt x="3729" y="1838"/>
                </a:cubicBezTo>
                <a:cubicBezTo>
                  <a:pt x="3712" y="1833"/>
                  <a:pt x="3690" y="1773"/>
                  <a:pt x="3680" y="1705"/>
                </a:cubicBezTo>
                <a:cubicBezTo>
                  <a:pt x="3664" y="1593"/>
                  <a:pt x="3655" y="1580"/>
                  <a:pt x="3589" y="1585"/>
                </a:cubicBezTo>
                <a:cubicBezTo>
                  <a:pt x="3496" y="1593"/>
                  <a:pt x="3471" y="1561"/>
                  <a:pt x="3485" y="1454"/>
                </a:cubicBezTo>
                <a:cubicBezTo>
                  <a:pt x="3493" y="1386"/>
                  <a:pt x="3489" y="1374"/>
                  <a:pt x="3464" y="1393"/>
                </a:cubicBezTo>
                <a:cubicBezTo>
                  <a:pt x="3446" y="1407"/>
                  <a:pt x="3427" y="1404"/>
                  <a:pt x="3422" y="1386"/>
                </a:cubicBezTo>
                <a:cubicBezTo>
                  <a:pt x="3408" y="1340"/>
                  <a:pt x="3295" y="1341"/>
                  <a:pt x="3280" y="1388"/>
                </a:cubicBezTo>
                <a:cubicBezTo>
                  <a:pt x="3273" y="1411"/>
                  <a:pt x="3254" y="1400"/>
                  <a:pt x="3231" y="1359"/>
                </a:cubicBezTo>
                <a:cubicBezTo>
                  <a:pt x="3217" y="1333"/>
                  <a:pt x="3204" y="1318"/>
                  <a:pt x="3192" y="1313"/>
                </a:cubicBezTo>
                <a:close/>
                <a:moveTo>
                  <a:pt x="0" y="10933"/>
                </a:moveTo>
                <a:lnTo>
                  <a:pt x="0" y="11302"/>
                </a:lnTo>
                <a:cubicBezTo>
                  <a:pt x="20" y="11301"/>
                  <a:pt x="27" y="11288"/>
                  <a:pt x="19" y="11236"/>
                </a:cubicBezTo>
                <a:cubicBezTo>
                  <a:pt x="12" y="11190"/>
                  <a:pt x="6" y="11088"/>
                  <a:pt x="6" y="11008"/>
                </a:cubicBezTo>
                <a:cubicBezTo>
                  <a:pt x="5" y="10975"/>
                  <a:pt x="2" y="10956"/>
                  <a:pt x="0" y="10933"/>
                </a:cubicBezTo>
                <a:close/>
                <a:moveTo>
                  <a:pt x="20866" y="12527"/>
                </a:moveTo>
                <a:cubicBezTo>
                  <a:pt x="20842" y="12537"/>
                  <a:pt x="20862" y="12545"/>
                  <a:pt x="20911" y="12545"/>
                </a:cubicBezTo>
                <a:cubicBezTo>
                  <a:pt x="20960" y="12545"/>
                  <a:pt x="20980" y="12537"/>
                  <a:pt x="20956" y="12527"/>
                </a:cubicBezTo>
                <a:cubicBezTo>
                  <a:pt x="20931" y="12518"/>
                  <a:pt x="20891" y="12518"/>
                  <a:pt x="20866" y="12527"/>
                </a:cubicBezTo>
                <a:close/>
                <a:moveTo>
                  <a:pt x="6086" y="17891"/>
                </a:moveTo>
                <a:cubicBezTo>
                  <a:pt x="6084" y="17894"/>
                  <a:pt x="6086" y="17909"/>
                  <a:pt x="6091" y="17937"/>
                </a:cubicBezTo>
                <a:cubicBezTo>
                  <a:pt x="6099" y="17976"/>
                  <a:pt x="6110" y="17997"/>
                  <a:pt x="6116" y="17985"/>
                </a:cubicBezTo>
                <a:cubicBezTo>
                  <a:pt x="6122" y="17973"/>
                  <a:pt x="6116" y="17942"/>
                  <a:pt x="6102" y="17915"/>
                </a:cubicBezTo>
                <a:cubicBezTo>
                  <a:pt x="6092" y="17896"/>
                  <a:pt x="6087" y="17887"/>
                  <a:pt x="6086" y="17891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54" name="Shape 254"/>
          <p:cNvSpPr/>
          <p:nvPr/>
        </p:nvSpPr>
        <p:spPr>
          <a:xfrm>
            <a:off x="-22824" y="8289840"/>
            <a:ext cx="13050448" cy="1059206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buClrTx/>
              <a:buFontTx/>
              <a:defRPr sz="2400"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55" name="Shape 255"/>
          <p:cNvSpPr/>
          <p:nvPr/>
        </p:nvSpPr>
        <p:spPr>
          <a:xfrm>
            <a:off x="-22824" y="9351216"/>
            <a:ext cx="13050448" cy="4206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buClrTx/>
              <a:buFontTx/>
              <a:defRPr sz="2400"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56" name="Shape 256"/>
          <p:cNvSpPr/>
          <p:nvPr/>
        </p:nvSpPr>
        <p:spPr>
          <a:xfrm>
            <a:off x="0" y="9033188"/>
            <a:ext cx="8323475" cy="204541"/>
          </a:xfrm>
          <a:prstGeom prst="rect">
            <a:avLst/>
          </a:prstGeom>
          <a:solidFill>
            <a:srgbClr val="B5227F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buClrTx/>
              <a:buFontTx/>
              <a:defRPr sz="1800">
                <a:solidFill>
                  <a:srgbClr val="FFFFFF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pPr>
            <a:endParaRPr/>
          </a:p>
        </p:txBody>
      </p:sp>
      <p:pic>
        <p:nvPicPr>
          <p:cNvPr id="257" name="image2.png" descr="Logo-AMDETUR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94" t="15922" r="5522" b="20468"/>
          <a:stretch>
            <a:fillRect/>
          </a:stretch>
        </p:blipFill>
        <p:spPr>
          <a:xfrm>
            <a:off x="8373365" y="8740766"/>
            <a:ext cx="2229567" cy="7210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image3.png" descr="Logo-Resilicencia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4742" y="8807005"/>
            <a:ext cx="1897083" cy="656907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Shape 259"/>
          <p:cNvSpPr/>
          <p:nvPr/>
        </p:nvSpPr>
        <p:spPr>
          <a:xfrm>
            <a:off x="3863330" y="927222"/>
            <a:ext cx="5278140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r>
              <a:t>Millennials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96788" y="2692575"/>
            <a:ext cx="3290355" cy="4696195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Shape 262"/>
          <p:cNvSpPr/>
          <p:nvPr/>
        </p:nvSpPr>
        <p:spPr>
          <a:xfrm>
            <a:off x="8018126" y="3105025"/>
            <a:ext cx="4375326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584200">
              <a:lnSpc>
                <a:spcPct val="90000"/>
              </a:lnSpc>
              <a:spcBef>
                <a:spcPts val="3200"/>
              </a:spcBef>
              <a:buClrTx/>
              <a:buFontTx/>
              <a:defRPr sz="1500">
                <a:solidFill>
                  <a:srgbClr val="000000">
                    <a:alpha val="70000"/>
                  </a:srgbClr>
                </a:solidFill>
                <a:uFill>
                  <a:solidFill>
                    <a:srgbClr val="FF4013"/>
                  </a:solidFill>
                </a:uFill>
                <a:latin typeface="+mn-lt"/>
                <a:ea typeface="+mn-ea"/>
                <a:cs typeface="+mn-cs"/>
                <a:sym typeface="Gotham Book"/>
              </a:defRPr>
            </a:lvl1pPr>
          </a:lstStyle>
          <a:p>
            <a:r>
              <a:t>No creo en los corporativos, admiro y respeto a mi jefe y mi relación con él es vital. </a:t>
            </a:r>
          </a:p>
        </p:txBody>
      </p:sp>
      <p:sp>
        <p:nvSpPr>
          <p:cNvPr id="263" name="Shape 263"/>
          <p:cNvSpPr/>
          <p:nvPr/>
        </p:nvSpPr>
        <p:spPr>
          <a:xfrm>
            <a:off x="8018126" y="3834266"/>
            <a:ext cx="4051079" cy="74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584200">
              <a:lnSpc>
                <a:spcPct val="90000"/>
              </a:lnSpc>
              <a:spcBef>
                <a:spcPts val="3200"/>
              </a:spcBef>
              <a:buClrTx/>
              <a:buFontTx/>
              <a:defRPr sz="1500">
                <a:solidFill>
                  <a:srgbClr val="000000">
                    <a:alpha val="70000"/>
                  </a:srgbClr>
                </a:solidFill>
                <a:uFill>
                  <a:solidFill>
                    <a:srgbClr val="FF4013"/>
                  </a:solidFill>
                </a:uFill>
                <a:latin typeface="+mn-lt"/>
                <a:ea typeface="+mn-ea"/>
                <a:cs typeface="+mn-cs"/>
                <a:sym typeface="Gotham Book"/>
              </a:defRPr>
            </a:lvl1pPr>
          </a:lstStyle>
          <a:p>
            <a:r>
              <a:t>Asimilo los avances tecnológicos, personalizo mi mundo en la red y encuentro todo de inmediato.  </a:t>
            </a:r>
          </a:p>
        </p:txBody>
      </p:sp>
      <p:sp>
        <p:nvSpPr>
          <p:cNvPr id="264" name="Shape 264"/>
          <p:cNvSpPr/>
          <p:nvPr/>
        </p:nvSpPr>
        <p:spPr>
          <a:xfrm>
            <a:off x="8018126" y="5601357"/>
            <a:ext cx="4051079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584200">
              <a:lnSpc>
                <a:spcPct val="90000"/>
              </a:lnSpc>
              <a:spcBef>
                <a:spcPts val="3200"/>
              </a:spcBef>
              <a:buClrTx/>
              <a:buFontTx/>
              <a:defRPr sz="1500">
                <a:solidFill>
                  <a:srgbClr val="000000">
                    <a:alpha val="70000"/>
                  </a:srgbClr>
                </a:solidFill>
                <a:uFill>
                  <a:solidFill>
                    <a:srgbClr val="FF4013"/>
                  </a:solidFill>
                </a:uFill>
                <a:latin typeface="+mn-lt"/>
                <a:ea typeface="+mn-ea"/>
                <a:cs typeface="+mn-cs"/>
                <a:sym typeface="Gotham Book"/>
              </a:defRPr>
            </a:lvl1pPr>
          </a:lstStyle>
          <a:p>
            <a:r>
              <a:t>Me iré a cualquier lugar que ofrezca libertad, ﬂexibilidad y oportunidad.</a:t>
            </a:r>
          </a:p>
        </p:txBody>
      </p:sp>
      <p:sp>
        <p:nvSpPr>
          <p:cNvPr id="265" name="Shape 265"/>
          <p:cNvSpPr/>
          <p:nvPr/>
        </p:nvSpPr>
        <p:spPr>
          <a:xfrm>
            <a:off x="8018126" y="6330599"/>
            <a:ext cx="4051079" cy="74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584200">
              <a:lnSpc>
                <a:spcPct val="90000"/>
              </a:lnSpc>
              <a:spcBef>
                <a:spcPts val="3200"/>
              </a:spcBef>
              <a:buClrTx/>
              <a:buFontTx/>
              <a:defRPr sz="1500">
                <a:solidFill>
                  <a:srgbClr val="000000">
                    <a:alpha val="70000"/>
                  </a:srgbClr>
                </a:solidFill>
                <a:uFill>
                  <a:solidFill>
                    <a:srgbClr val="FF4013"/>
                  </a:solidFill>
                </a:uFill>
                <a:latin typeface="+mn-lt"/>
                <a:ea typeface="+mn-ea"/>
                <a:cs typeface="+mn-cs"/>
                <a:sym typeface="Gotham Book"/>
              </a:defRPr>
            </a:lvl1pPr>
          </a:lstStyle>
          <a:p>
            <a:r>
              <a:t>Soy de mente abierta, inclusivo y me gusta la diversidad, pero no sé lidiar con la gente cerrada. </a:t>
            </a:r>
          </a:p>
        </p:txBody>
      </p:sp>
      <p:sp>
        <p:nvSpPr>
          <p:cNvPr id="266" name="Shape 266"/>
          <p:cNvSpPr/>
          <p:nvPr/>
        </p:nvSpPr>
        <p:spPr>
          <a:xfrm>
            <a:off x="5335838" y="3258695"/>
            <a:ext cx="1239330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584200">
              <a:buClr>
                <a:srgbClr val="FF4013"/>
              </a:buClr>
              <a:buFont typeface="Chalkduster"/>
              <a:defRPr sz="1500">
                <a:solidFill>
                  <a:srgbClr val="FFFFFF"/>
                </a:solidFill>
                <a:uFill>
                  <a:solidFill>
                    <a:srgbClr val="FF4013"/>
                  </a:solidFill>
                </a:u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AUTORIDAD</a:t>
            </a:r>
          </a:p>
        </p:txBody>
      </p:sp>
      <p:sp>
        <p:nvSpPr>
          <p:cNvPr id="267" name="Shape 267"/>
          <p:cNvSpPr/>
          <p:nvPr/>
        </p:nvSpPr>
        <p:spPr>
          <a:xfrm>
            <a:off x="5248494" y="4100838"/>
            <a:ext cx="1414019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584200">
              <a:buClr>
                <a:srgbClr val="FF4013"/>
              </a:buClr>
              <a:buFont typeface="Chalkduster"/>
              <a:defRPr sz="1500">
                <a:solidFill>
                  <a:srgbClr val="FFFFFF"/>
                </a:solidFill>
                <a:uFill>
                  <a:solidFill>
                    <a:srgbClr val="FF4013"/>
                  </a:solidFill>
                </a:u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 TECNOLOGÍA</a:t>
            </a:r>
          </a:p>
        </p:txBody>
      </p:sp>
      <p:sp>
        <p:nvSpPr>
          <p:cNvPr id="268" name="Shape 268"/>
          <p:cNvSpPr/>
          <p:nvPr/>
        </p:nvSpPr>
        <p:spPr>
          <a:xfrm>
            <a:off x="5612825" y="4926372"/>
            <a:ext cx="685356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584200">
              <a:buClr>
                <a:srgbClr val="FF4013"/>
              </a:buClr>
              <a:buFont typeface="Chalkduster"/>
              <a:defRPr sz="1500">
                <a:solidFill>
                  <a:srgbClr val="FFFFFF"/>
                </a:solidFill>
                <a:uFill>
                  <a:solidFill>
                    <a:srgbClr val="FF4013"/>
                  </a:solidFill>
                </a:u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RETOS</a:t>
            </a:r>
          </a:p>
        </p:txBody>
      </p:sp>
      <p:sp>
        <p:nvSpPr>
          <p:cNvPr id="269" name="Shape 269"/>
          <p:cNvSpPr/>
          <p:nvPr/>
        </p:nvSpPr>
        <p:spPr>
          <a:xfrm>
            <a:off x="5480046" y="5751907"/>
            <a:ext cx="950914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584200">
              <a:buClr>
                <a:srgbClr val="FF4013"/>
              </a:buClr>
              <a:buFont typeface="Chalkduster"/>
              <a:defRPr sz="1500">
                <a:solidFill>
                  <a:srgbClr val="FFFFFF"/>
                </a:solidFill>
                <a:uFill>
                  <a:solidFill>
                    <a:srgbClr val="FF4013"/>
                  </a:solidFill>
                </a:u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CAMBIOS</a:t>
            </a:r>
          </a:p>
        </p:txBody>
      </p:sp>
      <p:sp>
        <p:nvSpPr>
          <p:cNvPr id="270" name="Shape 270"/>
          <p:cNvSpPr/>
          <p:nvPr/>
        </p:nvSpPr>
        <p:spPr>
          <a:xfrm>
            <a:off x="5324979" y="6587139"/>
            <a:ext cx="1261048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584200">
              <a:buClr>
                <a:srgbClr val="FF4013"/>
              </a:buClr>
              <a:buFont typeface="Chalkduster"/>
              <a:defRPr sz="1500">
                <a:solidFill>
                  <a:srgbClr val="FFFFFF"/>
                </a:solidFill>
                <a:uFill>
                  <a:solidFill>
                    <a:srgbClr val="FF4013"/>
                  </a:solidFill>
                </a:u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DIVERSIDAD</a:t>
            </a:r>
          </a:p>
        </p:txBody>
      </p:sp>
      <p:sp>
        <p:nvSpPr>
          <p:cNvPr id="271" name="Shape 271"/>
          <p:cNvSpPr/>
          <p:nvPr/>
        </p:nvSpPr>
        <p:spPr>
          <a:xfrm>
            <a:off x="8018126" y="4769247"/>
            <a:ext cx="4051079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584200">
              <a:lnSpc>
                <a:spcPct val="90000"/>
              </a:lnSpc>
              <a:spcBef>
                <a:spcPts val="3200"/>
              </a:spcBef>
              <a:buClrTx/>
              <a:buFontTx/>
              <a:defRPr sz="1500">
                <a:solidFill>
                  <a:srgbClr val="000000">
                    <a:alpha val="70000"/>
                  </a:srgbClr>
                </a:solidFill>
                <a:uFill>
                  <a:solidFill>
                    <a:srgbClr val="FF4013"/>
                  </a:solidFill>
                </a:uFill>
                <a:latin typeface="+mn-lt"/>
                <a:ea typeface="+mn-ea"/>
                <a:cs typeface="+mn-cs"/>
                <a:sym typeface="Gotham Book"/>
              </a:defRPr>
            </a:lvl1pPr>
          </a:lstStyle>
          <a:p>
            <a:r>
              <a:t>Hago la diferencia en el trabajo de mis sueños que mantiene mi nivel de vida.</a:t>
            </a:r>
          </a:p>
        </p:txBody>
      </p:sp>
      <p:sp>
        <p:nvSpPr>
          <p:cNvPr id="272" name="Shape 272"/>
          <p:cNvSpPr/>
          <p:nvPr/>
        </p:nvSpPr>
        <p:spPr>
          <a:xfrm>
            <a:off x="2853173" y="4809052"/>
            <a:ext cx="141263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defTabSz="584200">
              <a:buClr>
                <a:srgbClr val="FF4013"/>
              </a:buClr>
              <a:buFont typeface="Chalkduster"/>
              <a:defRPr sz="1500">
                <a:solidFill>
                  <a:srgbClr val="5F317B"/>
                </a:solidFill>
                <a:uFill>
                  <a:solidFill>
                    <a:srgbClr val="FF4013"/>
                  </a:solidFill>
                </a:u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(1981 - 2000)</a:t>
            </a:r>
          </a:p>
          <a:p>
            <a:pPr defTabSz="584200">
              <a:buClr>
                <a:srgbClr val="FF4013"/>
              </a:buClr>
              <a:buFont typeface="Chalkduster"/>
              <a:defRPr sz="1500">
                <a:solidFill>
                  <a:srgbClr val="000000">
                    <a:alpha val="70000"/>
                  </a:srgbClr>
                </a:solidFill>
                <a:uFill>
                  <a:solidFill>
                    <a:srgbClr val="FF4013"/>
                  </a:solidFill>
                </a:u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>
                <a:solidFill>
                  <a:srgbClr val="5F317B"/>
                </a:solidFill>
              </a:rPr>
              <a:t>20 a 39 años</a:t>
            </a:r>
          </a:p>
        </p:txBody>
      </p:sp>
      <p:sp>
        <p:nvSpPr>
          <p:cNvPr id="273" name="Shape 273"/>
          <p:cNvSpPr/>
          <p:nvPr/>
        </p:nvSpPr>
        <p:spPr>
          <a:xfrm>
            <a:off x="906660" y="561462"/>
            <a:ext cx="11234441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r>
              <a:t>Millennials</a:t>
            </a:r>
          </a:p>
        </p:txBody>
      </p:sp>
      <p:sp>
        <p:nvSpPr>
          <p:cNvPr id="274" name="Shape 274"/>
          <p:cNvSpPr/>
          <p:nvPr/>
        </p:nvSpPr>
        <p:spPr>
          <a:xfrm>
            <a:off x="943048" y="6290932"/>
            <a:ext cx="2974405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584200">
              <a:buClr>
                <a:srgbClr val="FF4013"/>
              </a:buClr>
              <a:buFont typeface="Chalkduster"/>
              <a:defRPr sz="1500">
                <a:solidFill>
                  <a:srgbClr val="000000">
                    <a:alpha val="70000"/>
                  </a:srgbClr>
                </a:solidFill>
                <a:uFill>
                  <a:solidFill>
                    <a:srgbClr val="FF4013"/>
                  </a:solidFill>
                </a:u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Sociables / Rápidos / Digitales</a:t>
            </a:r>
          </a:p>
        </p:txBody>
      </p:sp>
      <p:pic>
        <p:nvPicPr>
          <p:cNvPr id="275" name="pasted-image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2781" y="3464403"/>
            <a:ext cx="894938" cy="28247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" grpId="1" animBg="1" advAuto="0"/>
      <p:bldP spid="267" grpId="2" animBg="1" advAuto="0"/>
      <p:bldP spid="268" grpId="3" animBg="1" advAuto="0"/>
      <p:bldP spid="269" grpId="4" animBg="1" advAuto="0"/>
      <p:bldP spid="270" grpId="5" animBg="1" advAuto="0"/>
      <p:bldP spid="272" grpId="6" animBg="1" advAuto="0"/>
      <p:bldP spid="274" grpId="7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Depositphotos_1478608_origina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8261" y="1294157"/>
            <a:ext cx="11680127" cy="77526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5" h="21590" extrusionOk="0">
                <a:moveTo>
                  <a:pt x="16945" y="0"/>
                </a:moveTo>
                <a:cubicBezTo>
                  <a:pt x="16928" y="-2"/>
                  <a:pt x="16912" y="5"/>
                  <a:pt x="16891" y="18"/>
                </a:cubicBezTo>
                <a:cubicBezTo>
                  <a:pt x="16797" y="77"/>
                  <a:pt x="16761" y="162"/>
                  <a:pt x="16746" y="364"/>
                </a:cubicBezTo>
                <a:cubicBezTo>
                  <a:pt x="16728" y="604"/>
                  <a:pt x="16710" y="708"/>
                  <a:pt x="16683" y="742"/>
                </a:cubicBezTo>
                <a:cubicBezTo>
                  <a:pt x="16636" y="800"/>
                  <a:pt x="16619" y="898"/>
                  <a:pt x="16619" y="1107"/>
                </a:cubicBezTo>
                <a:cubicBezTo>
                  <a:pt x="16619" y="1269"/>
                  <a:pt x="16611" y="1332"/>
                  <a:pt x="16590" y="1359"/>
                </a:cubicBezTo>
                <a:cubicBezTo>
                  <a:pt x="16547" y="1413"/>
                  <a:pt x="16534" y="1365"/>
                  <a:pt x="16513" y="1082"/>
                </a:cubicBezTo>
                <a:cubicBezTo>
                  <a:pt x="16500" y="899"/>
                  <a:pt x="16500" y="726"/>
                  <a:pt x="16514" y="498"/>
                </a:cubicBezTo>
                <a:cubicBezTo>
                  <a:pt x="16534" y="176"/>
                  <a:pt x="16534" y="173"/>
                  <a:pt x="16493" y="123"/>
                </a:cubicBezTo>
                <a:cubicBezTo>
                  <a:pt x="16413" y="25"/>
                  <a:pt x="16263" y="75"/>
                  <a:pt x="16185" y="226"/>
                </a:cubicBezTo>
                <a:cubicBezTo>
                  <a:pt x="16154" y="285"/>
                  <a:pt x="16147" y="337"/>
                  <a:pt x="16147" y="503"/>
                </a:cubicBezTo>
                <a:cubicBezTo>
                  <a:pt x="16147" y="616"/>
                  <a:pt x="16138" y="784"/>
                  <a:pt x="16127" y="876"/>
                </a:cubicBezTo>
                <a:cubicBezTo>
                  <a:pt x="16111" y="1008"/>
                  <a:pt x="16113" y="1083"/>
                  <a:pt x="16134" y="1235"/>
                </a:cubicBezTo>
                <a:cubicBezTo>
                  <a:pt x="16182" y="1590"/>
                  <a:pt x="16120" y="1670"/>
                  <a:pt x="15977" y="1440"/>
                </a:cubicBezTo>
                <a:cubicBezTo>
                  <a:pt x="15930" y="1365"/>
                  <a:pt x="15875" y="1246"/>
                  <a:pt x="15856" y="1176"/>
                </a:cubicBezTo>
                <a:cubicBezTo>
                  <a:pt x="15836" y="1106"/>
                  <a:pt x="15800" y="1014"/>
                  <a:pt x="15775" y="970"/>
                </a:cubicBezTo>
                <a:cubicBezTo>
                  <a:pt x="15750" y="925"/>
                  <a:pt x="15729" y="866"/>
                  <a:pt x="15729" y="838"/>
                </a:cubicBezTo>
                <a:cubicBezTo>
                  <a:pt x="15729" y="765"/>
                  <a:pt x="15644" y="673"/>
                  <a:pt x="15574" y="673"/>
                </a:cubicBezTo>
                <a:cubicBezTo>
                  <a:pt x="15504" y="673"/>
                  <a:pt x="15419" y="718"/>
                  <a:pt x="15399" y="764"/>
                </a:cubicBezTo>
                <a:cubicBezTo>
                  <a:pt x="15357" y="865"/>
                  <a:pt x="15426" y="1263"/>
                  <a:pt x="15518" y="1445"/>
                </a:cubicBezTo>
                <a:cubicBezTo>
                  <a:pt x="15602" y="1610"/>
                  <a:pt x="15662" y="1845"/>
                  <a:pt x="15671" y="2045"/>
                </a:cubicBezTo>
                <a:lnTo>
                  <a:pt x="15680" y="2233"/>
                </a:lnTo>
                <a:lnTo>
                  <a:pt x="15575" y="2441"/>
                </a:lnTo>
                <a:cubicBezTo>
                  <a:pt x="15424" y="2738"/>
                  <a:pt x="15397" y="2744"/>
                  <a:pt x="15291" y="2511"/>
                </a:cubicBezTo>
                <a:cubicBezTo>
                  <a:pt x="15141" y="2183"/>
                  <a:pt x="14874" y="2135"/>
                  <a:pt x="14797" y="2423"/>
                </a:cubicBezTo>
                <a:cubicBezTo>
                  <a:pt x="14761" y="2561"/>
                  <a:pt x="14760" y="2598"/>
                  <a:pt x="14796" y="2712"/>
                </a:cubicBezTo>
                <a:cubicBezTo>
                  <a:pt x="14828" y="2813"/>
                  <a:pt x="14979" y="2998"/>
                  <a:pt x="15082" y="3063"/>
                </a:cubicBezTo>
                <a:cubicBezTo>
                  <a:pt x="15121" y="3087"/>
                  <a:pt x="15165" y="3146"/>
                  <a:pt x="15193" y="3212"/>
                </a:cubicBezTo>
                <a:cubicBezTo>
                  <a:pt x="15218" y="3272"/>
                  <a:pt x="15269" y="3357"/>
                  <a:pt x="15305" y="3399"/>
                </a:cubicBezTo>
                <a:cubicBezTo>
                  <a:pt x="15342" y="3441"/>
                  <a:pt x="15403" y="3517"/>
                  <a:pt x="15441" y="3567"/>
                </a:cubicBezTo>
                <a:lnTo>
                  <a:pt x="15510" y="3659"/>
                </a:lnTo>
                <a:lnTo>
                  <a:pt x="15437" y="3818"/>
                </a:lnTo>
                <a:cubicBezTo>
                  <a:pt x="15381" y="3942"/>
                  <a:pt x="15339" y="4000"/>
                  <a:pt x="15247" y="4076"/>
                </a:cubicBezTo>
                <a:cubicBezTo>
                  <a:pt x="15125" y="4178"/>
                  <a:pt x="15080" y="4183"/>
                  <a:pt x="15113" y="4092"/>
                </a:cubicBezTo>
                <a:cubicBezTo>
                  <a:pt x="15123" y="4064"/>
                  <a:pt x="15126" y="4022"/>
                  <a:pt x="15120" y="3998"/>
                </a:cubicBezTo>
                <a:cubicBezTo>
                  <a:pt x="15111" y="3962"/>
                  <a:pt x="15099" y="3967"/>
                  <a:pt x="15051" y="4031"/>
                </a:cubicBezTo>
                <a:cubicBezTo>
                  <a:pt x="15019" y="4073"/>
                  <a:pt x="14934" y="4166"/>
                  <a:pt x="14861" y="4239"/>
                </a:cubicBezTo>
                <a:lnTo>
                  <a:pt x="14729" y="4371"/>
                </a:lnTo>
                <a:lnTo>
                  <a:pt x="14508" y="4396"/>
                </a:lnTo>
                <a:cubicBezTo>
                  <a:pt x="14361" y="4411"/>
                  <a:pt x="14253" y="4409"/>
                  <a:pt x="14186" y="4389"/>
                </a:cubicBezTo>
                <a:cubicBezTo>
                  <a:pt x="14092" y="4362"/>
                  <a:pt x="14077" y="4365"/>
                  <a:pt x="13995" y="4427"/>
                </a:cubicBezTo>
                <a:cubicBezTo>
                  <a:pt x="13878" y="4515"/>
                  <a:pt x="13514" y="4612"/>
                  <a:pt x="13230" y="4631"/>
                </a:cubicBezTo>
                <a:lnTo>
                  <a:pt x="13008" y="4647"/>
                </a:lnTo>
                <a:lnTo>
                  <a:pt x="12979" y="4539"/>
                </a:lnTo>
                <a:cubicBezTo>
                  <a:pt x="12963" y="4481"/>
                  <a:pt x="12931" y="4397"/>
                  <a:pt x="12909" y="4352"/>
                </a:cubicBezTo>
                <a:cubicBezTo>
                  <a:pt x="12886" y="4306"/>
                  <a:pt x="12853" y="4226"/>
                  <a:pt x="12835" y="4174"/>
                </a:cubicBezTo>
                <a:cubicBezTo>
                  <a:pt x="12775" y="3999"/>
                  <a:pt x="12666" y="3805"/>
                  <a:pt x="12582" y="3725"/>
                </a:cubicBezTo>
                <a:cubicBezTo>
                  <a:pt x="12537" y="3682"/>
                  <a:pt x="12499" y="3636"/>
                  <a:pt x="12499" y="3623"/>
                </a:cubicBezTo>
                <a:cubicBezTo>
                  <a:pt x="12499" y="3611"/>
                  <a:pt x="12469" y="3555"/>
                  <a:pt x="12432" y="3498"/>
                </a:cubicBezTo>
                <a:cubicBezTo>
                  <a:pt x="12394" y="3442"/>
                  <a:pt x="12364" y="3385"/>
                  <a:pt x="12364" y="3372"/>
                </a:cubicBezTo>
                <a:cubicBezTo>
                  <a:pt x="12364" y="3349"/>
                  <a:pt x="12210" y="3264"/>
                  <a:pt x="12109" y="3232"/>
                </a:cubicBezTo>
                <a:cubicBezTo>
                  <a:pt x="12077" y="3222"/>
                  <a:pt x="12022" y="3232"/>
                  <a:pt x="11978" y="3255"/>
                </a:cubicBezTo>
                <a:cubicBezTo>
                  <a:pt x="11933" y="3279"/>
                  <a:pt x="11898" y="3286"/>
                  <a:pt x="11891" y="3271"/>
                </a:cubicBezTo>
                <a:cubicBezTo>
                  <a:pt x="11885" y="3256"/>
                  <a:pt x="11864" y="3261"/>
                  <a:pt x="11841" y="3284"/>
                </a:cubicBezTo>
                <a:cubicBezTo>
                  <a:pt x="11812" y="3313"/>
                  <a:pt x="11783" y="3317"/>
                  <a:pt x="11733" y="3300"/>
                </a:cubicBezTo>
                <a:cubicBezTo>
                  <a:pt x="11696" y="3288"/>
                  <a:pt x="11665" y="3282"/>
                  <a:pt x="11665" y="3288"/>
                </a:cubicBezTo>
                <a:cubicBezTo>
                  <a:pt x="11665" y="3295"/>
                  <a:pt x="11643" y="3279"/>
                  <a:pt x="11617" y="3253"/>
                </a:cubicBezTo>
                <a:cubicBezTo>
                  <a:pt x="11585" y="3222"/>
                  <a:pt x="11533" y="3207"/>
                  <a:pt x="11457" y="3207"/>
                </a:cubicBezTo>
                <a:cubicBezTo>
                  <a:pt x="11362" y="3207"/>
                  <a:pt x="11324" y="3223"/>
                  <a:pt x="11213" y="3309"/>
                </a:cubicBezTo>
                <a:cubicBezTo>
                  <a:pt x="11140" y="3366"/>
                  <a:pt x="11056" y="3455"/>
                  <a:pt x="11026" y="3506"/>
                </a:cubicBezTo>
                <a:cubicBezTo>
                  <a:pt x="10996" y="3558"/>
                  <a:pt x="10963" y="3599"/>
                  <a:pt x="10953" y="3599"/>
                </a:cubicBezTo>
                <a:cubicBezTo>
                  <a:pt x="10943" y="3599"/>
                  <a:pt x="10886" y="3667"/>
                  <a:pt x="10824" y="3749"/>
                </a:cubicBezTo>
                <a:cubicBezTo>
                  <a:pt x="10763" y="3832"/>
                  <a:pt x="10706" y="3899"/>
                  <a:pt x="10698" y="3900"/>
                </a:cubicBezTo>
                <a:cubicBezTo>
                  <a:pt x="10690" y="3900"/>
                  <a:pt x="10675" y="3867"/>
                  <a:pt x="10665" y="3825"/>
                </a:cubicBezTo>
                <a:cubicBezTo>
                  <a:pt x="10655" y="3784"/>
                  <a:pt x="10622" y="3720"/>
                  <a:pt x="10592" y="3682"/>
                </a:cubicBezTo>
                <a:lnTo>
                  <a:pt x="10537" y="3613"/>
                </a:lnTo>
                <a:lnTo>
                  <a:pt x="10567" y="3507"/>
                </a:lnTo>
                <a:cubicBezTo>
                  <a:pt x="10583" y="3449"/>
                  <a:pt x="10593" y="3396"/>
                  <a:pt x="10588" y="3389"/>
                </a:cubicBezTo>
                <a:cubicBezTo>
                  <a:pt x="10583" y="3382"/>
                  <a:pt x="10591" y="3335"/>
                  <a:pt x="10605" y="3284"/>
                </a:cubicBezTo>
                <a:cubicBezTo>
                  <a:pt x="10640" y="3157"/>
                  <a:pt x="10637" y="3056"/>
                  <a:pt x="10594" y="2936"/>
                </a:cubicBezTo>
                <a:cubicBezTo>
                  <a:pt x="10574" y="2880"/>
                  <a:pt x="10558" y="2787"/>
                  <a:pt x="10558" y="2729"/>
                </a:cubicBezTo>
                <a:cubicBezTo>
                  <a:pt x="10558" y="2657"/>
                  <a:pt x="10546" y="2607"/>
                  <a:pt x="10520" y="2572"/>
                </a:cubicBezTo>
                <a:cubicBezTo>
                  <a:pt x="10499" y="2544"/>
                  <a:pt x="10462" y="2453"/>
                  <a:pt x="10436" y="2370"/>
                </a:cubicBezTo>
                <a:cubicBezTo>
                  <a:pt x="10411" y="2287"/>
                  <a:pt x="10373" y="2192"/>
                  <a:pt x="10353" y="2159"/>
                </a:cubicBezTo>
                <a:cubicBezTo>
                  <a:pt x="10334" y="2126"/>
                  <a:pt x="10322" y="2080"/>
                  <a:pt x="10328" y="2057"/>
                </a:cubicBezTo>
                <a:cubicBezTo>
                  <a:pt x="10335" y="2028"/>
                  <a:pt x="10301" y="1978"/>
                  <a:pt x="10215" y="1891"/>
                </a:cubicBezTo>
                <a:cubicBezTo>
                  <a:pt x="10147" y="1823"/>
                  <a:pt x="10084" y="1768"/>
                  <a:pt x="10076" y="1768"/>
                </a:cubicBezTo>
                <a:cubicBezTo>
                  <a:pt x="10068" y="1768"/>
                  <a:pt x="10047" y="1747"/>
                  <a:pt x="10028" y="1722"/>
                </a:cubicBezTo>
                <a:cubicBezTo>
                  <a:pt x="10006" y="1692"/>
                  <a:pt x="9967" y="1678"/>
                  <a:pt x="9912" y="1681"/>
                </a:cubicBezTo>
                <a:lnTo>
                  <a:pt x="9829" y="1686"/>
                </a:lnTo>
                <a:lnTo>
                  <a:pt x="9791" y="1550"/>
                </a:lnTo>
                <a:cubicBezTo>
                  <a:pt x="9746" y="1391"/>
                  <a:pt x="9731" y="1378"/>
                  <a:pt x="9587" y="1369"/>
                </a:cubicBezTo>
                <a:cubicBezTo>
                  <a:pt x="9527" y="1365"/>
                  <a:pt x="9429" y="1353"/>
                  <a:pt x="9369" y="1342"/>
                </a:cubicBezTo>
                <a:cubicBezTo>
                  <a:pt x="9191" y="1309"/>
                  <a:pt x="8956" y="1325"/>
                  <a:pt x="8903" y="1374"/>
                </a:cubicBezTo>
                <a:cubicBezTo>
                  <a:pt x="8896" y="1381"/>
                  <a:pt x="8870" y="1367"/>
                  <a:pt x="8845" y="1343"/>
                </a:cubicBezTo>
                <a:cubicBezTo>
                  <a:pt x="8801" y="1300"/>
                  <a:pt x="8671" y="1309"/>
                  <a:pt x="8671" y="1356"/>
                </a:cubicBezTo>
                <a:cubicBezTo>
                  <a:pt x="8671" y="1382"/>
                  <a:pt x="8492" y="1562"/>
                  <a:pt x="8444" y="1585"/>
                </a:cubicBezTo>
                <a:cubicBezTo>
                  <a:pt x="8424" y="1594"/>
                  <a:pt x="8375" y="1609"/>
                  <a:pt x="8335" y="1617"/>
                </a:cubicBezTo>
                <a:cubicBezTo>
                  <a:pt x="8295" y="1625"/>
                  <a:pt x="8234" y="1642"/>
                  <a:pt x="8199" y="1654"/>
                </a:cubicBezTo>
                <a:lnTo>
                  <a:pt x="8136" y="1675"/>
                </a:lnTo>
                <a:lnTo>
                  <a:pt x="8142" y="1911"/>
                </a:lnTo>
                <a:cubicBezTo>
                  <a:pt x="8148" y="2141"/>
                  <a:pt x="8147" y="2150"/>
                  <a:pt x="8097" y="2226"/>
                </a:cubicBezTo>
                <a:cubicBezTo>
                  <a:pt x="8063" y="2276"/>
                  <a:pt x="8017" y="2312"/>
                  <a:pt x="7968" y="2323"/>
                </a:cubicBezTo>
                <a:cubicBezTo>
                  <a:pt x="7925" y="2334"/>
                  <a:pt x="7891" y="2356"/>
                  <a:pt x="7891" y="2371"/>
                </a:cubicBezTo>
                <a:cubicBezTo>
                  <a:pt x="7891" y="2386"/>
                  <a:pt x="7907" y="2447"/>
                  <a:pt x="7926" y="2506"/>
                </a:cubicBezTo>
                <a:cubicBezTo>
                  <a:pt x="7973" y="2643"/>
                  <a:pt x="7972" y="2660"/>
                  <a:pt x="7918" y="2768"/>
                </a:cubicBezTo>
                <a:cubicBezTo>
                  <a:pt x="7893" y="2817"/>
                  <a:pt x="7872" y="2871"/>
                  <a:pt x="7872" y="2888"/>
                </a:cubicBezTo>
                <a:cubicBezTo>
                  <a:pt x="7872" y="2905"/>
                  <a:pt x="7843" y="2936"/>
                  <a:pt x="7807" y="2959"/>
                </a:cubicBezTo>
                <a:cubicBezTo>
                  <a:pt x="7756" y="2991"/>
                  <a:pt x="7747" y="3008"/>
                  <a:pt x="7762" y="3036"/>
                </a:cubicBezTo>
                <a:cubicBezTo>
                  <a:pt x="7777" y="3063"/>
                  <a:pt x="7775" y="3082"/>
                  <a:pt x="7755" y="3107"/>
                </a:cubicBezTo>
                <a:cubicBezTo>
                  <a:pt x="7740" y="3126"/>
                  <a:pt x="7733" y="3153"/>
                  <a:pt x="7739" y="3169"/>
                </a:cubicBezTo>
                <a:cubicBezTo>
                  <a:pt x="7746" y="3185"/>
                  <a:pt x="7738" y="3212"/>
                  <a:pt x="7722" y="3230"/>
                </a:cubicBezTo>
                <a:cubicBezTo>
                  <a:pt x="7700" y="3254"/>
                  <a:pt x="7691" y="3317"/>
                  <a:pt x="7687" y="3477"/>
                </a:cubicBezTo>
                <a:cubicBezTo>
                  <a:pt x="7682" y="3676"/>
                  <a:pt x="7679" y="3696"/>
                  <a:pt x="7637" y="3728"/>
                </a:cubicBezTo>
                <a:cubicBezTo>
                  <a:pt x="7612" y="3747"/>
                  <a:pt x="7599" y="3763"/>
                  <a:pt x="7609" y="3764"/>
                </a:cubicBezTo>
                <a:cubicBezTo>
                  <a:pt x="7619" y="3764"/>
                  <a:pt x="7612" y="3783"/>
                  <a:pt x="7593" y="3804"/>
                </a:cubicBezTo>
                <a:cubicBezTo>
                  <a:pt x="7565" y="3836"/>
                  <a:pt x="7563" y="3852"/>
                  <a:pt x="7580" y="3884"/>
                </a:cubicBezTo>
                <a:cubicBezTo>
                  <a:pt x="7598" y="3917"/>
                  <a:pt x="7595" y="3931"/>
                  <a:pt x="7561" y="3965"/>
                </a:cubicBezTo>
                <a:cubicBezTo>
                  <a:pt x="7537" y="3987"/>
                  <a:pt x="7496" y="4014"/>
                  <a:pt x="7469" y="4024"/>
                </a:cubicBezTo>
                <a:cubicBezTo>
                  <a:pt x="7396" y="4051"/>
                  <a:pt x="7407" y="4077"/>
                  <a:pt x="7509" y="4116"/>
                </a:cubicBezTo>
                <a:cubicBezTo>
                  <a:pt x="7612" y="4156"/>
                  <a:pt x="7637" y="4194"/>
                  <a:pt x="7594" y="4242"/>
                </a:cubicBezTo>
                <a:cubicBezTo>
                  <a:pt x="7548" y="4292"/>
                  <a:pt x="7557" y="4427"/>
                  <a:pt x="7609" y="4501"/>
                </a:cubicBezTo>
                <a:cubicBezTo>
                  <a:pt x="7663" y="4577"/>
                  <a:pt x="7659" y="4588"/>
                  <a:pt x="7560" y="4665"/>
                </a:cubicBezTo>
                <a:cubicBezTo>
                  <a:pt x="7517" y="4698"/>
                  <a:pt x="7442" y="4772"/>
                  <a:pt x="7392" y="4828"/>
                </a:cubicBezTo>
                <a:cubicBezTo>
                  <a:pt x="7267" y="4969"/>
                  <a:pt x="7183" y="5008"/>
                  <a:pt x="7116" y="4957"/>
                </a:cubicBezTo>
                <a:cubicBezTo>
                  <a:pt x="7088" y="4936"/>
                  <a:pt x="7037" y="4910"/>
                  <a:pt x="7002" y="4900"/>
                </a:cubicBezTo>
                <a:cubicBezTo>
                  <a:pt x="6888" y="4866"/>
                  <a:pt x="6818" y="4793"/>
                  <a:pt x="6753" y="4642"/>
                </a:cubicBezTo>
                <a:cubicBezTo>
                  <a:pt x="6696" y="4508"/>
                  <a:pt x="6693" y="4492"/>
                  <a:pt x="6719" y="4449"/>
                </a:cubicBezTo>
                <a:cubicBezTo>
                  <a:pt x="6735" y="4423"/>
                  <a:pt x="6747" y="4364"/>
                  <a:pt x="6747" y="4317"/>
                </a:cubicBezTo>
                <a:cubicBezTo>
                  <a:pt x="6747" y="4204"/>
                  <a:pt x="6687" y="4136"/>
                  <a:pt x="6513" y="4053"/>
                </a:cubicBezTo>
                <a:cubicBezTo>
                  <a:pt x="6437" y="4017"/>
                  <a:pt x="6335" y="3952"/>
                  <a:pt x="6286" y="3911"/>
                </a:cubicBezTo>
                <a:cubicBezTo>
                  <a:pt x="6237" y="3869"/>
                  <a:pt x="6147" y="3816"/>
                  <a:pt x="6087" y="3792"/>
                </a:cubicBezTo>
                <a:lnTo>
                  <a:pt x="5978" y="3749"/>
                </a:lnTo>
                <a:lnTo>
                  <a:pt x="5892" y="3503"/>
                </a:lnTo>
                <a:cubicBezTo>
                  <a:pt x="5813" y="3278"/>
                  <a:pt x="5806" y="3241"/>
                  <a:pt x="5805" y="3061"/>
                </a:cubicBezTo>
                <a:cubicBezTo>
                  <a:pt x="5803" y="2851"/>
                  <a:pt x="5825" y="2702"/>
                  <a:pt x="5903" y="2361"/>
                </a:cubicBezTo>
                <a:cubicBezTo>
                  <a:pt x="5945" y="2178"/>
                  <a:pt x="5950" y="2116"/>
                  <a:pt x="5943" y="1923"/>
                </a:cubicBezTo>
                <a:cubicBezTo>
                  <a:pt x="5931" y="1578"/>
                  <a:pt x="5912" y="1481"/>
                  <a:pt x="5858" y="1474"/>
                </a:cubicBezTo>
                <a:cubicBezTo>
                  <a:pt x="5820" y="1468"/>
                  <a:pt x="5805" y="1490"/>
                  <a:pt x="5762" y="1624"/>
                </a:cubicBezTo>
                <a:cubicBezTo>
                  <a:pt x="5734" y="1710"/>
                  <a:pt x="5706" y="1830"/>
                  <a:pt x="5701" y="1890"/>
                </a:cubicBezTo>
                <a:cubicBezTo>
                  <a:pt x="5695" y="1950"/>
                  <a:pt x="5673" y="2049"/>
                  <a:pt x="5653" y="2109"/>
                </a:cubicBezTo>
                <a:cubicBezTo>
                  <a:pt x="5633" y="2169"/>
                  <a:pt x="5591" y="2335"/>
                  <a:pt x="5560" y="2478"/>
                </a:cubicBezTo>
                <a:cubicBezTo>
                  <a:pt x="5502" y="2745"/>
                  <a:pt x="5463" y="2810"/>
                  <a:pt x="5425" y="2703"/>
                </a:cubicBezTo>
                <a:cubicBezTo>
                  <a:pt x="5415" y="2674"/>
                  <a:pt x="5397" y="2375"/>
                  <a:pt x="5386" y="2038"/>
                </a:cubicBezTo>
                <a:cubicBezTo>
                  <a:pt x="5367" y="1477"/>
                  <a:pt x="5362" y="1412"/>
                  <a:pt x="5318" y="1261"/>
                </a:cubicBezTo>
                <a:cubicBezTo>
                  <a:pt x="5256" y="1044"/>
                  <a:pt x="5238" y="1015"/>
                  <a:pt x="5189" y="1055"/>
                </a:cubicBezTo>
                <a:cubicBezTo>
                  <a:pt x="5167" y="1072"/>
                  <a:pt x="5150" y="1112"/>
                  <a:pt x="5150" y="1147"/>
                </a:cubicBezTo>
                <a:cubicBezTo>
                  <a:pt x="5150" y="1182"/>
                  <a:pt x="5142" y="1222"/>
                  <a:pt x="5132" y="1237"/>
                </a:cubicBezTo>
                <a:cubicBezTo>
                  <a:pt x="5122" y="1253"/>
                  <a:pt x="5112" y="1517"/>
                  <a:pt x="5109" y="1878"/>
                </a:cubicBezTo>
                <a:cubicBezTo>
                  <a:pt x="5106" y="2263"/>
                  <a:pt x="5099" y="2490"/>
                  <a:pt x="5087" y="2487"/>
                </a:cubicBezTo>
                <a:cubicBezTo>
                  <a:pt x="5060" y="2479"/>
                  <a:pt x="4989" y="2033"/>
                  <a:pt x="4968" y="1740"/>
                </a:cubicBezTo>
                <a:cubicBezTo>
                  <a:pt x="4957" y="1587"/>
                  <a:pt x="4934" y="1432"/>
                  <a:pt x="4912" y="1364"/>
                </a:cubicBezTo>
                <a:cubicBezTo>
                  <a:pt x="4860" y="1202"/>
                  <a:pt x="4820" y="1210"/>
                  <a:pt x="4754" y="1395"/>
                </a:cubicBezTo>
                <a:cubicBezTo>
                  <a:pt x="4734" y="1454"/>
                  <a:pt x="4720" y="1533"/>
                  <a:pt x="4724" y="1573"/>
                </a:cubicBezTo>
                <a:cubicBezTo>
                  <a:pt x="4728" y="1612"/>
                  <a:pt x="4736" y="1767"/>
                  <a:pt x="4741" y="1918"/>
                </a:cubicBezTo>
                <a:cubicBezTo>
                  <a:pt x="4756" y="2306"/>
                  <a:pt x="4768" y="2447"/>
                  <a:pt x="4801" y="2591"/>
                </a:cubicBezTo>
                <a:cubicBezTo>
                  <a:pt x="4829" y="2716"/>
                  <a:pt x="4824" y="2806"/>
                  <a:pt x="4789" y="2806"/>
                </a:cubicBezTo>
                <a:cubicBezTo>
                  <a:pt x="4779" y="2806"/>
                  <a:pt x="4724" y="2718"/>
                  <a:pt x="4667" y="2609"/>
                </a:cubicBezTo>
                <a:cubicBezTo>
                  <a:pt x="4610" y="2500"/>
                  <a:pt x="4526" y="2354"/>
                  <a:pt x="4479" y="2285"/>
                </a:cubicBezTo>
                <a:cubicBezTo>
                  <a:pt x="4433" y="2216"/>
                  <a:pt x="4359" y="2087"/>
                  <a:pt x="4315" y="1997"/>
                </a:cubicBezTo>
                <a:cubicBezTo>
                  <a:pt x="4214" y="1791"/>
                  <a:pt x="4145" y="1686"/>
                  <a:pt x="4110" y="1686"/>
                </a:cubicBezTo>
                <a:cubicBezTo>
                  <a:pt x="4088" y="1686"/>
                  <a:pt x="4083" y="1717"/>
                  <a:pt x="4086" y="1845"/>
                </a:cubicBezTo>
                <a:cubicBezTo>
                  <a:pt x="4092" y="2040"/>
                  <a:pt x="4165" y="2253"/>
                  <a:pt x="4364" y="2656"/>
                </a:cubicBezTo>
                <a:cubicBezTo>
                  <a:pt x="4439" y="2807"/>
                  <a:pt x="4514" y="2993"/>
                  <a:pt x="4531" y="3068"/>
                </a:cubicBezTo>
                <a:cubicBezTo>
                  <a:pt x="4548" y="3144"/>
                  <a:pt x="4586" y="3264"/>
                  <a:pt x="4616" y="3334"/>
                </a:cubicBezTo>
                <a:cubicBezTo>
                  <a:pt x="4645" y="3403"/>
                  <a:pt x="4690" y="3511"/>
                  <a:pt x="4715" y="3573"/>
                </a:cubicBezTo>
                <a:cubicBezTo>
                  <a:pt x="4788" y="3758"/>
                  <a:pt x="4892" y="3900"/>
                  <a:pt x="5018" y="3989"/>
                </a:cubicBezTo>
                <a:cubicBezTo>
                  <a:pt x="5130" y="4068"/>
                  <a:pt x="5139" y="4081"/>
                  <a:pt x="5186" y="4241"/>
                </a:cubicBezTo>
                <a:cubicBezTo>
                  <a:pt x="5214" y="4334"/>
                  <a:pt x="5259" y="4462"/>
                  <a:pt x="5285" y="4524"/>
                </a:cubicBezTo>
                <a:cubicBezTo>
                  <a:pt x="5320" y="4608"/>
                  <a:pt x="5332" y="4674"/>
                  <a:pt x="5332" y="4782"/>
                </a:cubicBezTo>
                <a:cubicBezTo>
                  <a:pt x="5333" y="5004"/>
                  <a:pt x="5363" y="5156"/>
                  <a:pt x="5445" y="5350"/>
                </a:cubicBezTo>
                <a:cubicBezTo>
                  <a:pt x="5518" y="5522"/>
                  <a:pt x="5641" y="5720"/>
                  <a:pt x="5728" y="5807"/>
                </a:cubicBezTo>
                <a:cubicBezTo>
                  <a:pt x="5751" y="5831"/>
                  <a:pt x="5794" y="5919"/>
                  <a:pt x="5824" y="6003"/>
                </a:cubicBezTo>
                <a:cubicBezTo>
                  <a:pt x="6061" y="6664"/>
                  <a:pt x="6127" y="6764"/>
                  <a:pt x="6429" y="6910"/>
                </a:cubicBezTo>
                <a:cubicBezTo>
                  <a:pt x="6596" y="6991"/>
                  <a:pt x="6601" y="6992"/>
                  <a:pt x="6704" y="6951"/>
                </a:cubicBezTo>
                <a:cubicBezTo>
                  <a:pt x="6805" y="6911"/>
                  <a:pt x="6811" y="6912"/>
                  <a:pt x="6880" y="6970"/>
                </a:cubicBezTo>
                <a:cubicBezTo>
                  <a:pt x="7009" y="7079"/>
                  <a:pt x="7307" y="7716"/>
                  <a:pt x="7261" y="7784"/>
                </a:cubicBezTo>
                <a:cubicBezTo>
                  <a:pt x="7253" y="7797"/>
                  <a:pt x="7177" y="7766"/>
                  <a:pt x="7092" y="7715"/>
                </a:cubicBezTo>
                <a:cubicBezTo>
                  <a:pt x="7007" y="7664"/>
                  <a:pt x="6872" y="7596"/>
                  <a:pt x="6793" y="7563"/>
                </a:cubicBezTo>
                <a:cubicBezTo>
                  <a:pt x="6636" y="7500"/>
                  <a:pt x="6594" y="7471"/>
                  <a:pt x="6380" y="7284"/>
                </a:cubicBezTo>
                <a:cubicBezTo>
                  <a:pt x="6300" y="7213"/>
                  <a:pt x="6191" y="7145"/>
                  <a:pt x="6126" y="7124"/>
                </a:cubicBezTo>
                <a:cubicBezTo>
                  <a:pt x="5995" y="7080"/>
                  <a:pt x="5764" y="7079"/>
                  <a:pt x="5653" y="7122"/>
                </a:cubicBezTo>
                <a:cubicBezTo>
                  <a:pt x="5611" y="7139"/>
                  <a:pt x="5520" y="7158"/>
                  <a:pt x="5450" y="7167"/>
                </a:cubicBezTo>
                <a:cubicBezTo>
                  <a:pt x="5380" y="7175"/>
                  <a:pt x="5314" y="7184"/>
                  <a:pt x="5304" y="7185"/>
                </a:cubicBezTo>
                <a:cubicBezTo>
                  <a:pt x="5238" y="7195"/>
                  <a:pt x="4817" y="7036"/>
                  <a:pt x="4494" y="6879"/>
                </a:cubicBezTo>
                <a:cubicBezTo>
                  <a:pt x="4437" y="6852"/>
                  <a:pt x="4327" y="6815"/>
                  <a:pt x="4249" y="6797"/>
                </a:cubicBezTo>
                <a:cubicBezTo>
                  <a:pt x="4078" y="6758"/>
                  <a:pt x="4058" y="6745"/>
                  <a:pt x="4007" y="6621"/>
                </a:cubicBezTo>
                <a:cubicBezTo>
                  <a:pt x="3960" y="6506"/>
                  <a:pt x="3887" y="6443"/>
                  <a:pt x="3801" y="6443"/>
                </a:cubicBezTo>
                <a:cubicBezTo>
                  <a:pt x="3701" y="6443"/>
                  <a:pt x="3523" y="6346"/>
                  <a:pt x="3453" y="6254"/>
                </a:cubicBezTo>
                <a:cubicBezTo>
                  <a:pt x="3343" y="6107"/>
                  <a:pt x="3209" y="6154"/>
                  <a:pt x="3233" y="6330"/>
                </a:cubicBezTo>
                <a:cubicBezTo>
                  <a:pt x="3238" y="6373"/>
                  <a:pt x="3240" y="6416"/>
                  <a:pt x="3235" y="6423"/>
                </a:cubicBezTo>
                <a:cubicBezTo>
                  <a:pt x="3224" y="6439"/>
                  <a:pt x="3089" y="6401"/>
                  <a:pt x="3023" y="6363"/>
                </a:cubicBezTo>
                <a:cubicBezTo>
                  <a:pt x="2978" y="6337"/>
                  <a:pt x="2975" y="6329"/>
                  <a:pt x="2993" y="6268"/>
                </a:cubicBezTo>
                <a:cubicBezTo>
                  <a:pt x="3052" y="6075"/>
                  <a:pt x="2914" y="5929"/>
                  <a:pt x="2703" y="5962"/>
                </a:cubicBezTo>
                <a:cubicBezTo>
                  <a:pt x="2638" y="5972"/>
                  <a:pt x="2548" y="6005"/>
                  <a:pt x="2504" y="6034"/>
                </a:cubicBezTo>
                <a:cubicBezTo>
                  <a:pt x="2460" y="6063"/>
                  <a:pt x="2416" y="6079"/>
                  <a:pt x="2407" y="6070"/>
                </a:cubicBezTo>
                <a:cubicBezTo>
                  <a:pt x="2397" y="6061"/>
                  <a:pt x="2362" y="5991"/>
                  <a:pt x="2329" y="5913"/>
                </a:cubicBezTo>
                <a:cubicBezTo>
                  <a:pt x="2296" y="5836"/>
                  <a:pt x="2200" y="5660"/>
                  <a:pt x="2116" y="5522"/>
                </a:cubicBezTo>
                <a:cubicBezTo>
                  <a:pt x="1943" y="5240"/>
                  <a:pt x="1943" y="5240"/>
                  <a:pt x="1883" y="4680"/>
                </a:cubicBezTo>
                <a:cubicBezTo>
                  <a:pt x="1845" y="4317"/>
                  <a:pt x="1778" y="4006"/>
                  <a:pt x="1632" y="3504"/>
                </a:cubicBezTo>
                <a:cubicBezTo>
                  <a:pt x="1561" y="3258"/>
                  <a:pt x="1561" y="3258"/>
                  <a:pt x="1496" y="3261"/>
                </a:cubicBezTo>
                <a:cubicBezTo>
                  <a:pt x="1389" y="3266"/>
                  <a:pt x="1370" y="3310"/>
                  <a:pt x="1381" y="3517"/>
                </a:cubicBezTo>
                <a:cubicBezTo>
                  <a:pt x="1387" y="3615"/>
                  <a:pt x="1413" y="3806"/>
                  <a:pt x="1439" y="3942"/>
                </a:cubicBezTo>
                <a:cubicBezTo>
                  <a:pt x="1520" y="4357"/>
                  <a:pt x="1544" y="4739"/>
                  <a:pt x="1485" y="4650"/>
                </a:cubicBezTo>
                <a:cubicBezTo>
                  <a:pt x="1476" y="4636"/>
                  <a:pt x="1420" y="4482"/>
                  <a:pt x="1360" y="4308"/>
                </a:cubicBezTo>
                <a:cubicBezTo>
                  <a:pt x="1301" y="4135"/>
                  <a:pt x="1209" y="3901"/>
                  <a:pt x="1156" y="3789"/>
                </a:cubicBezTo>
                <a:cubicBezTo>
                  <a:pt x="1102" y="3677"/>
                  <a:pt x="1027" y="3500"/>
                  <a:pt x="990" y="3394"/>
                </a:cubicBezTo>
                <a:cubicBezTo>
                  <a:pt x="884" y="3099"/>
                  <a:pt x="733" y="2794"/>
                  <a:pt x="688" y="2783"/>
                </a:cubicBezTo>
                <a:cubicBezTo>
                  <a:pt x="640" y="2773"/>
                  <a:pt x="598" y="2821"/>
                  <a:pt x="575" y="2911"/>
                </a:cubicBezTo>
                <a:cubicBezTo>
                  <a:pt x="552" y="3005"/>
                  <a:pt x="595" y="3213"/>
                  <a:pt x="707" y="3548"/>
                </a:cubicBezTo>
                <a:cubicBezTo>
                  <a:pt x="771" y="3736"/>
                  <a:pt x="794" y="3832"/>
                  <a:pt x="781" y="3851"/>
                </a:cubicBezTo>
                <a:cubicBezTo>
                  <a:pt x="760" y="3881"/>
                  <a:pt x="608" y="3589"/>
                  <a:pt x="487" y="3287"/>
                </a:cubicBezTo>
                <a:cubicBezTo>
                  <a:pt x="417" y="3114"/>
                  <a:pt x="375" y="3078"/>
                  <a:pt x="306" y="3134"/>
                </a:cubicBezTo>
                <a:cubicBezTo>
                  <a:pt x="252" y="3177"/>
                  <a:pt x="258" y="3332"/>
                  <a:pt x="322" y="3534"/>
                </a:cubicBezTo>
                <a:cubicBezTo>
                  <a:pt x="395" y="3769"/>
                  <a:pt x="590" y="4246"/>
                  <a:pt x="750" y="4584"/>
                </a:cubicBezTo>
                <a:cubicBezTo>
                  <a:pt x="913" y="4929"/>
                  <a:pt x="949" y="5028"/>
                  <a:pt x="933" y="5090"/>
                </a:cubicBezTo>
                <a:cubicBezTo>
                  <a:pt x="923" y="5129"/>
                  <a:pt x="907" y="5117"/>
                  <a:pt x="827" y="5010"/>
                </a:cubicBezTo>
                <a:cubicBezTo>
                  <a:pt x="775" y="4941"/>
                  <a:pt x="683" y="4832"/>
                  <a:pt x="623" y="4769"/>
                </a:cubicBezTo>
                <a:cubicBezTo>
                  <a:pt x="519" y="4661"/>
                  <a:pt x="195" y="4247"/>
                  <a:pt x="146" y="4160"/>
                </a:cubicBezTo>
                <a:cubicBezTo>
                  <a:pt x="114" y="4106"/>
                  <a:pt x="22" y="4107"/>
                  <a:pt x="8" y="4163"/>
                </a:cubicBezTo>
                <a:cubicBezTo>
                  <a:pt x="2" y="4183"/>
                  <a:pt x="0" y="4204"/>
                  <a:pt x="0" y="4227"/>
                </a:cubicBezTo>
                <a:cubicBezTo>
                  <a:pt x="3" y="4388"/>
                  <a:pt x="153" y="4637"/>
                  <a:pt x="611" y="5262"/>
                </a:cubicBezTo>
                <a:cubicBezTo>
                  <a:pt x="702" y="5387"/>
                  <a:pt x="799" y="5548"/>
                  <a:pt x="825" y="5618"/>
                </a:cubicBezTo>
                <a:cubicBezTo>
                  <a:pt x="953" y="5955"/>
                  <a:pt x="1282" y="6450"/>
                  <a:pt x="1606" y="6795"/>
                </a:cubicBezTo>
                <a:lnTo>
                  <a:pt x="1667" y="6862"/>
                </a:lnTo>
                <a:lnTo>
                  <a:pt x="1630" y="6914"/>
                </a:lnTo>
                <a:cubicBezTo>
                  <a:pt x="1604" y="6950"/>
                  <a:pt x="1596" y="6985"/>
                  <a:pt x="1604" y="7026"/>
                </a:cubicBezTo>
                <a:cubicBezTo>
                  <a:pt x="1624" y="7127"/>
                  <a:pt x="1660" y="7161"/>
                  <a:pt x="1779" y="7193"/>
                </a:cubicBezTo>
                <a:lnTo>
                  <a:pt x="1893" y="7224"/>
                </a:lnTo>
                <a:lnTo>
                  <a:pt x="1904" y="7497"/>
                </a:lnTo>
                <a:cubicBezTo>
                  <a:pt x="1916" y="7806"/>
                  <a:pt x="2059" y="8882"/>
                  <a:pt x="2176" y="9551"/>
                </a:cubicBezTo>
                <a:cubicBezTo>
                  <a:pt x="2218" y="9789"/>
                  <a:pt x="2260" y="10045"/>
                  <a:pt x="2270" y="10120"/>
                </a:cubicBezTo>
                <a:cubicBezTo>
                  <a:pt x="2303" y="10387"/>
                  <a:pt x="2321" y="10458"/>
                  <a:pt x="2410" y="10665"/>
                </a:cubicBezTo>
                <a:cubicBezTo>
                  <a:pt x="2534" y="10950"/>
                  <a:pt x="2584" y="11104"/>
                  <a:pt x="2676" y="11484"/>
                </a:cubicBezTo>
                <a:cubicBezTo>
                  <a:pt x="2719" y="11662"/>
                  <a:pt x="2790" y="11896"/>
                  <a:pt x="2834" y="12003"/>
                </a:cubicBezTo>
                <a:cubicBezTo>
                  <a:pt x="2947" y="12280"/>
                  <a:pt x="2955" y="12306"/>
                  <a:pt x="2974" y="12480"/>
                </a:cubicBezTo>
                <a:cubicBezTo>
                  <a:pt x="2998" y="12705"/>
                  <a:pt x="3020" y="12764"/>
                  <a:pt x="3101" y="12834"/>
                </a:cubicBezTo>
                <a:cubicBezTo>
                  <a:pt x="3158" y="12884"/>
                  <a:pt x="3172" y="12913"/>
                  <a:pt x="3172" y="12975"/>
                </a:cubicBezTo>
                <a:cubicBezTo>
                  <a:pt x="3172" y="13017"/>
                  <a:pt x="3192" y="13119"/>
                  <a:pt x="3216" y="13200"/>
                </a:cubicBezTo>
                <a:cubicBezTo>
                  <a:pt x="3239" y="13281"/>
                  <a:pt x="3268" y="13414"/>
                  <a:pt x="3279" y="13496"/>
                </a:cubicBezTo>
                <a:cubicBezTo>
                  <a:pt x="3330" y="13882"/>
                  <a:pt x="3356" y="14866"/>
                  <a:pt x="3317" y="14975"/>
                </a:cubicBezTo>
                <a:cubicBezTo>
                  <a:pt x="3299" y="15026"/>
                  <a:pt x="3293" y="15024"/>
                  <a:pt x="3167" y="14929"/>
                </a:cubicBezTo>
                <a:cubicBezTo>
                  <a:pt x="3034" y="14828"/>
                  <a:pt x="2871" y="14603"/>
                  <a:pt x="2714" y="14304"/>
                </a:cubicBezTo>
                <a:cubicBezTo>
                  <a:pt x="2669" y="14219"/>
                  <a:pt x="2568" y="14094"/>
                  <a:pt x="2440" y="13965"/>
                </a:cubicBezTo>
                <a:cubicBezTo>
                  <a:pt x="2212" y="13735"/>
                  <a:pt x="2073" y="13632"/>
                  <a:pt x="1895" y="13560"/>
                </a:cubicBezTo>
                <a:cubicBezTo>
                  <a:pt x="1777" y="13513"/>
                  <a:pt x="1771" y="13513"/>
                  <a:pt x="1748" y="13559"/>
                </a:cubicBezTo>
                <a:cubicBezTo>
                  <a:pt x="1728" y="13600"/>
                  <a:pt x="1730" y="13635"/>
                  <a:pt x="1761" y="13772"/>
                </a:cubicBezTo>
                <a:cubicBezTo>
                  <a:pt x="1796" y="13923"/>
                  <a:pt x="1812" y="13950"/>
                  <a:pt x="1973" y="14145"/>
                </a:cubicBezTo>
                <a:cubicBezTo>
                  <a:pt x="2194" y="14411"/>
                  <a:pt x="2518" y="14884"/>
                  <a:pt x="2540" y="14971"/>
                </a:cubicBezTo>
                <a:cubicBezTo>
                  <a:pt x="2575" y="15107"/>
                  <a:pt x="2527" y="15094"/>
                  <a:pt x="2289" y="14900"/>
                </a:cubicBezTo>
                <a:cubicBezTo>
                  <a:pt x="2011" y="14672"/>
                  <a:pt x="1910" y="14606"/>
                  <a:pt x="1769" y="14563"/>
                </a:cubicBezTo>
                <a:cubicBezTo>
                  <a:pt x="1710" y="14545"/>
                  <a:pt x="1616" y="14506"/>
                  <a:pt x="1560" y="14477"/>
                </a:cubicBezTo>
                <a:cubicBezTo>
                  <a:pt x="1449" y="14419"/>
                  <a:pt x="1211" y="14331"/>
                  <a:pt x="1095" y="14305"/>
                </a:cubicBezTo>
                <a:cubicBezTo>
                  <a:pt x="1055" y="14296"/>
                  <a:pt x="1000" y="14283"/>
                  <a:pt x="973" y="14274"/>
                </a:cubicBezTo>
                <a:cubicBezTo>
                  <a:pt x="857" y="14238"/>
                  <a:pt x="819" y="14364"/>
                  <a:pt x="886" y="14564"/>
                </a:cubicBezTo>
                <a:cubicBezTo>
                  <a:pt x="942" y="14729"/>
                  <a:pt x="1016" y="14789"/>
                  <a:pt x="1439" y="15014"/>
                </a:cubicBezTo>
                <a:cubicBezTo>
                  <a:pt x="1804" y="15208"/>
                  <a:pt x="2184" y="15487"/>
                  <a:pt x="2184" y="15561"/>
                </a:cubicBezTo>
                <a:cubicBezTo>
                  <a:pt x="2184" y="15627"/>
                  <a:pt x="2157" y="15624"/>
                  <a:pt x="1948" y="15541"/>
                </a:cubicBezTo>
                <a:cubicBezTo>
                  <a:pt x="1813" y="15488"/>
                  <a:pt x="1753" y="15484"/>
                  <a:pt x="1122" y="15481"/>
                </a:cubicBezTo>
                <a:lnTo>
                  <a:pt x="441" y="15479"/>
                </a:lnTo>
                <a:lnTo>
                  <a:pt x="436" y="15552"/>
                </a:lnTo>
                <a:cubicBezTo>
                  <a:pt x="432" y="15605"/>
                  <a:pt x="448" y="15656"/>
                  <a:pt x="494" y="15732"/>
                </a:cubicBezTo>
                <a:cubicBezTo>
                  <a:pt x="552" y="15828"/>
                  <a:pt x="572" y="15843"/>
                  <a:pt x="713" y="15884"/>
                </a:cubicBezTo>
                <a:cubicBezTo>
                  <a:pt x="798" y="15909"/>
                  <a:pt x="1066" y="15954"/>
                  <a:pt x="1308" y="15984"/>
                </a:cubicBezTo>
                <a:cubicBezTo>
                  <a:pt x="1999" y="16071"/>
                  <a:pt x="2050" y="16080"/>
                  <a:pt x="2077" y="16137"/>
                </a:cubicBezTo>
                <a:cubicBezTo>
                  <a:pt x="2108" y="16199"/>
                  <a:pt x="2109" y="16284"/>
                  <a:pt x="2079" y="16297"/>
                </a:cubicBezTo>
                <a:cubicBezTo>
                  <a:pt x="2066" y="16302"/>
                  <a:pt x="1979" y="16319"/>
                  <a:pt x="1884" y="16336"/>
                </a:cubicBezTo>
                <a:cubicBezTo>
                  <a:pt x="1789" y="16352"/>
                  <a:pt x="1596" y="16415"/>
                  <a:pt x="1457" y="16476"/>
                </a:cubicBezTo>
                <a:cubicBezTo>
                  <a:pt x="1300" y="16544"/>
                  <a:pt x="1117" y="16601"/>
                  <a:pt x="977" y="16626"/>
                </a:cubicBezTo>
                <a:cubicBezTo>
                  <a:pt x="749" y="16667"/>
                  <a:pt x="557" y="16746"/>
                  <a:pt x="545" y="16804"/>
                </a:cubicBezTo>
                <a:cubicBezTo>
                  <a:pt x="536" y="16843"/>
                  <a:pt x="593" y="16941"/>
                  <a:pt x="624" y="16941"/>
                </a:cubicBezTo>
                <a:cubicBezTo>
                  <a:pt x="636" y="16941"/>
                  <a:pt x="669" y="16960"/>
                  <a:pt x="698" y="16982"/>
                </a:cubicBezTo>
                <a:cubicBezTo>
                  <a:pt x="735" y="17012"/>
                  <a:pt x="807" y="17023"/>
                  <a:pt x="958" y="17022"/>
                </a:cubicBezTo>
                <a:cubicBezTo>
                  <a:pt x="1202" y="17021"/>
                  <a:pt x="1305" y="17004"/>
                  <a:pt x="1754" y="16888"/>
                </a:cubicBezTo>
                <a:cubicBezTo>
                  <a:pt x="2084" y="16803"/>
                  <a:pt x="2089" y="16803"/>
                  <a:pt x="2253" y="16844"/>
                </a:cubicBezTo>
                <a:cubicBezTo>
                  <a:pt x="2345" y="16867"/>
                  <a:pt x="2562" y="16905"/>
                  <a:pt x="2737" y="16929"/>
                </a:cubicBezTo>
                <a:cubicBezTo>
                  <a:pt x="2911" y="16954"/>
                  <a:pt x="3060" y="16979"/>
                  <a:pt x="3067" y="16986"/>
                </a:cubicBezTo>
                <a:cubicBezTo>
                  <a:pt x="3074" y="16992"/>
                  <a:pt x="3064" y="17050"/>
                  <a:pt x="3045" y="17114"/>
                </a:cubicBezTo>
                <a:cubicBezTo>
                  <a:pt x="3026" y="17177"/>
                  <a:pt x="3010" y="17250"/>
                  <a:pt x="3010" y="17276"/>
                </a:cubicBezTo>
                <a:cubicBezTo>
                  <a:pt x="3009" y="17302"/>
                  <a:pt x="2981" y="17381"/>
                  <a:pt x="2947" y="17449"/>
                </a:cubicBezTo>
                <a:cubicBezTo>
                  <a:pt x="2856" y="17627"/>
                  <a:pt x="2848" y="17725"/>
                  <a:pt x="2911" y="17900"/>
                </a:cubicBezTo>
                <a:cubicBezTo>
                  <a:pt x="3011" y="18176"/>
                  <a:pt x="3209" y="18337"/>
                  <a:pt x="3448" y="18336"/>
                </a:cubicBezTo>
                <a:cubicBezTo>
                  <a:pt x="3515" y="18336"/>
                  <a:pt x="3575" y="18349"/>
                  <a:pt x="3581" y="18365"/>
                </a:cubicBezTo>
                <a:cubicBezTo>
                  <a:pt x="3587" y="18381"/>
                  <a:pt x="3574" y="18451"/>
                  <a:pt x="3551" y="18522"/>
                </a:cubicBezTo>
                <a:cubicBezTo>
                  <a:pt x="3518" y="18621"/>
                  <a:pt x="3497" y="18652"/>
                  <a:pt x="3460" y="18659"/>
                </a:cubicBezTo>
                <a:cubicBezTo>
                  <a:pt x="3400" y="18669"/>
                  <a:pt x="3354" y="18822"/>
                  <a:pt x="3354" y="19008"/>
                </a:cubicBezTo>
                <a:cubicBezTo>
                  <a:pt x="3354" y="19124"/>
                  <a:pt x="3347" y="19143"/>
                  <a:pt x="3255" y="19270"/>
                </a:cubicBezTo>
                <a:cubicBezTo>
                  <a:pt x="3193" y="19355"/>
                  <a:pt x="3148" y="19441"/>
                  <a:pt x="3138" y="19499"/>
                </a:cubicBezTo>
                <a:cubicBezTo>
                  <a:pt x="3129" y="19550"/>
                  <a:pt x="3088" y="19651"/>
                  <a:pt x="3047" y="19724"/>
                </a:cubicBezTo>
                <a:cubicBezTo>
                  <a:pt x="3006" y="19797"/>
                  <a:pt x="2973" y="19868"/>
                  <a:pt x="2973" y="19881"/>
                </a:cubicBezTo>
                <a:cubicBezTo>
                  <a:pt x="2973" y="19895"/>
                  <a:pt x="2952" y="19938"/>
                  <a:pt x="2926" y="19979"/>
                </a:cubicBezTo>
                <a:cubicBezTo>
                  <a:pt x="2896" y="20025"/>
                  <a:pt x="2875" y="20096"/>
                  <a:pt x="2869" y="20172"/>
                </a:cubicBezTo>
                <a:cubicBezTo>
                  <a:pt x="2863" y="20238"/>
                  <a:pt x="2831" y="20375"/>
                  <a:pt x="2797" y="20478"/>
                </a:cubicBezTo>
                <a:cubicBezTo>
                  <a:pt x="2728" y="20687"/>
                  <a:pt x="2627" y="21047"/>
                  <a:pt x="2564" y="21316"/>
                </a:cubicBezTo>
                <a:cubicBezTo>
                  <a:pt x="2541" y="21414"/>
                  <a:pt x="2517" y="21516"/>
                  <a:pt x="2510" y="21542"/>
                </a:cubicBezTo>
                <a:cubicBezTo>
                  <a:pt x="2498" y="21588"/>
                  <a:pt x="2781" y="21590"/>
                  <a:pt x="8306" y="21590"/>
                </a:cubicBezTo>
                <a:cubicBezTo>
                  <a:pt x="11500" y="21590"/>
                  <a:pt x="14114" y="21584"/>
                  <a:pt x="14114" y="21577"/>
                </a:cubicBezTo>
                <a:cubicBezTo>
                  <a:pt x="14114" y="21570"/>
                  <a:pt x="14092" y="21468"/>
                  <a:pt x="14063" y="21351"/>
                </a:cubicBezTo>
                <a:cubicBezTo>
                  <a:pt x="13983" y="21022"/>
                  <a:pt x="13841" y="20610"/>
                  <a:pt x="13761" y="20474"/>
                </a:cubicBezTo>
                <a:cubicBezTo>
                  <a:pt x="13702" y="20373"/>
                  <a:pt x="13671" y="20274"/>
                  <a:pt x="13594" y="19938"/>
                </a:cubicBezTo>
                <a:cubicBezTo>
                  <a:pt x="13502" y="19530"/>
                  <a:pt x="13502" y="19525"/>
                  <a:pt x="13536" y="19469"/>
                </a:cubicBezTo>
                <a:cubicBezTo>
                  <a:pt x="13580" y="19397"/>
                  <a:pt x="13579" y="19349"/>
                  <a:pt x="13531" y="19200"/>
                </a:cubicBezTo>
                <a:lnTo>
                  <a:pt x="13492" y="19080"/>
                </a:lnTo>
                <a:lnTo>
                  <a:pt x="13531" y="18988"/>
                </a:lnTo>
                <a:cubicBezTo>
                  <a:pt x="13552" y="18938"/>
                  <a:pt x="13601" y="18797"/>
                  <a:pt x="13641" y="18675"/>
                </a:cubicBezTo>
                <a:cubicBezTo>
                  <a:pt x="13681" y="18554"/>
                  <a:pt x="13725" y="18440"/>
                  <a:pt x="13740" y="18422"/>
                </a:cubicBezTo>
                <a:cubicBezTo>
                  <a:pt x="13754" y="18404"/>
                  <a:pt x="13862" y="18366"/>
                  <a:pt x="13980" y="18336"/>
                </a:cubicBezTo>
                <a:cubicBezTo>
                  <a:pt x="14237" y="18272"/>
                  <a:pt x="14343" y="18227"/>
                  <a:pt x="14528" y="18105"/>
                </a:cubicBezTo>
                <a:cubicBezTo>
                  <a:pt x="14605" y="18054"/>
                  <a:pt x="14717" y="17992"/>
                  <a:pt x="14777" y="17966"/>
                </a:cubicBezTo>
                <a:cubicBezTo>
                  <a:pt x="14836" y="17940"/>
                  <a:pt x="14950" y="17877"/>
                  <a:pt x="15030" y="17826"/>
                </a:cubicBezTo>
                <a:cubicBezTo>
                  <a:pt x="15172" y="17734"/>
                  <a:pt x="15176" y="17733"/>
                  <a:pt x="15366" y="17750"/>
                </a:cubicBezTo>
                <a:cubicBezTo>
                  <a:pt x="15538" y="17766"/>
                  <a:pt x="15583" y="17759"/>
                  <a:pt x="15806" y="17684"/>
                </a:cubicBezTo>
                <a:cubicBezTo>
                  <a:pt x="15942" y="17638"/>
                  <a:pt x="16113" y="17563"/>
                  <a:pt x="16186" y="17515"/>
                </a:cubicBezTo>
                <a:cubicBezTo>
                  <a:pt x="16259" y="17467"/>
                  <a:pt x="16413" y="17369"/>
                  <a:pt x="16528" y="17297"/>
                </a:cubicBezTo>
                <a:cubicBezTo>
                  <a:pt x="16643" y="17225"/>
                  <a:pt x="16948" y="17004"/>
                  <a:pt x="17206" y="16804"/>
                </a:cubicBezTo>
                <a:lnTo>
                  <a:pt x="17675" y="16442"/>
                </a:lnTo>
                <a:lnTo>
                  <a:pt x="17802" y="16447"/>
                </a:lnTo>
                <a:lnTo>
                  <a:pt x="17930" y="16452"/>
                </a:lnTo>
                <a:lnTo>
                  <a:pt x="17999" y="16335"/>
                </a:lnTo>
                <a:cubicBezTo>
                  <a:pt x="18104" y="16156"/>
                  <a:pt x="18103" y="16157"/>
                  <a:pt x="18307" y="15960"/>
                </a:cubicBezTo>
                <a:cubicBezTo>
                  <a:pt x="18495" y="15779"/>
                  <a:pt x="18664" y="15665"/>
                  <a:pt x="18838" y="15604"/>
                </a:cubicBezTo>
                <a:cubicBezTo>
                  <a:pt x="19085" y="15517"/>
                  <a:pt x="19664" y="15036"/>
                  <a:pt x="19927" y="14698"/>
                </a:cubicBezTo>
                <a:cubicBezTo>
                  <a:pt x="20105" y="14468"/>
                  <a:pt x="20470" y="14294"/>
                  <a:pt x="20775" y="14291"/>
                </a:cubicBezTo>
                <a:cubicBezTo>
                  <a:pt x="20897" y="14290"/>
                  <a:pt x="21205" y="14179"/>
                  <a:pt x="21343" y="14088"/>
                </a:cubicBezTo>
                <a:cubicBezTo>
                  <a:pt x="21508" y="13978"/>
                  <a:pt x="21581" y="13821"/>
                  <a:pt x="21515" y="13721"/>
                </a:cubicBezTo>
                <a:cubicBezTo>
                  <a:pt x="21479" y="13667"/>
                  <a:pt x="21302" y="13685"/>
                  <a:pt x="21137" y="13758"/>
                </a:cubicBezTo>
                <a:cubicBezTo>
                  <a:pt x="21018" y="13812"/>
                  <a:pt x="20909" y="13834"/>
                  <a:pt x="20659" y="13857"/>
                </a:cubicBezTo>
                <a:lnTo>
                  <a:pt x="20337" y="13886"/>
                </a:lnTo>
                <a:lnTo>
                  <a:pt x="20292" y="13823"/>
                </a:lnTo>
                <a:cubicBezTo>
                  <a:pt x="20195" y="13686"/>
                  <a:pt x="20250" y="13577"/>
                  <a:pt x="20478" y="13459"/>
                </a:cubicBezTo>
                <a:cubicBezTo>
                  <a:pt x="20701" y="13343"/>
                  <a:pt x="20851" y="13239"/>
                  <a:pt x="20986" y="13107"/>
                </a:cubicBezTo>
                <a:cubicBezTo>
                  <a:pt x="21054" y="13040"/>
                  <a:pt x="21198" y="12919"/>
                  <a:pt x="21306" y="12838"/>
                </a:cubicBezTo>
                <a:cubicBezTo>
                  <a:pt x="21414" y="12756"/>
                  <a:pt x="21518" y="12669"/>
                  <a:pt x="21537" y="12642"/>
                </a:cubicBezTo>
                <a:cubicBezTo>
                  <a:pt x="21590" y="12569"/>
                  <a:pt x="21600" y="12469"/>
                  <a:pt x="21564" y="12386"/>
                </a:cubicBezTo>
                <a:cubicBezTo>
                  <a:pt x="21536" y="12321"/>
                  <a:pt x="21524" y="12316"/>
                  <a:pt x="21448" y="12329"/>
                </a:cubicBezTo>
                <a:cubicBezTo>
                  <a:pt x="21326" y="12351"/>
                  <a:pt x="21217" y="12412"/>
                  <a:pt x="20910" y="12628"/>
                </a:cubicBezTo>
                <a:cubicBezTo>
                  <a:pt x="20761" y="12733"/>
                  <a:pt x="20581" y="12850"/>
                  <a:pt x="20511" y="12888"/>
                </a:cubicBezTo>
                <a:cubicBezTo>
                  <a:pt x="20441" y="12926"/>
                  <a:pt x="20341" y="12987"/>
                  <a:pt x="20288" y="13023"/>
                </a:cubicBezTo>
                <a:cubicBezTo>
                  <a:pt x="20183" y="13096"/>
                  <a:pt x="20157" y="13090"/>
                  <a:pt x="20157" y="12989"/>
                </a:cubicBezTo>
                <a:cubicBezTo>
                  <a:pt x="20157" y="12938"/>
                  <a:pt x="20177" y="12903"/>
                  <a:pt x="20240" y="12846"/>
                </a:cubicBezTo>
                <a:cubicBezTo>
                  <a:pt x="20285" y="12805"/>
                  <a:pt x="20459" y="12640"/>
                  <a:pt x="20626" y="12478"/>
                </a:cubicBezTo>
                <a:cubicBezTo>
                  <a:pt x="20792" y="12317"/>
                  <a:pt x="21029" y="12108"/>
                  <a:pt x="21152" y="12015"/>
                </a:cubicBezTo>
                <a:cubicBezTo>
                  <a:pt x="21425" y="11808"/>
                  <a:pt x="21464" y="11759"/>
                  <a:pt x="21464" y="11615"/>
                </a:cubicBezTo>
                <a:cubicBezTo>
                  <a:pt x="21464" y="11477"/>
                  <a:pt x="21428" y="11433"/>
                  <a:pt x="21318" y="11435"/>
                </a:cubicBezTo>
                <a:cubicBezTo>
                  <a:pt x="21249" y="11437"/>
                  <a:pt x="21167" y="11484"/>
                  <a:pt x="20890" y="11685"/>
                </a:cubicBezTo>
                <a:cubicBezTo>
                  <a:pt x="20702" y="11821"/>
                  <a:pt x="20507" y="11959"/>
                  <a:pt x="20458" y="11991"/>
                </a:cubicBezTo>
                <a:cubicBezTo>
                  <a:pt x="20409" y="12023"/>
                  <a:pt x="20336" y="12086"/>
                  <a:pt x="20295" y="12130"/>
                </a:cubicBezTo>
                <a:cubicBezTo>
                  <a:pt x="20144" y="12297"/>
                  <a:pt x="19868" y="12560"/>
                  <a:pt x="19859" y="12546"/>
                </a:cubicBezTo>
                <a:cubicBezTo>
                  <a:pt x="19832" y="12505"/>
                  <a:pt x="19859" y="12415"/>
                  <a:pt x="19962" y="12207"/>
                </a:cubicBezTo>
                <a:cubicBezTo>
                  <a:pt x="20155" y="11818"/>
                  <a:pt x="20286" y="11585"/>
                  <a:pt x="20470" y="11306"/>
                </a:cubicBezTo>
                <a:cubicBezTo>
                  <a:pt x="20608" y="11095"/>
                  <a:pt x="20648" y="11015"/>
                  <a:pt x="20658" y="10935"/>
                </a:cubicBezTo>
                <a:cubicBezTo>
                  <a:pt x="20669" y="10847"/>
                  <a:pt x="20664" y="10827"/>
                  <a:pt x="20620" y="10770"/>
                </a:cubicBezTo>
                <a:cubicBezTo>
                  <a:pt x="20583" y="10721"/>
                  <a:pt x="20557" y="10708"/>
                  <a:pt x="20522" y="10721"/>
                </a:cubicBezTo>
                <a:cubicBezTo>
                  <a:pt x="20448" y="10748"/>
                  <a:pt x="20287" y="10903"/>
                  <a:pt x="20214" y="11017"/>
                </a:cubicBezTo>
                <a:cubicBezTo>
                  <a:pt x="20178" y="11075"/>
                  <a:pt x="20084" y="11204"/>
                  <a:pt x="20005" y="11304"/>
                </a:cubicBezTo>
                <a:cubicBezTo>
                  <a:pt x="19927" y="11403"/>
                  <a:pt x="19774" y="11640"/>
                  <a:pt x="19666" y="11830"/>
                </a:cubicBezTo>
                <a:cubicBezTo>
                  <a:pt x="19486" y="12148"/>
                  <a:pt x="19264" y="12471"/>
                  <a:pt x="19132" y="12611"/>
                </a:cubicBezTo>
                <a:cubicBezTo>
                  <a:pt x="19047" y="12701"/>
                  <a:pt x="18960" y="12762"/>
                  <a:pt x="18943" y="12746"/>
                </a:cubicBezTo>
                <a:cubicBezTo>
                  <a:pt x="18928" y="12732"/>
                  <a:pt x="18967" y="12552"/>
                  <a:pt x="19056" y="12225"/>
                </a:cubicBezTo>
                <a:cubicBezTo>
                  <a:pt x="19109" y="12032"/>
                  <a:pt x="19111" y="11635"/>
                  <a:pt x="19060" y="11508"/>
                </a:cubicBezTo>
                <a:cubicBezTo>
                  <a:pt x="18987" y="11326"/>
                  <a:pt x="18913" y="11376"/>
                  <a:pt x="18860" y="11644"/>
                </a:cubicBezTo>
                <a:cubicBezTo>
                  <a:pt x="18845" y="11720"/>
                  <a:pt x="18811" y="11825"/>
                  <a:pt x="18784" y="11878"/>
                </a:cubicBezTo>
                <a:cubicBezTo>
                  <a:pt x="18737" y="11972"/>
                  <a:pt x="18528" y="12530"/>
                  <a:pt x="18399" y="12906"/>
                </a:cubicBezTo>
                <a:lnTo>
                  <a:pt x="18335" y="13094"/>
                </a:lnTo>
                <a:lnTo>
                  <a:pt x="18035" y="13074"/>
                </a:lnTo>
                <a:cubicBezTo>
                  <a:pt x="17275" y="13023"/>
                  <a:pt x="17263" y="13019"/>
                  <a:pt x="17340" y="12903"/>
                </a:cubicBezTo>
                <a:cubicBezTo>
                  <a:pt x="17381" y="12841"/>
                  <a:pt x="17707" y="12675"/>
                  <a:pt x="17973" y="12581"/>
                </a:cubicBezTo>
                <a:cubicBezTo>
                  <a:pt x="18329" y="12455"/>
                  <a:pt x="18414" y="12392"/>
                  <a:pt x="18389" y="12271"/>
                </a:cubicBezTo>
                <a:cubicBezTo>
                  <a:pt x="18370" y="12183"/>
                  <a:pt x="18293" y="12178"/>
                  <a:pt x="18048" y="12252"/>
                </a:cubicBezTo>
                <a:cubicBezTo>
                  <a:pt x="17921" y="12290"/>
                  <a:pt x="17794" y="12321"/>
                  <a:pt x="17766" y="12321"/>
                </a:cubicBezTo>
                <a:cubicBezTo>
                  <a:pt x="17738" y="12321"/>
                  <a:pt x="17668" y="12340"/>
                  <a:pt x="17610" y="12362"/>
                </a:cubicBezTo>
                <a:cubicBezTo>
                  <a:pt x="17404" y="12443"/>
                  <a:pt x="17431" y="12359"/>
                  <a:pt x="17697" y="12093"/>
                </a:cubicBezTo>
                <a:cubicBezTo>
                  <a:pt x="17929" y="11860"/>
                  <a:pt x="17998" y="11754"/>
                  <a:pt x="17998" y="11632"/>
                </a:cubicBezTo>
                <a:cubicBezTo>
                  <a:pt x="17998" y="11553"/>
                  <a:pt x="17995" y="11550"/>
                  <a:pt x="17943" y="11565"/>
                </a:cubicBezTo>
                <a:cubicBezTo>
                  <a:pt x="17830" y="11600"/>
                  <a:pt x="17432" y="11937"/>
                  <a:pt x="17201" y="12194"/>
                </a:cubicBezTo>
                <a:cubicBezTo>
                  <a:pt x="17019" y="12398"/>
                  <a:pt x="16848" y="12503"/>
                  <a:pt x="16676" y="12516"/>
                </a:cubicBezTo>
                <a:cubicBezTo>
                  <a:pt x="16597" y="12522"/>
                  <a:pt x="16573" y="12513"/>
                  <a:pt x="16553" y="12472"/>
                </a:cubicBezTo>
                <a:cubicBezTo>
                  <a:pt x="16521" y="12405"/>
                  <a:pt x="16521" y="12260"/>
                  <a:pt x="16555" y="12092"/>
                </a:cubicBezTo>
                <a:cubicBezTo>
                  <a:pt x="16607" y="11835"/>
                  <a:pt x="16567" y="11517"/>
                  <a:pt x="16469" y="11409"/>
                </a:cubicBezTo>
                <a:cubicBezTo>
                  <a:pt x="16402" y="11333"/>
                  <a:pt x="16376" y="11376"/>
                  <a:pt x="16387" y="11547"/>
                </a:cubicBezTo>
                <a:cubicBezTo>
                  <a:pt x="16393" y="11643"/>
                  <a:pt x="16382" y="11751"/>
                  <a:pt x="16343" y="11943"/>
                </a:cubicBezTo>
                <a:cubicBezTo>
                  <a:pt x="16284" y="12242"/>
                  <a:pt x="16191" y="12478"/>
                  <a:pt x="16077" y="12625"/>
                </a:cubicBezTo>
                <a:cubicBezTo>
                  <a:pt x="16012" y="12709"/>
                  <a:pt x="15983" y="12727"/>
                  <a:pt x="15880" y="12743"/>
                </a:cubicBezTo>
                <a:cubicBezTo>
                  <a:pt x="15814" y="12753"/>
                  <a:pt x="15702" y="12796"/>
                  <a:pt x="15631" y="12839"/>
                </a:cubicBezTo>
                <a:cubicBezTo>
                  <a:pt x="15560" y="12882"/>
                  <a:pt x="15430" y="12961"/>
                  <a:pt x="15341" y="13016"/>
                </a:cubicBezTo>
                <a:cubicBezTo>
                  <a:pt x="15160" y="13125"/>
                  <a:pt x="15127" y="13133"/>
                  <a:pt x="15094" y="13072"/>
                </a:cubicBezTo>
                <a:cubicBezTo>
                  <a:pt x="15055" y="13001"/>
                  <a:pt x="14997" y="13035"/>
                  <a:pt x="14975" y="13142"/>
                </a:cubicBezTo>
                <a:cubicBezTo>
                  <a:pt x="14963" y="13196"/>
                  <a:pt x="14930" y="13262"/>
                  <a:pt x="14897" y="13296"/>
                </a:cubicBezTo>
                <a:cubicBezTo>
                  <a:pt x="14826" y="13369"/>
                  <a:pt x="14348" y="13614"/>
                  <a:pt x="14331" y="13586"/>
                </a:cubicBezTo>
                <a:cubicBezTo>
                  <a:pt x="14324" y="13575"/>
                  <a:pt x="14313" y="13446"/>
                  <a:pt x="14306" y="13302"/>
                </a:cubicBezTo>
                <a:cubicBezTo>
                  <a:pt x="14293" y="13040"/>
                  <a:pt x="14293" y="13039"/>
                  <a:pt x="14345" y="12947"/>
                </a:cubicBezTo>
                <a:cubicBezTo>
                  <a:pt x="14479" y="12711"/>
                  <a:pt x="14485" y="12670"/>
                  <a:pt x="14489" y="11979"/>
                </a:cubicBezTo>
                <a:cubicBezTo>
                  <a:pt x="14497" y="10889"/>
                  <a:pt x="14509" y="10511"/>
                  <a:pt x="14540" y="10382"/>
                </a:cubicBezTo>
                <a:lnTo>
                  <a:pt x="14569" y="10260"/>
                </a:lnTo>
                <a:lnTo>
                  <a:pt x="14516" y="10176"/>
                </a:lnTo>
                <a:cubicBezTo>
                  <a:pt x="14465" y="10095"/>
                  <a:pt x="14465" y="10089"/>
                  <a:pt x="14488" y="9988"/>
                </a:cubicBezTo>
                <a:cubicBezTo>
                  <a:pt x="14502" y="9931"/>
                  <a:pt x="14521" y="9770"/>
                  <a:pt x="14530" y="9631"/>
                </a:cubicBezTo>
                <a:cubicBezTo>
                  <a:pt x="14549" y="9355"/>
                  <a:pt x="14622" y="9057"/>
                  <a:pt x="14717" y="8871"/>
                </a:cubicBezTo>
                <a:cubicBezTo>
                  <a:pt x="14788" y="8732"/>
                  <a:pt x="14868" y="8458"/>
                  <a:pt x="14895" y="8261"/>
                </a:cubicBezTo>
                <a:cubicBezTo>
                  <a:pt x="14918" y="8090"/>
                  <a:pt x="15085" y="7467"/>
                  <a:pt x="15160" y="7277"/>
                </a:cubicBezTo>
                <a:cubicBezTo>
                  <a:pt x="15183" y="7217"/>
                  <a:pt x="15255" y="7091"/>
                  <a:pt x="15319" y="6998"/>
                </a:cubicBezTo>
                <a:cubicBezTo>
                  <a:pt x="15383" y="6904"/>
                  <a:pt x="15445" y="6787"/>
                  <a:pt x="15458" y="6738"/>
                </a:cubicBezTo>
                <a:cubicBezTo>
                  <a:pt x="15471" y="6688"/>
                  <a:pt x="15518" y="6583"/>
                  <a:pt x="15562" y="6503"/>
                </a:cubicBezTo>
                <a:cubicBezTo>
                  <a:pt x="15857" y="5975"/>
                  <a:pt x="16127" y="5386"/>
                  <a:pt x="16136" y="5251"/>
                </a:cubicBezTo>
                <a:cubicBezTo>
                  <a:pt x="16139" y="5215"/>
                  <a:pt x="16154" y="5164"/>
                  <a:pt x="16169" y="5137"/>
                </a:cubicBezTo>
                <a:cubicBezTo>
                  <a:pt x="16219" y="5054"/>
                  <a:pt x="16414" y="4431"/>
                  <a:pt x="16474" y="4167"/>
                </a:cubicBezTo>
                <a:cubicBezTo>
                  <a:pt x="16555" y="3808"/>
                  <a:pt x="16661" y="3576"/>
                  <a:pt x="16814" y="3424"/>
                </a:cubicBezTo>
                <a:cubicBezTo>
                  <a:pt x="17081" y="3159"/>
                  <a:pt x="17203" y="2924"/>
                  <a:pt x="17348" y="2399"/>
                </a:cubicBezTo>
                <a:cubicBezTo>
                  <a:pt x="17408" y="2183"/>
                  <a:pt x="17423" y="2089"/>
                  <a:pt x="17435" y="1864"/>
                </a:cubicBezTo>
                <a:cubicBezTo>
                  <a:pt x="17451" y="1567"/>
                  <a:pt x="17465" y="1505"/>
                  <a:pt x="17600" y="1105"/>
                </a:cubicBezTo>
                <a:cubicBezTo>
                  <a:pt x="17717" y="762"/>
                  <a:pt x="17804" y="363"/>
                  <a:pt x="17790" y="243"/>
                </a:cubicBezTo>
                <a:cubicBezTo>
                  <a:pt x="17758" y="-10"/>
                  <a:pt x="17541" y="86"/>
                  <a:pt x="17490" y="376"/>
                </a:cubicBezTo>
                <a:cubicBezTo>
                  <a:pt x="17462" y="533"/>
                  <a:pt x="17396" y="731"/>
                  <a:pt x="17328" y="859"/>
                </a:cubicBezTo>
                <a:cubicBezTo>
                  <a:pt x="17299" y="915"/>
                  <a:pt x="17235" y="1096"/>
                  <a:pt x="17187" y="1261"/>
                </a:cubicBezTo>
                <a:cubicBezTo>
                  <a:pt x="17117" y="1499"/>
                  <a:pt x="17090" y="1564"/>
                  <a:pt x="17058" y="1571"/>
                </a:cubicBezTo>
                <a:cubicBezTo>
                  <a:pt x="17028" y="1577"/>
                  <a:pt x="17011" y="1557"/>
                  <a:pt x="16988" y="1483"/>
                </a:cubicBezTo>
                <a:cubicBezTo>
                  <a:pt x="16961" y="1398"/>
                  <a:pt x="16960" y="1354"/>
                  <a:pt x="16978" y="1105"/>
                </a:cubicBezTo>
                <a:cubicBezTo>
                  <a:pt x="16989" y="951"/>
                  <a:pt x="17011" y="771"/>
                  <a:pt x="17026" y="706"/>
                </a:cubicBezTo>
                <a:cubicBezTo>
                  <a:pt x="17058" y="569"/>
                  <a:pt x="17094" y="172"/>
                  <a:pt x="17080" y="115"/>
                </a:cubicBezTo>
                <a:cubicBezTo>
                  <a:pt x="17074" y="94"/>
                  <a:pt x="17041" y="56"/>
                  <a:pt x="17006" y="31"/>
                </a:cubicBezTo>
                <a:cubicBezTo>
                  <a:pt x="16980" y="13"/>
                  <a:pt x="16962" y="2"/>
                  <a:pt x="16945" y="0"/>
                </a:cubicBezTo>
                <a:close/>
                <a:moveTo>
                  <a:pt x="4002" y="7728"/>
                </a:moveTo>
                <a:cubicBezTo>
                  <a:pt x="4103" y="7728"/>
                  <a:pt x="4374" y="7862"/>
                  <a:pt x="4570" y="8009"/>
                </a:cubicBezTo>
                <a:lnTo>
                  <a:pt x="4724" y="8125"/>
                </a:lnTo>
                <a:lnTo>
                  <a:pt x="4720" y="8248"/>
                </a:lnTo>
                <a:cubicBezTo>
                  <a:pt x="4715" y="8390"/>
                  <a:pt x="4681" y="8601"/>
                  <a:pt x="4655" y="8650"/>
                </a:cubicBezTo>
                <a:cubicBezTo>
                  <a:pt x="4646" y="8668"/>
                  <a:pt x="4643" y="8702"/>
                  <a:pt x="4648" y="8724"/>
                </a:cubicBezTo>
                <a:cubicBezTo>
                  <a:pt x="4654" y="8746"/>
                  <a:pt x="4647" y="8776"/>
                  <a:pt x="4634" y="8792"/>
                </a:cubicBezTo>
                <a:cubicBezTo>
                  <a:pt x="4621" y="8809"/>
                  <a:pt x="4601" y="8880"/>
                  <a:pt x="4589" y="8952"/>
                </a:cubicBezTo>
                <a:cubicBezTo>
                  <a:pt x="4577" y="9023"/>
                  <a:pt x="4555" y="9143"/>
                  <a:pt x="4541" y="9218"/>
                </a:cubicBezTo>
                <a:cubicBezTo>
                  <a:pt x="4492" y="9487"/>
                  <a:pt x="4462" y="9713"/>
                  <a:pt x="4452" y="9884"/>
                </a:cubicBezTo>
                <a:cubicBezTo>
                  <a:pt x="4447" y="9980"/>
                  <a:pt x="4437" y="10087"/>
                  <a:pt x="4432" y="10121"/>
                </a:cubicBezTo>
                <a:cubicBezTo>
                  <a:pt x="4426" y="10155"/>
                  <a:pt x="4430" y="10190"/>
                  <a:pt x="4441" y="10200"/>
                </a:cubicBezTo>
                <a:cubicBezTo>
                  <a:pt x="4463" y="10221"/>
                  <a:pt x="4468" y="10414"/>
                  <a:pt x="4448" y="10445"/>
                </a:cubicBezTo>
                <a:cubicBezTo>
                  <a:pt x="4441" y="10456"/>
                  <a:pt x="4434" y="10534"/>
                  <a:pt x="4434" y="10619"/>
                </a:cubicBezTo>
                <a:lnTo>
                  <a:pt x="4433" y="10774"/>
                </a:lnTo>
                <a:lnTo>
                  <a:pt x="4359" y="10794"/>
                </a:lnTo>
                <a:cubicBezTo>
                  <a:pt x="4224" y="10829"/>
                  <a:pt x="4054" y="10837"/>
                  <a:pt x="3992" y="10812"/>
                </a:cubicBezTo>
                <a:cubicBezTo>
                  <a:pt x="3946" y="10792"/>
                  <a:pt x="3921" y="10797"/>
                  <a:pt x="3888" y="10829"/>
                </a:cubicBezTo>
                <a:cubicBezTo>
                  <a:pt x="3864" y="10853"/>
                  <a:pt x="3843" y="10871"/>
                  <a:pt x="3840" y="10869"/>
                </a:cubicBezTo>
                <a:cubicBezTo>
                  <a:pt x="3837" y="10868"/>
                  <a:pt x="3779" y="10833"/>
                  <a:pt x="3710" y="10792"/>
                </a:cubicBezTo>
                <a:lnTo>
                  <a:pt x="3585" y="10718"/>
                </a:lnTo>
                <a:lnTo>
                  <a:pt x="3475" y="10364"/>
                </a:lnTo>
                <a:lnTo>
                  <a:pt x="3364" y="10010"/>
                </a:lnTo>
                <a:lnTo>
                  <a:pt x="3351" y="9600"/>
                </a:lnTo>
                <a:cubicBezTo>
                  <a:pt x="3338" y="9161"/>
                  <a:pt x="3324" y="9071"/>
                  <a:pt x="3219" y="8727"/>
                </a:cubicBezTo>
                <a:cubicBezTo>
                  <a:pt x="3137" y="8463"/>
                  <a:pt x="3006" y="7895"/>
                  <a:pt x="3018" y="7864"/>
                </a:cubicBezTo>
                <a:cubicBezTo>
                  <a:pt x="3023" y="7852"/>
                  <a:pt x="3148" y="7848"/>
                  <a:pt x="3295" y="7856"/>
                </a:cubicBezTo>
                <a:cubicBezTo>
                  <a:pt x="3543" y="7870"/>
                  <a:pt x="3576" y="7866"/>
                  <a:pt x="3743" y="7800"/>
                </a:cubicBezTo>
                <a:cubicBezTo>
                  <a:pt x="3842" y="7761"/>
                  <a:pt x="3959" y="7728"/>
                  <a:pt x="4002" y="7728"/>
                </a:cubicBezTo>
                <a:close/>
                <a:moveTo>
                  <a:pt x="7331" y="9370"/>
                </a:moveTo>
                <a:cubicBezTo>
                  <a:pt x="7356" y="9371"/>
                  <a:pt x="7388" y="9373"/>
                  <a:pt x="7425" y="9378"/>
                </a:cubicBezTo>
                <a:cubicBezTo>
                  <a:pt x="7702" y="9416"/>
                  <a:pt x="7839" y="9456"/>
                  <a:pt x="7849" y="9502"/>
                </a:cubicBezTo>
                <a:cubicBezTo>
                  <a:pt x="7854" y="9526"/>
                  <a:pt x="7869" y="9583"/>
                  <a:pt x="7882" y="9629"/>
                </a:cubicBezTo>
                <a:cubicBezTo>
                  <a:pt x="7896" y="9675"/>
                  <a:pt x="7937" y="9817"/>
                  <a:pt x="7973" y="9944"/>
                </a:cubicBezTo>
                <a:lnTo>
                  <a:pt x="8040" y="10175"/>
                </a:lnTo>
                <a:lnTo>
                  <a:pt x="8042" y="10596"/>
                </a:lnTo>
                <a:cubicBezTo>
                  <a:pt x="8045" y="10984"/>
                  <a:pt x="8035" y="11080"/>
                  <a:pt x="7997" y="11023"/>
                </a:cubicBezTo>
                <a:cubicBezTo>
                  <a:pt x="7976" y="10992"/>
                  <a:pt x="7730" y="10963"/>
                  <a:pt x="7631" y="10980"/>
                </a:cubicBezTo>
                <a:cubicBezTo>
                  <a:pt x="7554" y="10993"/>
                  <a:pt x="7521" y="10989"/>
                  <a:pt x="7506" y="10963"/>
                </a:cubicBezTo>
                <a:cubicBezTo>
                  <a:pt x="7495" y="10943"/>
                  <a:pt x="7492" y="10927"/>
                  <a:pt x="7497" y="10927"/>
                </a:cubicBezTo>
                <a:cubicBezTo>
                  <a:pt x="7510" y="10927"/>
                  <a:pt x="7481" y="10787"/>
                  <a:pt x="7442" y="10655"/>
                </a:cubicBezTo>
                <a:cubicBezTo>
                  <a:pt x="7426" y="10603"/>
                  <a:pt x="7411" y="10480"/>
                  <a:pt x="7409" y="10382"/>
                </a:cubicBezTo>
                <a:cubicBezTo>
                  <a:pt x="7402" y="10142"/>
                  <a:pt x="7355" y="9846"/>
                  <a:pt x="7288" y="9618"/>
                </a:cubicBezTo>
                <a:cubicBezTo>
                  <a:pt x="7269" y="9552"/>
                  <a:pt x="7258" y="9493"/>
                  <a:pt x="7263" y="9484"/>
                </a:cubicBezTo>
                <a:cubicBezTo>
                  <a:pt x="7269" y="9476"/>
                  <a:pt x="7264" y="9452"/>
                  <a:pt x="7253" y="9432"/>
                </a:cubicBezTo>
                <a:cubicBezTo>
                  <a:pt x="7230" y="9390"/>
                  <a:pt x="7255" y="9370"/>
                  <a:pt x="7331" y="937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78" name="Shape 278"/>
          <p:cNvSpPr/>
          <p:nvPr/>
        </p:nvSpPr>
        <p:spPr>
          <a:xfrm>
            <a:off x="-22824" y="8289840"/>
            <a:ext cx="13050448" cy="1059206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buClrTx/>
              <a:buFontTx/>
              <a:defRPr sz="2400"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79" name="Shape 279"/>
          <p:cNvSpPr/>
          <p:nvPr/>
        </p:nvSpPr>
        <p:spPr>
          <a:xfrm>
            <a:off x="-22824" y="9351216"/>
            <a:ext cx="13050448" cy="4206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buClrTx/>
              <a:buFontTx/>
              <a:defRPr sz="2400"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80" name="Shape 280"/>
          <p:cNvSpPr/>
          <p:nvPr/>
        </p:nvSpPr>
        <p:spPr>
          <a:xfrm>
            <a:off x="0" y="9033188"/>
            <a:ext cx="8323475" cy="204541"/>
          </a:xfrm>
          <a:prstGeom prst="rect">
            <a:avLst/>
          </a:prstGeom>
          <a:solidFill>
            <a:srgbClr val="B5227F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buClrTx/>
              <a:buFontTx/>
              <a:defRPr sz="1800">
                <a:solidFill>
                  <a:srgbClr val="FFFFFF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pPr>
            <a:endParaRPr/>
          </a:p>
        </p:txBody>
      </p:sp>
      <p:pic>
        <p:nvPicPr>
          <p:cNvPr id="281" name="image2.png" descr="Logo-AMDETUR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94" t="15922" r="5522" b="20468"/>
          <a:stretch>
            <a:fillRect/>
          </a:stretch>
        </p:blipFill>
        <p:spPr>
          <a:xfrm>
            <a:off x="8373365" y="8740766"/>
            <a:ext cx="2229567" cy="7210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" name="image3.png" descr="Logo-Resilicencia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4742" y="8807005"/>
            <a:ext cx="1897083" cy="656907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Shape 283"/>
          <p:cNvSpPr/>
          <p:nvPr/>
        </p:nvSpPr>
        <p:spPr>
          <a:xfrm>
            <a:off x="3863330" y="693542"/>
            <a:ext cx="5278140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r>
              <a:t>iGeneration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96788" y="2692575"/>
            <a:ext cx="3290355" cy="4696195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Shape 286"/>
          <p:cNvSpPr/>
          <p:nvPr/>
        </p:nvSpPr>
        <p:spPr>
          <a:xfrm>
            <a:off x="8018126" y="3105025"/>
            <a:ext cx="4051079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lnSpc>
                <a:spcPct val="90000"/>
              </a:lnSpc>
              <a:spcBef>
                <a:spcPts val="3200"/>
              </a:spcBef>
              <a:buClrTx/>
              <a:buFontTx/>
              <a:defRPr sz="1500">
                <a:solidFill>
                  <a:srgbClr val="000000">
                    <a:alpha val="70000"/>
                  </a:srgbClr>
                </a:solidFill>
                <a:uFill>
                  <a:solidFill>
                    <a:srgbClr val="FF4013"/>
                  </a:solidFill>
                </a:uFill>
                <a:latin typeface="+mn-lt"/>
                <a:ea typeface="+mn-ea"/>
                <a:cs typeface="+mn-cs"/>
                <a:sym typeface="Gotham Book"/>
              </a:defRPr>
            </a:pPr>
            <a:r>
              <a:t>A pesar de que respeto a la autoridad, </a:t>
            </a:r>
            <a:br/>
            <a:r>
              <a:t>lo cuestiono todo. </a:t>
            </a:r>
          </a:p>
        </p:txBody>
      </p:sp>
      <p:sp>
        <p:nvSpPr>
          <p:cNvPr id="287" name="Shape 287"/>
          <p:cNvSpPr/>
          <p:nvPr/>
        </p:nvSpPr>
        <p:spPr>
          <a:xfrm>
            <a:off x="8018126" y="3937136"/>
            <a:ext cx="4051079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584200">
              <a:lnSpc>
                <a:spcPct val="90000"/>
              </a:lnSpc>
              <a:spcBef>
                <a:spcPts val="3200"/>
              </a:spcBef>
              <a:buClrTx/>
              <a:buFontTx/>
              <a:defRPr sz="1500">
                <a:solidFill>
                  <a:srgbClr val="000000">
                    <a:alpha val="70000"/>
                  </a:srgbClr>
                </a:solidFill>
                <a:uFill>
                  <a:solidFill>
                    <a:srgbClr val="FF4013"/>
                  </a:solidFill>
                </a:uFill>
                <a:latin typeface="+mn-lt"/>
                <a:ea typeface="+mn-ea"/>
                <a:cs typeface="+mn-cs"/>
                <a:sym typeface="Gotham Book"/>
              </a:defRPr>
            </a:lvl1pPr>
          </a:lstStyle>
          <a:p>
            <a:r>
              <a:t>Vivo la era de las redes sociales y soy el mayor usuario de internet.  </a:t>
            </a:r>
          </a:p>
        </p:txBody>
      </p:sp>
      <p:sp>
        <p:nvSpPr>
          <p:cNvPr id="288" name="Shape 288"/>
          <p:cNvSpPr/>
          <p:nvPr/>
        </p:nvSpPr>
        <p:spPr>
          <a:xfrm>
            <a:off x="8018126" y="5704227"/>
            <a:ext cx="4051079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584200">
              <a:lnSpc>
                <a:spcPct val="90000"/>
              </a:lnSpc>
              <a:spcBef>
                <a:spcPts val="3200"/>
              </a:spcBef>
              <a:buClrTx/>
              <a:buFontTx/>
              <a:defRPr sz="1500">
                <a:solidFill>
                  <a:srgbClr val="000000">
                    <a:alpha val="70000"/>
                  </a:srgbClr>
                </a:solidFill>
                <a:uFill>
                  <a:solidFill>
                    <a:srgbClr val="FF4013"/>
                  </a:solidFill>
                </a:uFill>
                <a:latin typeface="+mn-lt"/>
                <a:ea typeface="+mn-ea"/>
                <a:cs typeface="+mn-cs"/>
                <a:sym typeface="Gotham Book"/>
              </a:defRPr>
            </a:lvl1pPr>
          </a:lstStyle>
          <a:p>
            <a:r>
              <a:t>¡Vivo en el cambio!</a:t>
            </a:r>
          </a:p>
        </p:txBody>
      </p:sp>
      <p:sp>
        <p:nvSpPr>
          <p:cNvPr id="289" name="Shape 289"/>
          <p:cNvSpPr/>
          <p:nvPr/>
        </p:nvSpPr>
        <p:spPr>
          <a:xfrm>
            <a:off x="8018126" y="6330599"/>
            <a:ext cx="4051079" cy="74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lnSpc>
                <a:spcPct val="90000"/>
              </a:lnSpc>
              <a:spcBef>
                <a:spcPts val="3200"/>
              </a:spcBef>
              <a:buClrTx/>
              <a:buFontTx/>
              <a:defRPr sz="1500">
                <a:solidFill>
                  <a:srgbClr val="000000">
                    <a:alpha val="70000"/>
                  </a:srgbClr>
                </a:solidFill>
                <a:uFill>
                  <a:solidFill>
                    <a:srgbClr val="FF4013"/>
                  </a:solidFill>
                </a:uFill>
                <a:latin typeface="+mn-lt"/>
                <a:ea typeface="+mn-ea"/>
                <a:cs typeface="+mn-cs"/>
                <a:sym typeface="Gotham Book"/>
              </a:defRPr>
            </a:pPr>
            <a:r>
              <a:t>Gracias a la comunicación inmediata no me creen muy tolerante. Solo expreso </a:t>
            </a:r>
            <a:br/>
            <a:r>
              <a:t>lo que siento.</a:t>
            </a:r>
          </a:p>
        </p:txBody>
      </p:sp>
      <p:sp>
        <p:nvSpPr>
          <p:cNvPr id="290" name="Shape 290"/>
          <p:cNvSpPr/>
          <p:nvPr/>
        </p:nvSpPr>
        <p:spPr>
          <a:xfrm>
            <a:off x="5335838" y="3258695"/>
            <a:ext cx="1239330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584200">
              <a:buClr>
                <a:srgbClr val="FF4013"/>
              </a:buClr>
              <a:buFont typeface="Chalkduster"/>
              <a:defRPr sz="1500">
                <a:solidFill>
                  <a:srgbClr val="FFFFFF"/>
                </a:solidFill>
                <a:uFill>
                  <a:solidFill>
                    <a:srgbClr val="FF4013"/>
                  </a:solidFill>
                </a:u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AUTORIDAD</a:t>
            </a:r>
          </a:p>
        </p:txBody>
      </p:sp>
      <p:sp>
        <p:nvSpPr>
          <p:cNvPr id="291" name="Shape 291"/>
          <p:cNvSpPr/>
          <p:nvPr/>
        </p:nvSpPr>
        <p:spPr>
          <a:xfrm>
            <a:off x="5248494" y="4100838"/>
            <a:ext cx="1414019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584200">
              <a:buClr>
                <a:srgbClr val="FF4013"/>
              </a:buClr>
              <a:buFont typeface="Chalkduster"/>
              <a:defRPr sz="1500">
                <a:solidFill>
                  <a:srgbClr val="FFFFFF"/>
                </a:solidFill>
                <a:uFill>
                  <a:solidFill>
                    <a:srgbClr val="FF4013"/>
                  </a:solidFill>
                </a:u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 TECNOLOGÍA</a:t>
            </a:r>
          </a:p>
        </p:txBody>
      </p:sp>
      <p:sp>
        <p:nvSpPr>
          <p:cNvPr id="292" name="Shape 292"/>
          <p:cNvSpPr/>
          <p:nvPr/>
        </p:nvSpPr>
        <p:spPr>
          <a:xfrm>
            <a:off x="5612825" y="4926372"/>
            <a:ext cx="685356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584200">
              <a:buClr>
                <a:srgbClr val="FF4013"/>
              </a:buClr>
              <a:buFont typeface="Chalkduster"/>
              <a:defRPr sz="1500">
                <a:solidFill>
                  <a:srgbClr val="FFFFFF"/>
                </a:solidFill>
                <a:uFill>
                  <a:solidFill>
                    <a:srgbClr val="FF4013"/>
                  </a:solidFill>
                </a:u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RETOS</a:t>
            </a:r>
          </a:p>
        </p:txBody>
      </p:sp>
      <p:sp>
        <p:nvSpPr>
          <p:cNvPr id="293" name="Shape 293"/>
          <p:cNvSpPr/>
          <p:nvPr/>
        </p:nvSpPr>
        <p:spPr>
          <a:xfrm>
            <a:off x="5480046" y="5751907"/>
            <a:ext cx="950914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584200">
              <a:buClr>
                <a:srgbClr val="FF4013"/>
              </a:buClr>
              <a:buFont typeface="Chalkduster"/>
              <a:defRPr sz="1500">
                <a:solidFill>
                  <a:srgbClr val="FFFFFF"/>
                </a:solidFill>
                <a:uFill>
                  <a:solidFill>
                    <a:srgbClr val="FF4013"/>
                  </a:solidFill>
                </a:u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CAMBIOS</a:t>
            </a:r>
          </a:p>
        </p:txBody>
      </p:sp>
      <p:sp>
        <p:nvSpPr>
          <p:cNvPr id="294" name="Shape 294"/>
          <p:cNvSpPr/>
          <p:nvPr/>
        </p:nvSpPr>
        <p:spPr>
          <a:xfrm>
            <a:off x="5324979" y="6587139"/>
            <a:ext cx="1261048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584200">
              <a:buClr>
                <a:srgbClr val="FF4013"/>
              </a:buClr>
              <a:buFont typeface="Chalkduster"/>
              <a:defRPr sz="1500">
                <a:solidFill>
                  <a:srgbClr val="FFFFFF"/>
                </a:solidFill>
                <a:uFill>
                  <a:solidFill>
                    <a:srgbClr val="FF4013"/>
                  </a:solidFill>
                </a:u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DIVERSIDAD</a:t>
            </a:r>
          </a:p>
        </p:txBody>
      </p:sp>
      <p:sp>
        <p:nvSpPr>
          <p:cNvPr id="295" name="Shape 295"/>
          <p:cNvSpPr/>
          <p:nvPr/>
        </p:nvSpPr>
        <p:spPr>
          <a:xfrm>
            <a:off x="8018126" y="4769247"/>
            <a:ext cx="4051079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584200">
              <a:lnSpc>
                <a:spcPct val="90000"/>
              </a:lnSpc>
              <a:spcBef>
                <a:spcPts val="3200"/>
              </a:spcBef>
              <a:buClrTx/>
              <a:buFontTx/>
              <a:defRPr sz="1500">
                <a:solidFill>
                  <a:srgbClr val="000000">
                    <a:alpha val="70000"/>
                  </a:srgbClr>
                </a:solidFill>
                <a:uFill>
                  <a:solidFill>
                    <a:srgbClr val="FF4013"/>
                  </a:solidFill>
                </a:uFill>
                <a:latin typeface="+mn-lt"/>
                <a:ea typeface="+mn-ea"/>
                <a:cs typeface="+mn-cs"/>
                <a:sym typeface="Gotham Book"/>
              </a:defRPr>
            </a:lvl1pPr>
          </a:lstStyle>
          <a:p>
            <a:r>
              <a:t>Solo trabajo para empresas y líderes honestos.</a:t>
            </a:r>
          </a:p>
        </p:txBody>
      </p:sp>
      <p:sp>
        <p:nvSpPr>
          <p:cNvPr id="296" name="Shape 296"/>
          <p:cNvSpPr/>
          <p:nvPr/>
        </p:nvSpPr>
        <p:spPr>
          <a:xfrm>
            <a:off x="2853173" y="4809052"/>
            <a:ext cx="141263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defTabSz="584200">
              <a:buClr>
                <a:srgbClr val="FF4013"/>
              </a:buClr>
              <a:buFont typeface="Chalkduster"/>
              <a:defRPr sz="1500">
                <a:solidFill>
                  <a:srgbClr val="5F317B"/>
                </a:solidFill>
                <a:uFill>
                  <a:solidFill>
                    <a:srgbClr val="FF4013"/>
                  </a:solidFill>
                </a:u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(2001 +)</a:t>
            </a:r>
          </a:p>
          <a:p>
            <a:pPr defTabSz="584200">
              <a:buClr>
                <a:srgbClr val="FF4013"/>
              </a:buClr>
              <a:buFont typeface="Chalkduster"/>
              <a:defRPr sz="1500">
                <a:solidFill>
                  <a:srgbClr val="000000">
                    <a:alpha val="70000"/>
                  </a:srgbClr>
                </a:solidFill>
                <a:uFill>
                  <a:solidFill>
                    <a:srgbClr val="FF4013"/>
                  </a:solidFill>
                </a:u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>
                <a:solidFill>
                  <a:srgbClr val="5F317B"/>
                </a:solidFill>
              </a:rPr>
              <a:t>15 a 19 años</a:t>
            </a:r>
            <a:r>
              <a:t> </a:t>
            </a:r>
          </a:p>
        </p:txBody>
      </p:sp>
      <p:sp>
        <p:nvSpPr>
          <p:cNvPr id="297" name="Shape 297"/>
          <p:cNvSpPr/>
          <p:nvPr/>
        </p:nvSpPr>
        <p:spPr>
          <a:xfrm>
            <a:off x="906660" y="561462"/>
            <a:ext cx="11234441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r>
              <a:t>iGeneration</a:t>
            </a:r>
          </a:p>
        </p:txBody>
      </p:sp>
      <p:pic>
        <p:nvPicPr>
          <p:cNvPr id="298" name="pasted-image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4065" y="3490112"/>
            <a:ext cx="1112370" cy="2824794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Shape 299"/>
          <p:cNvSpPr/>
          <p:nvPr/>
        </p:nvSpPr>
        <p:spPr>
          <a:xfrm>
            <a:off x="1037536" y="6290932"/>
            <a:ext cx="2785429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584200">
              <a:buClr>
                <a:srgbClr val="FF4013"/>
              </a:buClr>
              <a:buFont typeface="Chalkduster"/>
              <a:defRPr sz="1500">
                <a:solidFill>
                  <a:srgbClr val="000000">
                    <a:alpha val="70000"/>
                  </a:srgbClr>
                </a:solidFill>
                <a:uFill>
                  <a:solidFill>
                    <a:srgbClr val="FF4013"/>
                  </a:solidFill>
                </a:u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Emprendedores / </a:t>
            </a:r>
          </a:p>
          <a:p>
            <a:pPr defTabSz="584200">
              <a:buClr>
                <a:srgbClr val="FF4013"/>
              </a:buClr>
              <a:buFont typeface="Chalkduster"/>
              <a:defRPr sz="1500">
                <a:solidFill>
                  <a:srgbClr val="000000">
                    <a:alpha val="70000"/>
                  </a:srgbClr>
                </a:solidFill>
                <a:uFill>
                  <a:solidFill>
                    <a:srgbClr val="FF4013"/>
                  </a:solidFill>
                </a:u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Exploradores / Tecnológicos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" grpId="1" animBg="1" advAuto="0"/>
      <p:bldP spid="291" grpId="2" animBg="1" advAuto="0"/>
      <p:bldP spid="292" grpId="3" animBg="1" advAuto="0"/>
      <p:bldP spid="293" grpId="4" animBg="1" advAuto="0"/>
      <p:bldP spid="294" grpId="5" animBg="1" advAuto="0"/>
      <p:bldP spid="296" grpId="6" animBg="1" advAuto="0"/>
      <p:bldP spid="299" grpId="7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/>
          <p:nvPr/>
        </p:nvSpPr>
        <p:spPr>
          <a:xfrm>
            <a:off x="3451767" y="7186277"/>
            <a:ext cx="2366488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 defTabSz="584200">
              <a:buClr>
                <a:srgbClr val="B92D5D"/>
              </a:buClr>
              <a:buFont typeface="Gill Sans"/>
              <a:defRPr sz="2000">
                <a:solidFill>
                  <a:srgbClr val="000000">
                    <a:alpha val="70000"/>
                  </a:srgbClr>
                </a:solidFill>
                <a:uFill>
                  <a:solidFill>
                    <a:srgbClr val="FF4013"/>
                  </a:solidFill>
                </a:u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Emprendedora</a:t>
            </a:r>
          </a:p>
        </p:txBody>
      </p:sp>
      <p:sp>
        <p:nvSpPr>
          <p:cNvPr id="302" name="Shape 302"/>
          <p:cNvSpPr/>
          <p:nvPr/>
        </p:nvSpPr>
        <p:spPr>
          <a:xfrm>
            <a:off x="447886" y="3016892"/>
            <a:ext cx="2269253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 defTabSz="584200">
              <a:buClr>
                <a:srgbClr val="B92D5D"/>
              </a:buClr>
              <a:buFont typeface="Gill Sans"/>
              <a:defRPr sz="2000">
                <a:solidFill>
                  <a:srgbClr val="000000">
                    <a:alpha val="70000"/>
                  </a:srgbClr>
                </a:solidFill>
                <a:uFill>
                  <a:solidFill>
                    <a:srgbClr val="FF4013"/>
                  </a:solidFill>
                </a:u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Comprometida</a:t>
            </a:r>
          </a:p>
        </p:txBody>
      </p:sp>
      <p:sp>
        <p:nvSpPr>
          <p:cNvPr id="303" name="Shape 303"/>
          <p:cNvSpPr/>
          <p:nvPr/>
        </p:nvSpPr>
        <p:spPr>
          <a:xfrm>
            <a:off x="10490773" y="3016892"/>
            <a:ext cx="2037359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 defTabSz="584200">
              <a:buClr>
                <a:srgbClr val="9A244F"/>
              </a:buClr>
              <a:buFont typeface="Gill Sans"/>
              <a:defRPr sz="2000">
                <a:solidFill>
                  <a:srgbClr val="000000">
                    <a:alpha val="70000"/>
                  </a:srgbClr>
                </a:solidFill>
                <a:uFill>
                  <a:solidFill>
                    <a:srgbClr val="FF4013"/>
                  </a:solidFill>
                </a:u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Disciplinada</a:t>
            </a:r>
          </a:p>
        </p:txBody>
      </p:sp>
      <p:sp>
        <p:nvSpPr>
          <p:cNvPr id="304" name="Shape 304"/>
          <p:cNvSpPr/>
          <p:nvPr/>
        </p:nvSpPr>
        <p:spPr>
          <a:xfrm>
            <a:off x="7224607" y="7187352"/>
            <a:ext cx="2037358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 defTabSz="584200">
              <a:buClr>
                <a:srgbClr val="9A244F"/>
              </a:buClr>
              <a:buFont typeface="Gill Sans"/>
              <a:defRPr sz="2000">
                <a:solidFill>
                  <a:srgbClr val="000000">
                    <a:alpha val="70000"/>
                  </a:srgbClr>
                </a:solidFill>
                <a:uFill>
                  <a:solidFill>
                    <a:srgbClr val="FF4013"/>
                  </a:solidFill>
                </a:u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Servicial</a:t>
            </a:r>
          </a:p>
        </p:txBody>
      </p:sp>
      <p:sp>
        <p:nvSpPr>
          <p:cNvPr id="305" name="Shape 305"/>
          <p:cNvSpPr/>
          <p:nvPr/>
        </p:nvSpPr>
        <p:spPr>
          <a:xfrm>
            <a:off x="204046" y="5376454"/>
            <a:ext cx="2037359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 defTabSz="584200">
              <a:buClr>
                <a:srgbClr val="B92D5D"/>
              </a:buClr>
              <a:buFont typeface="Gill Sans"/>
              <a:defRPr sz="2000">
                <a:solidFill>
                  <a:srgbClr val="000000">
                    <a:alpha val="70000"/>
                  </a:srgbClr>
                </a:solidFill>
                <a:uFill>
                  <a:solidFill>
                    <a:srgbClr val="FF4013"/>
                  </a:solidFill>
                </a:u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Entusiasta</a:t>
            </a:r>
          </a:p>
        </p:txBody>
      </p:sp>
      <p:sp>
        <p:nvSpPr>
          <p:cNvPr id="306" name="Shape 306"/>
          <p:cNvSpPr/>
          <p:nvPr/>
        </p:nvSpPr>
        <p:spPr>
          <a:xfrm>
            <a:off x="10582213" y="5224054"/>
            <a:ext cx="2037359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defTabSz="584200">
              <a:buClr>
                <a:srgbClr val="9A244F"/>
              </a:buClr>
              <a:buFont typeface="Gill Sans"/>
              <a:defRPr sz="2000">
                <a:solidFill>
                  <a:srgbClr val="000000">
                    <a:alpha val="70000"/>
                  </a:srgbClr>
                </a:solidFill>
                <a:uFill>
                  <a:solidFill>
                    <a:srgbClr val="FF4013"/>
                  </a:solidFill>
                </a:u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Abierta </a:t>
            </a:r>
          </a:p>
          <a:p>
            <a:pPr defTabSz="584200">
              <a:buClr>
                <a:srgbClr val="9A244F"/>
              </a:buClr>
              <a:buFont typeface="Gill Sans"/>
              <a:defRPr sz="2000">
                <a:solidFill>
                  <a:srgbClr val="000000">
                    <a:alpha val="70000"/>
                  </a:srgbClr>
                </a:solidFill>
                <a:uFill>
                  <a:solidFill>
                    <a:srgbClr val="FF4013"/>
                  </a:solidFill>
                </a:u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a retos</a:t>
            </a:r>
          </a:p>
        </p:txBody>
      </p:sp>
      <p:sp>
        <p:nvSpPr>
          <p:cNvPr id="307" name="Shape 307"/>
          <p:cNvSpPr/>
          <p:nvPr/>
        </p:nvSpPr>
        <p:spPr>
          <a:xfrm>
            <a:off x="5439601" y="4610100"/>
            <a:ext cx="2125598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584200">
              <a:buClr>
                <a:srgbClr val="B92D5D"/>
              </a:buClr>
              <a:buFont typeface="Gill Sans"/>
              <a:defRPr sz="3500">
                <a:uFillTx/>
              </a:defRPr>
            </a:lvl1pPr>
          </a:lstStyle>
          <a:p>
            <a:r>
              <a:t>Gente:</a:t>
            </a:r>
          </a:p>
        </p:txBody>
      </p:sp>
      <p:sp>
        <p:nvSpPr>
          <p:cNvPr id="308" name="Shape 308"/>
          <p:cNvSpPr/>
          <p:nvPr/>
        </p:nvSpPr>
        <p:spPr>
          <a:xfrm>
            <a:off x="1194852" y="561462"/>
            <a:ext cx="10615097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buClr>
                <a:srgbClr val="B92D5D"/>
              </a:buClr>
              <a:buFont typeface="Gill Sans"/>
            </a:lvl1pPr>
          </a:lstStyle>
          <a:p>
            <a:r>
              <a:t>¿Quiénes trabajan con nosotros?</a:t>
            </a:r>
          </a:p>
        </p:txBody>
      </p:sp>
      <p:pic>
        <p:nvPicPr>
          <p:cNvPr id="309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14158" y="2679774"/>
            <a:ext cx="7776484" cy="3938365"/>
          </a:xfrm>
          <a:prstGeom prst="rect">
            <a:avLst/>
          </a:prstGeom>
          <a:ln w="12700">
            <a:miter lim="400000"/>
          </a:ln>
          <a:effectLst>
            <a:outerShdw blurRad="63500" dist="48377" dir="540000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10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ntr" presetSubtype="10" fill="hold" grpId="6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ntr" presetSubtype="10" fill="hold" grpId="7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" grpId="3" animBg="1" advAuto="0"/>
      <p:bldP spid="302" grpId="2" animBg="1" advAuto="0"/>
      <p:bldP spid="303" grpId="5" animBg="1" advAuto="0"/>
      <p:bldP spid="304" grpId="4" animBg="1" advAuto="0"/>
      <p:bldP spid="305" grpId="6" animBg="1" advAuto="0"/>
      <p:bldP spid="306" grpId="7" animBg="1" advAuto="0"/>
      <p:bldP spid="307" grpId="1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Depositphotos_67799165_original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824" y="-2988"/>
            <a:ext cx="13027624" cy="9214722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Shape 312"/>
          <p:cNvSpPr/>
          <p:nvPr/>
        </p:nvSpPr>
        <p:spPr>
          <a:xfrm>
            <a:off x="-22385" y="433453"/>
            <a:ext cx="13049569" cy="1811100"/>
          </a:xfrm>
          <a:prstGeom prst="rect">
            <a:avLst/>
          </a:prstGeom>
          <a:solidFill>
            <a:srgbClr val="B4227F">
              <a:alpha val="7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buClrTx/>
              <a:buFontTx/>
              <a:defRPr sz="2400">
                <a:solidFill>
                  <a:srgbClr val="872189">
                    <a:alpha val="73000"/>
                  </a:srgbClr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13" name="Shape 313"/>
          <p:cNvSpPr/>
          <p:nvPr/>
        </p:nvSpPr>
        <p:spPr>
          <a:xfrm>
            <a:off x="2141954" y="958003"/>
            <a:ext cx="8720892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80000"/>
              </a:lnSpc>
              <a:spcBef>
                <a:spcPts val="4200"/>
              </a:spcBef>
              <a:buFont typeface="Marker Felt"/>
              <a:defRPr>
                <a:solidFill>
                  <a:srgbClr val="FFFFFF"/>
                </a:solidFill>
              </a:defRPr>
            </a:lvl1pPr>
          </a:lstStyle>
          <a:p>
            <a:r>
              <a:t>Nuestro reto</a:t>
            </a:r>
          </a:p>
        </p:txBody>
      </p:sp>
      <p:sp>
        <p:nvSpPr>
          <p:cNvPr id="314" name="Shape 314"/>
          <p:cNvSpPr/>
          <p:nvPr/>
        </p:nvSpPr>
        <p:spPr>
          <a:xfrm>
            <a:off x="-22824" y="8289840"/>
            <a:ext cx="13050448" cy="1059206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buClrTx/>
              <a:buFontTx/>
              <a:defRPr sz="2400"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15" name="Shape 315"/>
          <p:cNvSpPr/>
          <p:nvPr/>
        </p:nvSpPr>
        <p:spPr>
          <a:xfrm>
            <a:off x="-22824" y="9351216"/>
            <a:ext cx="13050448" cy="4206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buClrTx/>
              <a:buFontTx/>
              <a:defRPr sz="2400">
                <a:solidFill>
                  <a:srgbClr val="FFFFFF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16" name="Shape 316"/>
          <p:cNvSpPr/>
          <p:nvPr/>
        </p:nvSpPr>
        <p:spPr>
          <a:xfrm>
            <a:off x="0" y="9033188"/>
            <a:ext cx="8323475" cy="204541"/>
          </a:xfrm>
          <a:prstGeom prst="rect">
            <a:avLst/>
          </a:prstGeom>
          <a:solidFill>
            <a:srgbClr val="B5227F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buClrTx/>
              <a:buFontTx/>
              <a:defRPr sz="1800">
                <a:solidFill>
                  <a:srgbClr val="FFFFFF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pPr>
            <a:endParaRPr/>
          </a:p>
        </p:txBody>
      </p:sp>
      <p:pic>
        <p:nvPicPr>
          <p:cNvPr id="317" name="image2.png" descr="Logo-AMDETUR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94" t="15922" r="5522" b="20468"/>
          <a:stretch>
            <a:fillRect/>
          </a:stretch>
        </p:blipFill>
        <p:spPr>
          <a:xfrm>
            <a:off x="8373365" y="8740766"/>
            <a:ext cx="2229567" cy="72106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image3.png" descr="Logo-Resilicencia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4742" y="8807005"/>
            <a:ext cx="1897083" cy="6569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background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3004800" cy="975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82917" y="3313059"/>
            <a:ext cx="1152449" cy="1152487"/>
          </a:xfrm>
          <a:prstGeom prst="rect">
            <a:avLst/>
          </a:prstGeom>
          <a:ln w="12700">
            <a:miter lim="400000"/>
          </a:ln>
        </p:spPr>
      </p:pic>
      <p:pic>
        <p:nvPicPr>
          <p:cNvPr id="322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667064" y="3313046"/>
            <a:ext cx="1152463" cy="11525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25" name="Group 325"/>
          <p:cNvGrpSpPr/>
          <p:nvPr/>
        </p:nvGrpSpPr>
        <p:grpSpPr>
          <a:xfrm>
            <a:off x="740840" y="4172296"/>
            <a:ext cx="1152449" cy="1257566"/>
            <a:chOff x="0" y="0"/>
            <a:chExt cx="1152448" cy="1257565"/>
          </a:xfrm>
        </p:grpSpPr>
        <p:pic>
          <p:nvPicPr>
            <p:cNvPr id="323" name="pasted-image.pdf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2559"/>
              <a:ext cx="1152449" cy="11524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4" name="Shape 324"/>
            <p:cNvSpPr/>
            <p:nvPr/>
          </p:nvSpPr>
          <p:spPr>
            <a:xfrm>
              <a:off x="284626" y="0"/>
              <a:ext cx="583197" cy="12575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buClr>
                  <a:srgbClr val="FFFFFF"/>
                </a:buClr>
                <a:buFont typeface="Gill Sans Light"/>
                <a:defRPr sz="8000">
                  <a:solidFill>
                    <a:srgbClr val="FFFFFF"/>
                  </a:solidFill>
                  <a:uFillTx/>
                  <a:latin typeface="Gotham Bold"/>
                  <a:ea typeface="Gotham Bold"/>
                  <a:cs typeface="Gotham Bold"/>
                  <a:sym typeface="Gotham Bold"/>
                </a:defRPr>
              </a:lvl1pPr>
            </a:lstStyle>
            <a:p>
              <a:r>
                <a:t>?</a:t>
              </a:r>
            </a:p>
          </p:txBody>
        </p:sp>
      </p:grpSp>
      <p:grpSp>
        <p:nvGrpSpPr>
          <p:cNvPr id="328" name="Group 328"/>
          <p:cNvGrpSpPr/>
          <p:nvPr/>
        </p:nvGrpSpPr>
        <p:grpSpPr>
          <a:xfrm>
            <a:off x="11309148" y="4172296"/>
            <a:ext cx="1152449" cy="1257566"/>
            <a:chOff x="0" y="0"/>
            <a:chExt cx="1152448" cy="1257565"/>
          </a:xfrm>
        </p:grpSpPr>
        <p:pic>
          <p:nvPicPr>
            <p:cNvPr id="326" name="pasted-image.pdf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0925"/>
              <a:ext cx="1152449" cy="11524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7" name="Shape 327"/>
            <p:cNvSpPr/>
            <p:nvPr/>
          </p:nvSpPr>
          <p:spPr>
            <a:xfrm>
              <a:off x="284626" y="0"/>
              <a:ext cx="583197" cy="12575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buClr>
                  <a:srgbClr val="FFFFFF"/>
                </a:buClr>
                <a:buFont typeface="Gill Sans Light"/>
                <a:defRPr sz="8000">
                  <a:solidFill>
                    <a:srgbClr val="FFFFFF"/>
                  </a:solidFill>
                  <a:uFillTx/>
                  <a:latin typeface="Gotham Bold"/>
                  <a:ea typeface="Gotham Bold"/>
                  <a:cs typeface="Gotham Bold"/>
                  <a:sym typeface="Gotham Bold"/>
                </a:defRPr>
              </a:lvl1pPr>
            </a:lstStyle>
            <a:p>
              <a:r>
                <a:t>?</a:t>
              </a:r>
            </a:p>
          </p:txBody>
        </p:sp>
      </p:grpSp>
      <p:grpSp>
        <p:nvGrpSpPr>
          <p:cNvPr id="331" name="Group 331"/>
          <p:cNvGrpSpPr/>
          <p:nvPr/>
        </p:nvGrpSpPr>
        <p:grpSpPr>
          <a:xfrm>
            <a:off x="6024994" y="2757170"/>
            <a:ext cx="1152449" cy="1257566"/>
            <a:chOff x="0" y="0"/>
            <a:chExt cx="1152448" cy="1257565"/>
          </a:xfrm>
        </p:grpSpPr>
        <p:pic>
          <p:nvPicPr>
            <p:cNvPr id="329" name="pasted-image.pdf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2558"/>
              <a:ext cx="1152449" cy="11524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30" name="Shape 330"/>
            <p:cNvSpPr/>
            <p:nvPr/>
          </p:nvSpPr>
          <p:spPr>
            <a:xfrm>
              <a:off x="284626" y="0"/>
              <a:ext cx="583196" cy="12575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buClr>
                  <a:srgbClr val="FFFFFF"/>
                </a:buClr>
                <a:buFont typeface="Gill Sans Light"/>
                <a:defRPr sz="8000">
                  <a:solidFill>
                    <a:srgbClr val="FFFFFF"/>
                  </a:solidFill>
                  <a:uFillTx/>
                  <a:latin typeface="Gotham Bold"/>
                  <a:ea typeface="Gotham Bold"/>
                  <a:cs typeface="Gotham Bold"/>
                  <a:sym typeface="Gotham Bold"/>
                </a:defRPr>
              </a:lvl1pPr>
            </a:lstStyle>
            <a:p>
              <a:r>
                <a:t>?</a:t>
              </a:r>
            </a:p>
          </p:txBody>
        </p:sp>
      </p:grpSp>
      <p:sp>
        <p:nvSpPr>
          <p:cNvPr id="332" name="Shape 332"/>
          <p:cNvSpPr/>
          <p:nvPr/>
        </p:nvSpPr>
        <p:spPr>
          <a:xfrm>
            <a:off x="-22385" y="433453"/>
            <a:ext cx="13049569" cy="1907591"/>
          </a:xfrm>
          <a:prstGeom prst="rect">
            <a:avLst/>
          </a:prstGeom>
          <a:solidFill>
            <a:srgbClr val="B4227F">
              <a:alpha val="7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buClrTx/>
              <a:buFontTx/>
              <a:defRPr sz="2400">
                <a:solidFill>
                  <a:srgbClr val="872189">
                    <a:alpha val="73000"/>
                  </a:srgbClr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33" name="Shape 333"/>
          <p:cNvSpPr/>
          <p:nvPr/>
        </p:nvSpPr>
        <p:spPr>
          <a:xfrm>
            <a:off x="1163618" y="366183"/>
            <a:ext cx="10855961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spcBef>
                <a:spcPts val="4200"/>
              </a:spcBef>
              <a:buFont typeface="Marker Felt"/>
              <a:defRPr>
                <a:solidFill>
                  <a:srgbClr val="FFFFFF"/>
                </a:solidFill>
              </a:defRPr>
            </a:lvl1pPr>
          </a:lstStyle>
          <a:p>
            <a:r>
              <a:t>Una nueva forma de hacer turismo</a:t>
            </a:r>
          </a:p>
        </p:txBody>
      </p:sp>
      <p:sp>
        <p:nvSpPr>
          <p:cNvPr id="334" name="Shape 334"/>
          <p:cNvSpPr/>
          <p:nvPr/>
        </p:nvSpPr>
        <p:spPr>
          <a:xfrm>
            <a:off x="606663" y="1523576"/>
            <a:ext cx="11791474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584200">
              <a:spcBef>
                <a:spcPts val="4200"/>
              </a:spcBef>
              <a:buFont typeface="Marker Felt"/>
              <a:defRPr sz="200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otham Book"/>
              </a:defRPr>
            </a:lvl1pPr>
          </a:lstStyle>
          <a:p>
            <a:r>
              <a:t>Hasta hace poco, los colaboradores potenciales pensaban que la hospitalidad se limitaba a puestos de trabajo en campos más tradicionales como los restaurantes y hoteles.  </a:t>
            </a:r>
          </a:p>
        </p:txBody>
      </p:sp>
      <p:sp>
        <p:nvSpPr>
          <p:cNvPr id="335" name="Shape 335"/>
          <p:cNvSpPr/>
          <p:nvPr/>
        </p:nvSpPr>
        <p:spPr>
          <a:xfrm>
            <a:off x="0" y="9033188"/>
            <a:ext cx="8323475" cy="204541"/>
          </a:xfrm>
          <a:prstGeom prst="rect">
            <a:avLst/>
          </a:prstGeom>
          <a:solidFill>
            <a:srgbClr val="B5227F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buClrTx/>
              <a:buFontTx/>
              <a:defRPr sz="1800">
                <a:solidFill>
                  <a:srgbClr val="FFFFFF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pPr>
            <a:endParaRPr/>
          </a:p>
        </p:txBody>
      </p:sp>
      <p:pic>
        <p:nvPicPr>
          <p:cNvPr id="336" name="image2.png" descr="Logo-AMDETUR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94" t="15922" r="5522" b="20468"/>
          <a:stretch>
            <a:fillRect/>
          </a:stretch>
        </p:blipFill>
        <p:spPr>
          <a:xfrm>
            <a:off x="8373365" y="8740766"/>
            <a:ext cx="2229567" cy="72106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7" name="image3.png" descr="Logo-Resilicencia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4742" y="8807005"/>
            <a:ext cx="1897083" cy="6569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" grpId="1" animBg="1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44424" y="3258342"/>
            <a:ext cx="8715952" cy="3251695"/>
          </a:xfrm>
          <a:prstGeom prst="rect">
            <a:avLst/>
          </a:prstGeom>
          <a:ln w="12700">
            <a:miter lim="400000"/>
          </a:ln>
        </p:spPr>
      </p:pic>
      <p:sp>
        <p:nvSpPr>
          <p:cNvPr id="340" name="Shape 340"/>
          <p:cNvSpPr/>
          <p:nvPr/>
        </p:nvSpPr>
        <p:spPr>
          <a:xfrm>
            <a:off x="3050063" y="6746009"/>
            <a:ext cx="137414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584200">
              <a:buClr>
                <a:srgbClr val="FF4013"/>
              </a:buClr>
              <a:buFont typeface="Chalkduster"/>
              <a:defRPr sz="2500" cap="all">
                <a:solidFill>
                  <a:srgbClr val="53585F"/>
                </a:solidFill>
                <a:uFill>
                  <a:solidFill>
                    <a:srgbClr val="FF4013"/>
                  </a:solidFill>
                </a:u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Ventas</a:t>
            </a:r>
          </a:p>
        </p:txBody>
      </p:sp>
      <p:sp>
        <p:nvSpPr>
          <p:cNvPr id="341" name="Shape 341"/>
          <p:cNvSpPr/>
          <p:nvPr/>
        </p:nvSpPr>
        <p:spPr>
          <a:xfrm>
            <a:off x="5334952" y="6654855"/>
            <a:ext cx="2334896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584200">
              <a:buClr>
                <a:srgbClr val="FEC700"/>
              </a:buClr>
              <a:buFont typeface="Chalkduster"/>
              <a:defRPr sz="2500" cap="all">
                <a:solidFill>
                  <a:srgbClr val="53585F"/>
                </a:solidFill>
                <a:uFill>
                  <a:solidFill>
                    <a:srgbClr val="FF4013"/>
                  </a:solidFill>
                </a:u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Servicio al </a:t>
            </a:r>
          </a:p>
          <a:p>
            <a:pPr defTabSz="584200">
              <a:buClr>
                <a:srgbClr val="FEC700"/>
              </a:buClr>
              <a:buFont typeface="Chalkduster"/>
              <a:defRPr sz="2500" cap="all">
                <a:solidFill>
                  <a:srgbClr val="53585F"/>
                </a:solidFill>
                <a:uFill>
                  <a:solidFill>
                    <a:srgbClr val="FF4013"/>
                  </a:solidFill>
                </a:u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cliente</a:t>
            </a:r>
          </a:p>
        </p:txBody>
      </p:sp>
      <p:sp>
        <p:nvSpPr>
          <p:cNvPr id="342" name="Shape 342"/>
          <p:cNvSpPr/>
          <p:nvPr/>
        </p:nvSpPr>
        <p:spPr>
          <a:xfrm>
            <a:off x="8258810" y="6746009"/>
            <a:ext cx="1932623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584200">
              <a:buClr>
                <a:srgbClr val="669C35"/>
              </a:buClr>
              <a:buFont typeface="Chalkduster"/>
              <a:defRPr sz="2500" cap="all">
                <a:solidFill>
                  <a:srgbClr val="53585F"/>
                </a:solidFill>
                <a:uFill>
                  <a:solidFill>
                    <a:srgbClr val="FF4013"/>
                  </a:solidFill>
                </a:u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Hotelería</a:t>
            </a:r>
          </a:p>
        </p:txBody>
      </p:sp>
      <p:sp>
        <p:nvSpPr>
          <p:cNvPr id="343" name="Shape 343"/>
          <p:cNvSpPr/>
          <p:nvPr/>
        </p:nvSpPr>
        <p:spPr>
          <a:xfrm>
            <a:off x="1183144" y="1792816"/>
            <a:ext cx="10638512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584200">
              <a:buClr>
                <a:srgbClr val="002E7A"/>
              </a:buClr>
              <a:buFont typeface="Gill Sans"/>
              <a:defRPr sz="2500">
                <a:solidFill>
                  <a:srgbClr val="000000">
                    <a:alpha val="70000"/>
                  </a:srgbClr>
                </a:solidFill>
                <a:uFill>
                  <a:solidFill>
                    <a:srgbClr val="FF4013"/>
                  </a:solidFill>
                </a:uFill>
                <a:latin typeface="+mn-lt"/>
                <a:ea typeface="+mn-ea"/>
                <a:cs typeface="+mn-cs"/>
                <a:sym typeface="Gotham Book"/>
              </a:defRPr>
            </a:lvl1pPr>
          </a:lstStyle>
          <a:p>
            <a:r>
              <a:t>Sin embargo, tanto una propiedad como un club vacacional, ofrecen las siguientes opciones:</a:t>
            </a:r>
          </a:p>
        </p:txBody>
      </p:sp>
      <p:pic>
        <p:nvPicPr>
          <p:cNvPr id="344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63550" y="4203654"/>
            <a:ext cx="1547168" cy="1361072"/>
          </a:xfrm>
          <a:prstGeom prst="rect">
            <a:avLst/>
          </a:prstGeom>
          <a:ln w="12700">
            <a:miter lim="400000"/>
          </a:ln>
          <a:effectLst>
            <a:outerShdw blurRad="101600" dist="102011" dir="5400000" rotWithShape="0">
              <a:srgbClr val="000000">
                <a:alpha val="40338"/>
              </a:srgbClr>
            </a:outerShdw>
          </a:effectLst>
        </p:spPr>
      </p:pic>
      <p:pic>
        <p:nvPicPr>
          <p:cNvPr id="345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758763" y="4098126"/>
            <a:ext cx="1487273" cy="1531918"/>
          </a:xfrm>
          <a:prstGeom prst="rect">
            <a:avLst/>
          </a:prstGeom>
          <a:ln w="12700">
            <a:miter lim="400000"/>
          </a:ln>
          <a:effectLst>
            <a:outerShdw blurRad="101600" dist="102011" dir="5400000" rotWithShape="0">
              <a:srgbClr val="000000">
                <a:alpha val="40338"/>
              </a:srgbClr>
            </a:outerShdw>
          </a:effectLst>
        </p:spPr>
      </p:pic>
      <p:pic>
        <p:nvPicPr>
          <p:cNvPr id="346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391096" y="4092109"/>
            <a:ext cx="1668051" cy="1361072"/>
          </a:xfrm>
          <a:prstGeom prst="rect">
            <a:avLst/>
          </a:prstGeom>
          <a:ln w="12700">
            <a:miter lim="400000"/>
          </a:ln>
          <a:effectLst>
            <a:outerShdw blurRad="101600" dist="102011" dir="5400000" rotWithShape="0">
              <a:srgbClr val="000000">
                <a:alpha val="40338"/>
              </a:srgbClr>
            </a:outerShdw>
          </a:effectLst>
        </p:spPr>
      </p:pic>
      <p:sp>
        <p:nvSpPr>
          <p:cNvPr id="347" name="Shape 347"/>
          <p:cNvSpPr/>
          <p:nvPr/>
        </p:nvSpPr>
        <p:spPr>
          <a:xfrm>
            <a:off x="1081929" y="543983"/>
            <a:ext cx="10883901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r>
              <a:t>Una nueva forma de hacer turismo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" grpId="1" animBg="1" advAuto="0"/>
      <p:bldP spid="341" grpId="2" animBg="1" advAuto="0"/>
      <p:bldP spid="342" grpId="3" animBg="1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38250" y="2365615"/>
            <a:ext cx="4382300" cy="4382290"/>
          </a:xfrm>
          <a:prstGeom prst="rect">
            <a:avLst/>
          </a:prstGeom>
          <a:ln w="12700">
            <a:miter lim="400000"/>
          </a:ln>
        </p:spPr>
      </p:pic>
      <p:sp>
        <p:nvSpPr>
          <p:cNvPr id="350" name="Shape 350"/>
          <p:cNvSpPr/>
          <p:nvPr/>
        </p:nvSpPr>
        <p:spPr>
          <a:xfrm>
            <a:off x="5261610" y="3195320"/>
            <a:ext cx="2735581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584200">
              <a:lnSpc>
                <a:spcPct val="90000"/>
              </a:lnSpc>
              <a:buClr>
                <a:srgbClr val="FFFFFF"/>
              </a:buClr>
              <a:buFont typeface="Gill Sans Light"/>
              <a:defRPr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otham Book"/>
              </a:defRPr>
            </a:lvl1pPr>
          </a:lstStyle>
          <a:p>
            <a:r>
              <a:t>VENTAS</a:t>
            </a:r>
          </a:p>
        </p:txBody>
      </p:sp>
      <p:sp>
        <p:nvSpPr>
          <p:cNvPr id="351" name="Shape 351"/>
          <p:cNvSpPr/>
          <p:nvPr/>
        </p:nvSpPr>
        <p:spPr>
          <a:xfrm>
            <a:off x="1261533" y="3000303"/>
            <a:ext cx="3058121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defTabSz="584200">
              <a:buClr>
                <a:srgbClr val="FFFFFF"/>
              </a:buClr>
              <a:buFont typeface="Gill Sans"/>
              <a:defRPr sz="2000">
                <a:solidFill>
                  <a:srgbClr val="000000">
                    <a:alpha val="70000"/>
                  </a:srgbClr>
                </a:solidFill>
                <a:uFill>
                  <a:solidFill>
                    <a:srgbClr val="FF4013"/>
                  </a:solidFill>
                </a:u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Una base inagotable de </a:t>
            </a:r>
          </a:p>
          <a:p>
            <a:pPr defTabSz="584200">
              <a:buClr>
                <a:srgbClr val="FFFFFF"/>
              </a:buClr>
              <a:buFont typeface="Gill Sans"/>
              <a:defRPr sz="2000">
                <a:solidFill>
                  <a:srgbClr val="000000">
                    <a:alpha val="70000"/>
                  </a:srgbClr>
                </a:solidFill>
                <a:uFill>
                  <a:solidFill>
                    <a:srgbClr val="FF4013"/>
                  </a:solidFill>
                </a:u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nuevos prospectos</a:t>
            </a:r>
          </a:p>
        </p:txBody>
      </p:sp>
      <p:sp>
        <p:nvSpPr>
          <p:cNvPr id="352" name="Shape 352"/>
          <p:cNvSpPr/>
          <p:nvPr/>
        </p:nvSpPr>
        <p:spPr>
          <a:xfrm>
            <a:off x="7251076" y="7448093"/>
            <a:ext cx="3816271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defTabSz="584200">
              <a:buClr>
                <a:srgbClr val="FFFFFF"/>
              </a:buClr>
              <a:buFont typeface="Gill Sans"/>
              <a:defRPr sz="2000">
                <a:solidFill>
                  <a:srgbClr val="000000">
                    <a:alpha val="70000"/>
                  </a:srgbClr>
                </a:solidFill>
                <a:uFill>
                  <a:solidFill>
                    <a:srgbClr val="FF4013"/>
                  </a:solidFill>
                </a:u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Reventa (Upgrades) a base </a:t>
            </a:r>
          </a:p>
          <a:p>
            <a:pPr defTabSz="584200">
              <a:buClr>
                <a:srgbClr val="FFFFFF"/>
              </a:buClr>
              <a:buFont typeface="Gill Sans"/>
              <a:defRPr sz="2000">
                <a:solidFill>
                  <a:srgbClr val="000000">
                    <a:alpha val="70000"/>
                  </a:srgbClr>
                </a:solidFill>
                <a:uFill>
                  <a:solidFill>
                    <a:srgbClr val="FF4013"/>
                  </a:solidFill>
                </a:u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de socios existentes</a:t>
            </a:r>
          </a:p>
        </p:txBody>
      </p:sp>
      <p:sp>
        <p:nvSpPr>
          <p:cNvPr id="353" name="Shape 353"/>
          <p:cNvSpPr/>
          <p:nvPr/>
        </p:nvSpPr>
        <p:spPr>
          <a:xfrm>
            <a:off x="8797713" y="3000303"/>
            <a:ext cx="3166151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defTabSz="584200">
              <a:buClr>
                <a:srgbClr val="FFFFFF"/>
              </a:buClr>
              <a:buFont typeface="Gill Sans"/>
              <a:defRPr sz="2000">
                <a:solidFill>
                  <a:srgbClr val="000000">
                    <a:alpha val="70000"/>
                  </a:srgbClr>
                </a:solidFill>
                <a:uFill>
                  <a:solidFill>
                    <a:srgbClr val="FF4013"/>
                  </a:solidFill>
                </a:u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Un excelente esquema </a:t>
            </a:r>
          </a:p>
          <a:p>
            <a:pPr defTabSz="584200">
              <a:buClr>
                <a:srgbClr val="FFFFFF"/>
              </a:buClr>
              <a:buFont typeface="Gill Sans"/>
              <a:defRPr sz="2000">
                <a:solidFill>
                  <a:srgbClr val="000000">
                    <a:alpha val="70000"/>
                  </a:srgbClr>
                </a:solidFill>
                <a:uFill>
                  <a:solidFill>
                    <a:srgbClr val="FF4013"/>
                  </a:solidFill>
                </a:u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de compensación</a:t>
            </a:r>
          </a:p>
        </p:txBody>
      </p:sp>
      <p:pic>
        <p:nvPicPr>
          <p:cNvPr id="354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46378" y="4209348"/>
            <a:ext cx="1966044" cy="1729564"/>
          </a:xfrm>
          <a:prstGeom prst="rect">
            <a:avLst/>
          </a:prstGeom>
          <a:ln w="12700">
            <a:miter lim="400000"/>
          </a:ln>
          <a:effectLst>
            <a:outerShdw blurRad="101600" dist="102011" dir="5400000" rotWithShape="0">
              <a:srgbClr val="000000">
                <a:alpha val="40338"/>
              </a:srgbClr>
            </a:outerShdw>
          </a:effectLst>
        </p:spPr>
      </p:pic>
      <p:sp>
        <p:nvSpPr>
          <p:cNvPr id="355" name="Shape 355"/>
          <p:cNvSpPr/>
          <p:nvPr/>
        </p:nvSpPr>
        <p:spPr>
          <a:xfrm>
            <a:off x="1081929" y="543983"/>
            <a:ext cx="10883901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r>
              <a:t>Una nueva forma de hacer turismo</a:t>
            </a:r>
          </a:p>
        </p:txBody>
      </p:sp>
      <p:pic>
        <p:nvPicPr>
          <p:cNvPr id="356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906278" y="1357979"/>
            <a:ext cx="1341121" cy="1634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357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412227" y="7283005"/>
            <a:ext cx="1799883" cy="7746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58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876620" y="1851200"/>
            <a:ext cx="1565124" cy="10548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" grpId="1" animBg="1" advAuto="0"/>
      <p:bldP spid="352" grpId="2" animBg="1" advAuto="0"/>
      <p:bldP spid="353" grpId="3" animBg="1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38255" y="2365615"/>
            <a:ext cx="4382290" cy="4382290"/>
          </a:xfrm>
          <a:prstGeom prst="rect">
            <a:avLst/>
          </a:prstGeom>
          <a:ln w="12700">
            <a:miter lim="400000"/>
          </a:ln>
        </p:spPr>
      </p:pic>
      <p:sp>
        <p:nvSpPr>
          <p:cNvPr id="361" name="Shape 361"/>
          <p:cNvSpPr/>
          <p:nvPr/>
        </p:nvSpPr>
        <p:spPr>
          <a:xfrm>
            <a:off x="4675187" y="3055620"/>
            <a:ext cx="3908426" cy="144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584200">
              <a:lnSpc>
                <a:spcPct val="90000"/>
              </a:lnSpc>
              <a:buClr>
                <a:srgbClr val="FFFFFF"/>
              </a:buClr>
              <a:buFont typeface="Gill Sans Light"/>
              <a:defRPr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otham Book"/>
              </a:defRPr>
            </a:pPr>
            <a:r>
              <a:t>SERVICIO </a:t>
            </a:r>
          </a:p>
          <a:p>
            <a:pPr defTabSz="584200">
              <a:lnSpc>
                <a:spcPct val="90000"/>
              </a:lnSpc>
              <a:buClr>
                <a:srgbClr val="FFFFFF"/>
              </a:buClr>
              <a:buFont typeface="Gill Sans Light"/>
              <a:defRPr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otham Book"/>
              </a:defRPr>
            </a:pPr>
            <a:r>
              <a:t>AL CLIENTE</a:t>
            </a:r>
          </a:p>
        </p:txBody>
      </p:sp>
      <p:sp>
        <p:nvSpPr>
          <p:cNvPr id="362" name="Shape 362"/>
          <p:cNvSpPr/>
          <p:nvPr/>
        </p:nvSpPr>
        <p:spPr>
          <a:xfrm>
            <a:off x="218205" y="2985273"/>
            <a:ext cx="4318795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defTabSz="584200">
              <a:buClr>
                <a:srgbClr val="FFFFFF"/>
              </a:buClr>
              <a:buFont typeface="Gill Sans"/>
              <a:defRPr sz="2000">
                <a:solidFill>
                  <a:srgbClr val="000000">
                    <a:alpha val="70000"/>
                  </a:srgbClr>
                </a:solidFill>
                <a:uFill>
                  <a:solidFill>
                    <a:srgbClr val="FF4013"/>
                  </a:solidFill>
                </a:u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Estabilidad laboral </a:t>
            </a:r>
          </a:p>
          <a:p>
            <a:pPr defTabSz="584200">
              <a:buClr>
                <a:srgbClr val="FFFFFF"/>
              </a:buClr>
              <a:buFont typeface="Gill Sans"/>
              <a:defRPr sz="2000">
                <a:solidFill>
                  <a:srgbClr val="000000">
                    <a:alpha val="70000"/>
                  </a:srgbClr>
                </a:solidFill>
                <a:uFill>
                  <a:solidFill>
                    <a:srgbClr val="FF4013"/>
                  </a:solidFill>
                </a:u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(baja rotación)</a:t>
            </a:r>
          </a:p>
        </p:txBody>
      </p:sp>
      <p:sp>
        <p:nvSpPr>
          <p:cNvPr id="363" name="Shape 363"/>
          <p:cNvSpPr/>
          <p:nvPr/>
        </p:nvSpPr>
        <p:spPr>
          <a:xfrm>
            <a:off x="2054690" y="7202169"/>
            <a:ext cx="5154137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defTabSz="584200">
              <a:buClr>
                <a:srgbClr val="FFFFFF"/>
              </a:buClr>
              <a:buFont typeface="Gill Sans"/>
              <a:defRPr sz="2000">
                <a:solidFill>
                  <a:srgbClr val="000000">
                    <a:alpha val="70000"/>
                  </a:srgbClr>
                </a:solidFill>
                <a:uFill>
                  <a:solidFill>
                    <a:srgbClr val="FF4013"/>
                  </a:solidFill>
                </a:u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Oportunidades REALES </a:t>
            </a:r>
          </a:p>
          <a:p>
            <a:pPr defTabSz="584200">
              <a:buClr>
                <a:srgbClr val="FFFFFF"/>
              </a:buClr>
              <a:buFont typeface="Gill Sans"/>
              <a:defRPr sz="2000">
                <a:solidFill>
                  <a:srgbClr val="000000">
                    <a:alpha val="70000"/>
                  </a:srgbClr>
                </a:solidFill>
                <a:uFill>
                  <a:solidFill>
                    <a:srgbClr val="FF4013"/>
                  </a:solidFill>
                </a:u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de crecimiento</a:t>
            </a:r>
          </a:p>
        </p:txBody>
      </p:sp>
      <p:sp>
        <p:nvSpPr>
          <p:cNvPr id="364" name="Shape 364"/>
          <p:cNvSpPr/>
          <p:nvPr/>
        </p:nvSpPr>
        <p:spPr>
          <a:xfrm>
            <a:off x="7801635" y="2832873"/>
            <a:ext cx="5574428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defTabSz="584200">
              <a:buClr>
                <a:srgbClr val="FFFFFF"/>
              </a:buClr>
              <a:buFont typeface="Gill Sans"/>
              <a:defRPr sz="2000">
                <a:solidFill>
                  <a:srgbClr val="000000">
                    <a:alpha val="70000"/>
                  </a:srgbClr>
                </a:solidFill>
                <a:uFill>
                  <a:solidFill>
                    <a:srgbClr val="FF4013"/>
                  </a:solidFill>
                </a:u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Experiencia en múltiples áreas </a:t>
            </a:r>
          </a:p>
          <a:p>
            <a:pPr defTabSz="584200">
              <a:buClr>
                <a:srgbClr val="FFFFFF"/>
              </a:buClr>
              <a:buFont typeface="Gill Sans"/>
              <a:defRPr sz="2000">
                <a:solidFill>
                  <a:srgbClr val="000000">
                    <a:alpha val="70000"/>
                  </a:srgbClr>
                </a:solidFill>
                <a:uFill>
                  <a:solidFill>
                    <a:srgbClr val="FF4013"/>
                  </a:solidFill>
                </a:u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(hoteles, cruceros, </a:t>
            </a:r>
          </a:p>
          <a:p>
            <a:pPr defTabSz="584200">
              <a:buClr>
                <a:srgbClr val="FFFFFF"/>
              </a:buClr>
              <a:buFont typeface="Gill Sans"/>
              <a:defRPr sz="2000">
                <a:solidFill>
                  <a:srgbClr val="000000">
                    <a:alpha val="70000"/>
                  </a:srgbClr>
                </a:solidFill>
                <a:uFill>
                  <a:solidFill>
                    <a:srgbClr val="FF4013"/>
                  </a:solidFill>
                </a:u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seguros vacacionales)</a:t>
            </a:r>
          </a:p>
        </p:txBody>
      </p:sp>
      <p:sp>
        <p:nvSpPr>
          <p:cNvPr id="365" name="Shape 365"/>
          <p:cNvSpPr/>
          <p:nvPr/>
        </p:nvSpPr>
        <p:spPr>
          <a:xfrm>
            <a:off x="6340377" y="7202169"/>
            <a:ext cx="4571207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defTabSz="584200">
              <a:buClr>
                <a:srgbClr val="FFFFFF"/>
              </a:buClr>
              <a:buFont typeface="Gill Sans"/>
              <a:defRPr sz="2000">
                <a:solidFill>
                  <a:srgbClr val="000000">
                    <a:alpha val="70000"/>
                  </a:srgbClr>
                </a:solidFill>
                <a:uFill>
                  <a:solidFill>
                    <a:srgbClr val="FF4013"/>
                  </a:solidFill>
                </a:u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Atractivo esquema </a:t>
            </a:r>
          </a:p>
          <a:p>
            <a:pPr defTabSz="584200">
              <a:buClr>
                <a:srgbClr val="FFFFFF"/>
              </a:buClr>
              <a:buFont typeface="Gill Sans"/>
              <a:defRPr sz="2000">
                <a:solidFill>
                  <a:srgbClr val="000000">
                    <a:alpha val="70000"/>
                  </a:srgbClr>
                </a:solidFill>
                <a:uFill>
                  <a:solidFill>
                    <a:srgbClr val="FF4013"/>
                  </a:solidFill>
                </a:u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de Comisiones</a:t>
            </a:r>
          </a:p>
        </p:txBody>
      </p:sp>
      <p:pic>
        <p:nvPicPr>
          <p:cNvPr id="366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86035" y="4518697"/>
            <a:ext cx="1686730" cy="1737361"/>
          </a:xfrm>
          <a:prstGeom prst="rect">
            <a:avLst/>
          </a:prstGeom>
          <a:ln w="12700">
            <a:miter lim="400000"/>
          </a:ln>
          <a:effectLst>
            <a:outerShdw blurRad="101600" dist="102011" dir="5400000" rotWithShape="0">
              <a:srgbClr val="000000">
                <a:alpha val="40338"/>
              </a:srgbClr>
            </a:outerShdw>
          </a:effectLst>
        </p:spPr>
      </p:pic>
      <p:sp>
        <p:nvSpPr>
          <p:cNvPr id="367" name="Shape 367"/>
          <p:cNvSpPr/>
          <p:nvPr/>
        </p:nvSpPr>
        <p:spPr>
          <a:xfrm>
            <a:off x="1081929" y="543983"/>
            <a:ext cx="10883901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r>
              <a:t>Una nueva forma de hacer turismo</a:t>
            </a:r>
          </a:p>
        </p:txBody>
      </p:sp>
      <p:pic>
        <p:nvPicPr>
          <p:cNvPr id="368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042035" y="6518238"/>
            <a:ext cx="1609129" cy="167386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9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17500" y="6731063"/>
            <a:ext cx="1503693" cy="124821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0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289113" y="1414941"/>
            <a:ext cx="1114972" cy="1333463"/>
          </a:xfrm>
          <a:prstGeom prst="rect">
            <a:avLst/>
          </a:prstGeom>
          <a:ln w="12700">
            <a:miter lim="400000"/>
          </a:ln>
        </p:spPr>
      </p:pic>
      <p:pic>
        <p:nvPicPr>
          <p:cNvPr id="371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569627" y="1621146"/>
            <a:ext cx="1399439" cy="12184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" grpId="1" animBg="1" advAuto="0"/>
      <p:bldP spid="363" grpId="2" animBg="1" advAuto="0"/>
      <p:bldP spid="364" grpId="3" animBg="1" advAuto="0"/>
      <p:bldP spid="365" grpId="4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0031" y="877853"/>
            <a:ext cx="11284738" cy="7449254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hape 57"/>
          <p:cNvSpPr/>
          <p:nvPr/>
        </p:nvSpPr>
        <p:spPr>
          <a:xfrm>
            <a:off x="2610914" y="2247899"/>
            <a:ext cx="2646380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defTabSz="584200">
              <a:buFont typeface="Gill Sans"/>
              <a:defRPr sz="1800">
                <a:solidFill>
                  <a:srgbClr val="FFFFFF"/>
                </a:solidFill>
                <a:uFill>
                  <a:solidFill>
                    <a:srgbClr val="FF4013"/>
                  </a:solidFill>
                </a:u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dirty="0"/>
              <a:t>México ocupa el </a:t>
            </a:r>
          </a:p>
          <a:p>
            <a:pPr defTabSz="584200">
              <a:buFont typeface="Gill Sans"/>
              <a:defRPr sz="1800">
                <a:solidFill>
                  <a:srgbClr val="FFFFFF"/>
                </a:solidFill>
                <a:uFill>
                  <a:solidFill>
                    <a:srgbClr val="FF4013"/>
                  </a:solidFill>
                </a:u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lang="es-ES_tradnl" dirty="0" smtClean="0"/>
              <a:t>L</a:t>
            </a:r>
            <a:r>
              <a:rPr dirty="0" smtClean="0"/>
              <a:t>ugar</a:t>
            </a:r>
            <a:r>
              <a:rPr lang="es-ES" dirty="0" smtClean="0"/>
              <a:t> 9</a:t>
            </a:r>
            <a:r>
              <a:rPr dirty="0" smtClean="0"/>
              <a:t> </a:t>
            </a:r>
            <a:r>
              <a:rPr dirty="0"/>
              <a:t>entre los países más visitados </a:t>
            </a:r>
          </a:p>
          <a:p>
            <a:pPr defTabSz="584200">
              <a:buFont typeface="Gill Sans"/>
              <a:defRPr sz="1800">
                <a:solidFill>
                  <a:srgbClr val="FFFFFF"/>
                </a:solidFill>
                <a:uFill>
                  <a:solidFill>
                    <a:srgbClr val="FF4013"/>
                  </a:solidFill>
                </a:u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dirty="0"/>
              <a:t>del mundo</a:t>
            </a:r>
          </a:p>
        </p:txBody>
      </p:sp>
      <p:sp>
        <p:nvSpPr>
          <p:cNvPr id="58" name="Shape 58"/>
          <p:cNvSpPr/>
          <p:nvPr/>
        </p:nvSpPr>
        <p:spPr>
          <a:xfrm>
            <a:off x="7270343" y="1976120"/>
            <a:ext cx="2052456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584200">
              <a:buFont typeface="Gill Sans"/>
              <a:defRPr sz="1800">
                <a:solidFill>
                  <a:srgbClr val="FFFFFF"/>
                </a:solidFill>
                <a:uFill>
                  <a:solidFill>
                    <a:srgbClr val="FF4013"/>
                  </a:solidFill>
                </a:u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México recibe al 45% del total de visitantes en América Latina </a:t>
            </a:r>
          </a:p>
        </p:txBody>
      </p:sp>
      <p:sp>
        <p:nvSpPr>
          <p:cNvPr id="59" name="Shape 59"/>
          <p:cNvSpPr/>
          <p:nvPr/>
        </p:nvSpPr>
        <p:spPr>
          <a:xfrm>
            <a:off x="1020874" y="5170644"/>
            <a:ext cx="2646380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584200">
              <a:buFont typeface="Gill Sans"/>
              <a:defRPr sz="1800">
                <a:solidFill>
                  <a:srgbClr val="FFFFFF"/>
                </a:solidFill>
                <a:uFill>
                  <a:solidFill>
                    <a:srgbClr val="FF4013"/>
                  </a:solidFill>
                </a:u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Actualmente la industria del tiempo compartido emplea a más de 220 mil personas en México</a:t>
            </a:r>
          </a:p>
        </p:txBody>
      </p:sp>
      <p:sp>
        <p:nvSpPr>
          <p:cNvPr id="60" name="Shape 60"/>
          <p:cNvSpPr/>
          <p:nvPr/>
        </p:nvSpPr>
        <p:spPr>
          <a:xfrm>
            <a:off x="9133635" y="4724400"/>
            <a:ext cx="2646380" cy="167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584200">
              <a:buFont typeface="Gill Sans"/>
              <a:defRPr sz="1800">
                <a:solidFill>
                  <a:srgbClr val="FFFFFF"/>
                </a:solidFill>
                <a:uFill>
                  <a:solidFill>
                    <a:srgbClr val="1A1A1A"/>
                  </a:solidFill>
                </a:u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pPr>
              <a:defRPr>
                <a:uFill>
                  <a:solidFill>
                    <a:srgbClr val="FF4013"/>
                  </a:solidFill>
                </a:uFill>
              </a:defRPr>
            </a:pPr>
            <a:r>
              <a:rPr>
                <a:uFill>
                  <a:solidFill>
                    <a:srgbClr val="1A1A1A"/>
                  </a:solidFill>
                </a:uFill>
              </a:rPr>
              <a:t>El sector turístico recibe inversión privada y gubernamental, lo que brinda certeza a las empresas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1" animBg="1" advAuto="0"/>
      <p:bldP spid="58" grpId="2" animBg="1" advAuto="0"/>
      <p:bldP spid="59" grpId="3" animBg="1" advAuto="0"/>
      <p:bldP spid="60" grpId="4" animBg="1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38260" y="2365615"/>
            <a:ext cx="4382279" cy="4382290"/>
          </a:xfrm>
          <a:prstGeom prst="rect">
            <a:avLst/>
          </a:prstGeom>
          <a:ln w="12700">
            <a:miter lim="400000"/>
          </a:ln>
        </p:spPr>
      </p:pic>
      <p:sp>
        <p:nvSpPr>
          <p:cNvPr id="374" name="Shape 374"/>
          <p:cNvSpPr/>
          <p:nvPr/>
        </p:nvSpPr>
        <p:spPr>
          <a:xfrm>
            <a:off x="4711382" y="3520440"/>
            <a:ext cx="3836036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584200">
              <a:lnSpc>
                <a:spcPct val="90000"/>
              </a:lnSpc>
              <a:buClr>
                <a:srgbClr val="FFFFFF"/>
              </a:buClr>
              <a:buFont typeface="Gill Sans Light"/>
              <a:defRPr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otham Book"/>
              </a:defRPr>
            </a:lvl1pPr>
          </a:lstStyle>
          <a:p>
            <a:r>
              <a:t>HOTELERÍA</a:t>
            </a:r>
          </a:p>
        </p:txBody>
      </p:sp>
      <p:sp>
        <p:nvSpPr>
          <p:cNvPr id="375" name="Shape 375"/>
          <p:cNvSpPr/>
          <p:nvPr/>
        </p:nvSpPr>
        <p:spPr>
          <a:xfrm>
            <a:off x="7355540" y="7699840"/>
            <a:ext cx="3828654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584200">
              <a:buClr>
                <a:srgbClr val="FFFFFF"/>
              </a:buClr>
              <a:buFont typeface="Gill Sans"/>
              <a:defRPr sz="2000">
                <a:solidFill>
                  <a:srgbClr val="000000">
                    <a:alpha val="70000"/>
                  </a:srgbClr>
                </a:solidFill>
                <a:uFill>
                  <a:solidFill>
                    <a:srgbClr val="FF4013"/>
                  </a:solidFill>
                </a:u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Cercanía al lugar de trabajo</a:t>
            </a:r>
          </a:p>
        </p:txBody>
      </p:sp>
      <p:sp>
        <p:nvSpPr>
          <p:cNvPr id="376" name="Shape 376"/>
          <p:cNvSpPr/>
          <p:nvPr/>
        </p:nvSpPr>
        <p:spPr>
          <a:xfrm>
            <a:off x="8670436" y="3230738"/>
            <a:ext cx="4172904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defTabSz="584200">
              <a:buClr>
                <a:srgbClr val="FFFFFF"/>
              </a:buClr>
              <a:buFont typeface="Gill Sans"/>
              <a:defRPr sz="2000">
                <a:solidFill>
                  <a:srgbClr val="000000">
                    <a:alpha val="70000"/>
                  </a:srgbClr>
                </a:solidFill>
                <a:uFill>
                  <a:solidFill>
                    <a:srgbClr val="FF4013"/>
                  </a:solidFill>
                </a:u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Oportunidades de desarrollo</a:t>
            </a:r>
          </a:p>
        </p:txBody>
      </p:sp>
      <p:sp>
        <p:nvSpPr>
          <p:cNvPr id="377" name="Shape 377"/>
          <p:cNvSpPr/>
          <p:nvPr/>
        </p:nvSpPr>
        <p:spPr>
          <a:xfrm>
            <a:off x="514595" y="3078338"/>
            <a:ext cx="4022250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584200">
              <a:buClr>
                <a:srgbClr val="FFFFFF"/>
              </a:buClr>
              <a:buFont typeface="Gill Sans"/>
              <a:defRPr sz="2000">
                <a:solidFill>
                  <a:srgbClr val="000000">
                    <a:alpha val="70000"/>
                  </a:srgbClr>
                </a:solidFill>
                <a:uFill>
                  <a:solidFill>
                    <a:srgbClr val="FF4013"/>
                  </a:solidFill>
                </a:u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Adquirir experiencia en un ramo de nuestra carrera</a:t>
            </a:r>
          </a:p>
        </p:txBody>
      </p:sp>
      <p:pic>
        <p:nvPicPr>
          <p:cNvPr id="378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74437" y="4428078"/>
            <a:ext cx="1909926" cy="1558434"/>
          </a:xfrm>
          <a:prstGeom prst="rect">
            <a:avLst/>
          </a:prstGeom>
          <a:ln w="12700">
            <a:miter lim="400000"/>
          </a:ln>
          <a:effectLst>
            <a:outerShdw blurRad="101600" dist="102011" dir="5400000" rotWithShape="0">
              <a:srgbClr val="000000">
                <a:alpha val="40338"/>
              </a:srgbClr>
            </a:outerShdw>
          </a:effectLst>
        </p:spPr>
      </p:pic>
      <p:sp>
        <p:nvSpPr>
          <p:cNvPr id="379" name="Shape 379"/>
          <p:cNvSpPr/>
          <p:nvPr/>
        </p:nvSpPr>
        <p:spPr>
          <a:xfrm>
            <a:off x="1081929" y="543983"/>
            <a:ext cx="10883901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r>
              <a:t>Una nueva forma de hacer turismo</a:t>
            </a:r>
          </a:p>
        </p:txBody>
      </p:sp>
      <p:pic>
        <p:nvPicPr>
          <p:cNvPr id="380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537500" y="1470291"/>
            <a:ext cx="1503694" cy="124821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1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72250" y="1617776"/>
            <a:ext cx="1562698" cy="130474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2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994354" y="7160190"/>
            <a:ext cx="1412631" cy="1384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" grpId="1" animBg="1" advAuto="0"/>
      <p:bldP spid="376" grpId="2" animBg="1" advAuto="0"/>
      <p:bldP spid="377" grpId="3" animBg="1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/>
          <p:nvPr/>
        </p:nvSpPr>
        <p:spPr>
          <a:xfrm>
            <a:off x="3265130" y="624140"/>
            <a:ext cx="6474540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buClr>
                <a:srgbClr val="FFFFFF"/>
              </a:buClr>
              <a:buFont typeface="Gill Sans Light"/>
            </a:lvl1pPr>
          </a:lstStyle>
          <a:p>
            <a:r>
              <a:t>Relación de VALOR</a:t>
            </a:r>
          </a:p>
        </p:txBody>
      </p:sp>
      <p:pic>
        <p:nvPicPr>
          <p:cNvPr id="385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7781" y="1943731"/>
            <a:ext cx="14424323" cy="6256561"/>
          </a:xfrm>
          <a:prstGeom prst="rect">
            <a:avLst/>
          </a:prstGeom>
          <a:ln w="12700">
            <a:miter lim="400000"/>
          </a:ln>
        </p:spPr>
      </p:pic>
      <p:sp>
        <p:nvSpPr>
          <p:cNvPr id="386" name="Shape 386"/>
          <p:cNvSpPr/>
          <p:nvPr/>
        </p:nvSpPr>
        <p:spPr>
          <a:xfrm>
            <a:off x="3673580" y="2857049"/>
            <a:ext cx="8495037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584200">
              <a:spcBef>
                <a:spcPts val="4200"/>
              </a:spcBef>
              <a:buClr>
                <a:srgbClr val="FFFFFF"/>
              </a:buClr>
              <a:buFont typeface="Gill Sans Light"/>
              <a:defRPr sz="200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otham Book"/>
              </a:defRPr>
            </a:lvl1pPr>
          </a:lstStyle>
          <a:p>
            <a:r>
              <a:t>Vincularnos con los socios y entre nosotros en una relación a largo plazo</a:t>
            </a:r>
          </a:p>
        </p:txBody>
      </p:sp>
      <p:sp>
        <p:nvSpPr>
          <p:cNvPr id="387" name="Shape 387"/>
          <p:cNvSpPr/>
          <p:nvPr/>
        </p:nvSpPr>
        <p:spPr>
          <a:xfrm>
            <a:off x="3683740" y="3965842"/>
            <a:ext cx="7577700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l" defTabSz="584200">
              <a:spcBef>
                <a:spcPts val="4200"/>
              </a:spcBef>
              <a:buClr>
                <a:srgbClr val="FFFFFF"/>
              </a:buClr>
              <a:buFont typeface="Gill Sans Light"/>
              <a:defRPr sz="200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otham Book"/>
              </a:defRPr>
            </a:pPr>
            <a:r>
              <a:t>A</a:t>
            </a:r>
            <a:r>
              <a:rPr>
                <a:uFill>
                  <a:solidFill>
                    <a:srgbClr val="E32400"/>
                  </a:solidFill>
                </a:uFill>
              </a:rPr>
              <a:t>segurar</a:t>
            </a:r>
            <a:r>
              <a:t> un servicio personalizado</a:t>
            </a:r>
          </a:p>
        </p:txBody>
      </p:sp>
      <p:sp>
        <p:nvSpPr>
          <p:cNvPr id="388" name="Shape 388"/>
          <p:cNvSpPr/>
          <p:nvPr/>
        </p:nvSpPr>
        <p:spPr>
          <a:xfrm>
            <a:off x="3683740" y="4769835"/>
            <a:ext cx="8702604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l" defTabSz="584200">
              <a:spcBef>
                <a:spcPts val="4200"/>
              </a:spcBef>
              <a:buClr>
                <a:srgbClr val="FFFFFF"/>
              </a:buClr>
              <a:buFont typeface="Gill Sans Light"/>
              <a:defRPr sz="200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otham Book"/>
              </a:defRPr>
            </a:pPr>
            <a:r>
              <a:rPr>
                <a:uFill>
                  <a:solidFill>
                    <a:srgbClr val="E32400"/>
                  </a:solidFill>
                </a:uFill>
              </a:rPr>
              <a:t>Lograr </a:t>
            </a:r>
            <a:r>
              <a:t>la satisfacción total del socio y de nuestros compañeros de trabajo</a:t>
            </a:r>
          </a:p>
        </p:txBody>
      </p:sp>
      <p:sp>
        <p:nvSpPr>
          <p:cNvPr id="389" name="Shape 389"/>
          <p:cNvSpPr/>
          <p:nvPr/>
        </p:nvSpPr>
        <p:spPr>
          <a:xfrm>
            <a:off x="3683740" y="5878627"/>
            <a:ext cx="7632405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l" defTabSz="584200">
              <a:spcBef>
                <a:spcPts val="4200"/>
              </a:spcBef>
              <a:buClr>
                <a:srgbClr val="FFFFFF"/>
              </a:buClr>
              <a:buFont typeface="Gill Sans Light"/>
              <a:defRPr sz="200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otham Book"/>
              </a:defRPr>
            </a:pPr>
            <a:r>
              <a:rPr>
                <a:uFill>
                  <a:solidFill>
                    <a:srgbClr val="E32400"/>
                  </a:solidFill>
                </a:uFill>
              </a:rPr>
              <a:t>Ofrecer</a:t>
            </a:r>
            <a:r>
              <a:t> experiencias vacacionales únicas</a:t>
            </a:r>
          </a:p>
        </p:txBody>
      </p:sp>
      <p:sp>
        <p:nvSpPr>
          <p:cNvPr id="390" name="Shape 390"/>
          <p:cNvSpPr/>
          <p:nvPr/>
        </p:nvSpPr>
        <p:spPr>
          <a:xfrm>
            <a:off x="3683740" y="6835020"/>
            <a:ext cx="7577700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l" defTabSz="584200">
              <a:spcBef>
                <a:spcPts val="4200"/>
              </a:spcBef>
              <a:buClr>
                <a:srgbClr val="FFFFFF"/>
              </a:buClr>
              <a:buFont typeface="Gill Sans Light"/>
              <a:defRPr sz="200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Gotham Book"/>
              </a:defRPr>
            </a:pPr>
            <a:r>
              <a:rPr>
                <a:uFill>
                  <a:solidFill>
                    <a:srgbClr val="E32400"/>
                  </a:solidFill>
                </a:uFill>
              </a:rPr>
              <a:t>Reafirmar</a:t>
            </a:r>
            <a:r>
              <a:t> el compromiso con el socio</a:t>
            </a:r>
          </a:p>
        </p:txBody>
      </p:sp>
      <p:sp>
        <p:nvSpPr>
          <p:cNvPr id="391" name="Shape 391"/>
          <p:cNvSpPr/>
          <p:nvPr/>
        </p:nvSpPr>
        <p:spPr>
          <a:xfrm>
            <a:off x="609980" y="2149583"/>
            <a:ext cx="488951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584200">
              <a:buClr>
                <a:srgbClr val="FFFFFF"/>
              </a:buClr>
              <a:buFont typeface="Gill Sans Light"/>
              <a:defRPr>
                <a:solidFill>
                  <a:srgbClr val="FFFFFF"/>
                </a:solidFill>
                <a:uFillTx/>
              </a:defRPr>
            </a:lvl1pPr>
          </a:lstStyle>
          <a:p>
            <a:r>
              <a:t>V</a:t>
            </a:r>
          </a:p>
        </p:txBody>
      </p:sp>
      <p:sp>
        <p:nvSpPr>
          <p:cNvPr id="392" name="Shape 392"/>
          <p:cNvSpPr/>
          <p:nvPr/>
        </p:nvSpPr>
        <p:spPr>
          <a:xfrm>
            <a:off x="609980" y="3387197"/>
            <a:ext cx="514351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584200">
              <a:buClr>
                <a:srgbClr val="FFFFFF"/>
              </a:buClr>
              <a:buFont typeface="Gill Sans Light"/>
              <a:defRPr>
                <a:solidFill>
                  <a:srgbClr val="FFFFFF"/>
                </a:solidFill>
                <a:uFillTx/>
              </a:defRPr>
            </a:lvl1pPr>
          </a:lstStyle>
          <a:p>
            <a:r>
              <a:t>A</a:t>
            </a:r>
          </a:p>
        </p:txBody>
      </p:sp>
      <p:sp>
        <p:nvSpPr>
          <p:cNvPr id="393" name="Shape 393"/>
          <p:cNvSpPr/>
          <p:nvPr/>
        </p:nvSpPr>
        <p:spPr>
          <a:xfrm>
            <a:off x="683322" y="4691011"/>
            <a:ext cx="405766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584200">
              <a:buClr>
                <a:srgbClr val="FFFFFF"/>
              </a:buClr>
              <a:buFont typeface="Gill Sans Light"/>
              <a:defRPr>
                <a:solidFill>
                  <a:srgbClr val="FFFFFF"/>
                </a:solidFill>
                <a:uFillTx/>
              </a:defRPr>
            </a:lvl1pPr>
          </a:lstStyle>
          <a:p>
            <a:r>
              <a:t>L</a:t>
            </a:r>
          </a:p>
        </p:txBody>
      </p:sp>
      <p:sp>
        <p:nvSpPr>
          <p:cNvPr id="394" name="Shape 394"/>
          <p:cNvSpPr/>
          <p:nvPr/>
        </p:nvSpPr>
        <p:spPr>
          <a:xfrm>
            <a:off x="609980" y="5923626"/>
            <a:ext cx="552451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584200">
              <a:buClr>
                <a:srgbClr val="FFFFFF"/>
              </a:buClr>
              <a:buFont typeface="Gill Sans Light"/>
              <a:defRPr>
                <a:solidFill>
                  <a:srgbClr val="FFFFFF"/>
                </a:solidFill>
                <a:uFillTx/>
              </a:defRPr>
            </a:lvl1pPr>
          </a:lstStyle>
          <a:p>
            <a:r>
              <a:t>O</a:t>
            </a:r>
          </a:p>
        </p:txBody>
      </p:sp>
      <p:sp>
        <p:nvSpPr>
          <p:cNvPr id="395" name="Shape 395"/>
          <p:cNvSpPr/>
          <p:nvPr/>
        </p:nvSpPr>
        <p:spPr>
          <a:xfrm>
            <a:off x="609980" y="7232440"/>
            <a:ext cx="471806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584200">
              <a:buClr>
                <a:srgbClr val="FFFFFF"/>
              </a:buClr>
              <a:buFont typeface="Gill Sans Light"/>
              <a:defRPr>
                <a:solidFill>
                  <a:srgbClr val="FFFFFF"/>
                </a:solidFill>
                <a:uFillTx/>
              </a:defRPr>
            </a:lvl1pPr>
          </a:lstStyle>
          <a:p>
            <a:r>
              <a:t>R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" grpId="1" animBg="1" advAuto="0"/>
      <p:bldP spid="387" grpId="2" animBg="1" advAuto="0"/>
      <p:bldP spid="388" grpId="3" animBg="1" advAuto="0"/>
      <p:bldP spid="389" grpId="4" animBg="1" advAuto="0"/>
      <p:bldP spid="390" grpId="5" animBg="1" advAuto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/>
          <p:nvPr/>
        </p:nvSpPr>
        <p:spPr>
          <a:xfrm>
            <a:off x="4461192" y="4064000"/>
            <a:ext cx="4082416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buClrTx/>
              <a:buFontTx/>
            </a:pPr>
            <a:r>
              <a:t>Gracias por </a:t>
            </a:r>
          </a:p>
          <a:p>
            <a:pPr>
              <a:buClrTx/>
              <a:buFontTx/>
            </a:pPr>
            <a:r>
              <a:t>su atención</a:t>
            </a:r>
          </a:p>
        </p:txBody>
      </p:sp>
      <p:sp>
        <p:nvSpPr>
          <p:cNvPr id="398" name="Shape 398"/>
          <p:cNvSpPr/>
          <p:nvPr/>
        </p:nvSpPr>
        <p:spPr>
          <a:xfrm>
            <a:off x="-15717" y="-54758"/>
            <a:ext cx="13036233" cy="2108530"/>
          </a:xfrm>
          <a:prstGeom prst="rect">
            <a:avLst/>
          </a:prstGeom>
          <a:solidFill>
            <a:srgbClr val="B4227F"/>
          </a:solidFill>
          <a:ln w="12700">
            <a:miter lim="400000"/>
          </a:ln>
          <a:effectLst>
            <a:reflection stA="0" endPos="40000" dir="5400000" sy="-100000" algn="bl" rotWithShape="0"/>
          </a:effectLst>
        </p:spPr>
        <p:txBody>
          <a:bodyPr lIns="50800" tIns="50800" rIns="50800" bIns="50800" anchor="ctr"/>
          <a:lstStyle/>
          <a:p>
            <a:pPr defTabSz="584200">
              <a:buClrTx/>
              <a:buFontTx/>
              <a:defRPr sz="2400">
                <a:solidFill>
                  <a:srgbClr val="872189">
                    <a:alpha val="73000"/>
                  </a:srgbClr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399" name="pasted-image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5711" y="456969"/>
            <a:ext cx="2333378" cy="10850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00" name="image2.png" descr="Logo-AMDETUR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93" t="15922" r="5522" b="20469"/>
          <a:stretch>
            <a:fillRect/>
          </a:stretch>
        </p:blipFill>
        <p:spPr>
          <a:xfrm>
            <a:off x="2266949" y="6921022"/>
            <a:ext cx="3366435" cy="1088731"/>
          </a:xfrm>
          <a:prstGeom prst="rect">
            <a:avLst/>
          </a:prstGeom>
          <a:ln w="12700">
            <a:miter lim="400000"/>
          </a:ln>
        </p:spPr>
      </p:pic>
      <p:pic>
        <p:nvPicPr>
          <p:cNvPr id="401" name="image3.png" descr="Logo-Resilicencia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7839" y="6920895"/>
            <a:ext cx="3144588" cy="10888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2767" y="1098417"/>
            <a:ext cx="10459266" cy="7206873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Shape 63"/>
          <p:cNvSpPr/>
          <p:nvPr/>
        </p:nvSpPr>
        <p:spPr>
          <a:xfrm>
            <a:off x="7012571" y="1869439"/>
            <a:ext cx="1944309" cy="167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584200">
              <a:buFont typeface="Gill Sans"/>
              <a:defRPr sz="1800">
                <a:solidFill>
                  <a:srgbClr val="FFFFFF"/>
                </a:solidFill>
                <a:uFill>
                  <a:solidFill>
                    <a:srgbClr val="FF4013"/>
                  </a:solidFill>
                </a:u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El turismo en el país genera el 8.5% del Producto Interno Bruto (PIB)</a:t>
            </a:r>
          </a:p>
        </p:txBody>
      </p:sp>
      <p:sp>
        <p:nvSpPr>
          <p:cNvPr id="64" name="Shape 64"/>
          <p:cNvSpPr/>
          <p:nvPr/>
        </p:nvSpPr>
        <p:spPr>
          <a:xfrm>
            <a:off x="1603320" y="3426459"/>
            <a:ext cx="2797491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584200">
              <a:buFont typeface="Gill Sans"/>
              <a:defRPr sz="1800">
                <a:solidFill>
                  <a:srgbClr val="FFFFFF"/>
                </a:solidFill>
                <a:uFill>
                  <a:solidFill>
                    <a:srgbClr val="FF4013"/>
                  </a:solidFill>
                </a:u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Mexico es el país más visitado de Latinoamérica</a:t>
            </a:r>
          </a:p>
        </p:txBody>
      </p:sp>
      <p:sp>
        <p:nvSpPr>
          <p:cNvPr id="65" name="Shape 65"/>
          <p:cNvSpPr/>
          <p:nvPr/>
        </p:nvSpPr>
        <p:spPr>
          <a:xfrm>
            <a:off x="9090291" y="4950043"/>
            <a:ext cx="2115282" cy="1661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584200">
              <a:buFont typeface="Gill Sans"/>
              <a:defRPr sz="1800">
                <a:solidFill>
                  <a:srgbClr val="FFFFFF"/>
                </a:solidFill>
                <a:uFill>
                  <a:solidFill>
                    <a:srgbClr val="FF4013"/>
                  </a:solidFill>
                </a:u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dirty="0"/>
              <a:t>En el 1er. trimestre de 2016 </a:t>
            </a:r>
            <a:r>
              <a:rPr dirty="0" smtClean="0"/>
              <a:t>hub</a:t>
            </a:r>
            <a:r>
              <a:rPr lang="es-ES" dirty="0" err="1" smtClean="0"/>
              <a:t>ieron</a:t>
            </a:r>
            <a:r>
              <a:rPr dirty="0"/>
              <a:t> 3.8 millones de personas empleadas en el turismo mexicano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1" animBg="1" advAuto="0"/>
      <p:bldP spid="64" grpId="2" animBg="1" advAuto="0"/>
      <p:bldP spid="65" grpId="3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906660" y="552449"/>
            <a:ext cx="11234441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buClrTx/>
              <a:buFontTx/>
            </a:lvl1pPr>
          </a:lstStyle>
          <a:p>
            <a:r>
              <a:t>Ventajas de un tiempo compartido</a:t>
            </a:r>
          </a:p>
        </p:txBody>
      </p:sp>
      <p:sp>
        <p:nvSpPr>
          <p:cNvPr id="68" name="Shape 68"/>
          <p:cNvSpPr/>
          <p:nvPr/>
        </p:nvSpPr>
        <p:spPr>
          <a:xfrm>
            <a:off x="2662385" y="2678269"/>
            <a:ext cx="7722990" cy="499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marL="704850" indent="-476250" algn="l" defTabSz="584200">
              <a:lnSpc>
                <a:spcPct val="110000"/>
              </a:lnSpc>
              <a:buClrTx/>
              <a:buSzPct val="100000"/>
              <a:buFont typeface="Symbol"/>
              <a:buChar char="•"/>
              <a:defRPr sz="2500">
                <a:solidFill>
                  <a:srgbClr val="000000">
                    <a:alpha val="70000"/>
                  </a:srgbClr>
                </a:solidFill>
                <a:uFill>
                  <a:solidFill>
                    <a:srgbClr val="FF4013"/>
                  </a:solidFill>
                </a:uFill>
                <a:latin typeface="+mn-lt"/>
                <a:ea typeface="+mn-ea"/>
                <a:cs typeface="+mn-cs"/>
                <a:sym typeface="Gotham Book"/>
              </a:defRPr>
            </a:pPr>
            <a:r>
              <a:rPr>
                <a:uFill>
                  <a:solidFill>
                    <a:srgbClr val="1A1A1A"/>
                  </a:solidFill>
                </a:uFill>
              </a:rPr>
              <a:t>El costo de un condominio se divide entre muchos ocupantes</a:t>
            </a:r>
            <a:br>
              <a:rPr>
                <a:uFill>
                  <a:solidFill>
                    <a:srgbClr val="1A1A1A"/>
                  </a:solidFill>
                </a:uFill>
              </a:rPr>
            </a:br>
            <a:endParaRPr>
              <a:uFill>
                <a:solidFill>
                  <a:srgbClr val="1A1A1A"/>
                </a:solidFill>
              </a:uFill>
            </a:endParaRPr>
          </a:p>
          <a:p>
            <a:pPr marL="704850" indent="-476250" algn="l" defTabSz="584200">
              <a:lnSpc>
                <a:spcPct val="110000"/>
              </a:lnSpc>
              <a:buClrTx/>
              <a:buSzPct val="100000"/>
              <a:buFont typeface="Symbol"/>
              <a:buChar char="•"/>
              <a:defRPr sz="2500">
                <a:solidFill>
                  <a:srgbClr val="000000">
                    <a:alpha val="70000"/>
                  </a:srgbClr>
                </a:solidFill>
                <a:uFill>
                  <a:solidFill>
                    <a:srgbClr val="FF4013"/>
                  </a:solidFill>
                </a:uFill>
                <a:latin typeface="+mn-lt"/>
                <a:ea typeface="+mn-ea"/>
                <a:cs typeface="+mn-cs"/>
                <a:sym typeface="Gotham Book"/>
              </a:defRPr>
            </a:pPr>
            <a:r>
              <a:rPr>
                <a:uFill>
                  <a:solidFill>
                    <a:srgbClr val="1A1A1A"/>
                  </a:solidFill>
                </a:uFill>
              </a:rPr>
              <a:t>Se pagan al precio de hoy las vacaciones </a:t>
            </a:r>
            <a:br>
              <a:rPr>
                <a:uFill>
                  <a:solidFill>
                    <a:srgbClr val="1A1A1A"/>
                  </a:solidFill>
                </a:uFill>
              </a:rPr>
            </a:br>
            <a:r>
              <a:rPr>
                <a:uFill>
                  <a:solidFill>
                    <a:srgbClr val="1A1A1A"/>
                  </a:solidFill>
                </a:uFill>
              </a:rPr>
              <a:t>de mañana</a:t>
            </a:r>
            <a:br>
              <a:rPr>
                <a:uFill>
                  <a:solidFill>
                    <a:srgbClr val="1A1A1A"/>
                  </a:solidFill>
                </a:uFill>
              </a:rPr>
            </a:br>
            <a:endParaRPr>
              <a:uFill>
                <a:solidFill>
                  <a:srgbClr val="1A1A1A"/>
                </a:solidFill>
              </a:uFill>
            </a:endParaRPr>
          </a:p>
          <a:p>
            <a:pPr marL="704850" indent="-476250" algn="l" defTabSz="584200">
              <a:lnSpc>
                <a:spcPct val="110000"/>
              </a:lnSpc>
              <a:buClrTx/>
              <a:buSzPct val="100000"/>
              <a:buFont typeface="Symbol"/>
              <a:buChar char="•"/>
              <a:defRPr sz="2500">
                <a:solidFill>
                  <a:srgbClr val="000000">
                    <a:alpha val="70000"/>
                  </a:srgbClr>
                </a:solidFill>
                <a:uFill>
                  <a:solidFill>
                    <a:srgbClr val="FF4013"/>
                  </a:solidFill>
                </a:uFill>
                <a:latin typeface="+mn-lt"/>
                <a:ea typeface="+mn-ea"/>
                <a:cs typeface="+mn-cs"/>
                <a:sym typeface="Gotham Book"/>
              </a:defRPr>
            </a:pPr>
            <a:r>
              <a:rPr>
                <a:uFill>
                  <a:solidFill>
                    <a:srgbClr val="1A1A1A"/>
                  </a:solidFill>
                </a:uFill>
              </a:rPr>
              <a:t>Se aseguran las vacaciones de los próximos años sin preocuparse de la inflación</a:t>
            </a:r>
            <a:br>
              <a:rPr>
                <a:uFill>
                  <a:solidFill>
                    <a:srgbClr val="1A1A1A"/>
                  </a:solidFill>
                </a:uFill>
              </a:rPr>
            </a:br>
            <a:endParaRPr>
              <a:uFill>
                <a:solidFill>
                  <a:srgbClr val="1A1A1A"/>
                </a:solidFill>
              </a:uFill>
            </a:endParaRPr>
          </a:p>
          <a:p>
            <a:pPr marL="704850" indent="-476250" algn="l" defTabSz="584200">
              <a:lnSpc>
                <a:spcPct val="110000"/>
              </a:lnSpc>
              <a:buClrTx/>
              <a:buSzPct val="100000"/>
              <a:buFont typeface="Symbol"/>
              <a:buChar char="•"/>
              <a:defRPr sz="2500">
                <a:solidFill>
                  <a:srgbClr val="000000">
                    <a:alpha val="70000"/>
                  </a:srgbClr>
                </a:solidFill>
                <a:uFill>
                  <a:solidFill>
                    <a:srgbClr val="FF4013"/>
                  </a:solidFill>
                </a:uFill>
                <a:latin typeface="+mn-lt"/>
                <a:ea typeface="+mn-ea"/>
                <a:cs typeface="+mn-cs"/>
                <a:sym typeface="Gotham Book"/>
              </a:defRPr>
            </a:pPr>
            <a:r>
              <a:rPr>
                <a:uFill>
                  <a:solidFill>
                    <a:srgbClr val="1A1A1A"/>
                  </a:solidFill>
                </a:uFill>
              </a:rPr>
              <a:t>A largo plazo se reducen los costos </a:t>
            </a:r>
            <a:br>
              <a:rPr>
                <a:uFill>
                  <a:solidFill>
                    <a:srgbClr val="1A1A1A"/>
                  </a:solidFill>
                </a:uFill>
              </a:rPr>
            </a:br>
            <a:r>
              <a:rPr>
                <a:uFill>
                  <a:solidFill>
                    <a:srgbClr val="1A1A1A"/>
                  </a:solidFill>
                </a:uFill>
              </a:rPr>
              <a:t>de vacacionar</a:t>
            </a:r>
            <a:br>
              <a:rPr>
                <a:uFill>
                  <a:solidFill>
                    <a:srgbClr val="1A1A1A"/>
                  </a:solidFill>
                </a:uFill>
              </a:rPr>
            </a:br>
            <a:endParaRPr>
              <a:uFill>
                <a:solidFill>
                  <a:srgbClr val="1A1A1A"/>
                </a:solidFill>
              </a:uFill>
            </a:endParaRPr>
          </a:p>
        </p:txBody>
      </p:sp>
      <p:pic>
        <p:nvPicPr>
          <p:cNvPr id="69" name="pasted-image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2806" y="2259169"/>
            <a:ext cx="934521" cy="884154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pasted-image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0849" y="4731742"/>
            <a:ext cx="869508" cy="884154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pasted-image.pd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5024" y="3485108"/>
            <a:ext cx="810084" cy="904849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pasted-image.pd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8048" y="5957682"/>
            <a:ext cx="935110" cy="9048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847080" y="552449"/>
            <a:ext cx="11234441" cy="152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>
              <a:spcBef>
                <a:spcPts val="4200"/>
              </a:spcBef>
            </a:pPr>
            <a:r>
              <a:t>Ventajas del tiempo compartido </a:t>
            </a:r>
            <a:br/>
            <a:r>
              <a:t>vs la hotelería tradicional</a:t>
            </a:r>
          </a:p>
        </p:txBody>
      </p:sp>
      <p:sp>
        <p:nvSpPr>
          <p:cNvPr id="75" name="Shape 75"/>
          <p:cNvSpPr/>
          <p:nvPr/>
        </p:nvSpPr>
        <p:spPr>
          <a:xfrm>
            <a:off x="2602805" y="3342216"/>
            <a:ext cx="7722990" cy="373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marL="291041" indent="-291041" algn="l" defTabSz="584200">
              <a:lnSpc>
                <a:spcPct val="110000"/>
              </a:lnSpc>
              <a:buClrTx/>
              <a:buSzPct val="100000"/>
              <a:buFontTx/>
              <a:buChar char="•"/>
              <a:defRPr sz="2500">
                <a:solidFill>
                  <a:srgbClr val="000000">
                    <a:alpha val="70000"/>
                  </a:srgbClr>
                </a:solidFill>
                <a:uFill>
                  <a:solidFill>
                    <a:srgbClr val="FF4013"/>
                  </a:solidFill>
                </a:uFill>
                <a:latin typeface="+mn-lt"/>
                <a:ea typeface="+mn-ea"/>
                <a:cs typeface="+mn-cs"/>
                <a:sym typeface="Gotham Book"/>
              </a:defRPr>
            </a:pPr>
            <a:r>
              <a:rPr>
                <a:uFill>
                  <a:solidFill>
                    <a:srgbClr val="1A1A1A"/>
                  </a:solidFill>
                </a:uFill>
              </a:rPr>
              <a:t>El huésped ocasional se transforma en socio constante</a:t>
            </a:r>
            <a:br>
              <a:rPr>
                <a:uFill>
                  <a:solidFill>
                    <a:srgbClr val="1A1A1A"/>
                  </a:solidFill>
                </a:uFill>
              </a:rPr>
            </a:br>
            <a:endParaRPr>
              <a:uFill>
                <a:solidFill>
                  <a:srgbClr val="1A1A1A"/>
                </a:solidFill>
              </a:uFill>
            </a:endParaRPr>
          </a:p>
          <a:p>
            <a:pPr marL="291041" indent="-291041" algn="l" defTabSz="584200">
              <a:lnSpc>
                <a:spcPct val="110000"/>
              </a:lnSpc>
              <a:buClrTx/>
              <a:buSzPct val="100000"/>
              <a:buFontTx/>
              <a:buChar char="•"/>
              <a:defRPr sz="2500">
                <a:solidFill>
                  <a:srgbClr val="000000">
                    <a:alpha val="70000"/>
                  </a:srgbClr>
                </a:solidFill>
                <a:uFill>
                  <a:solidFill>
                    <a:srgbClr val="FF4013"/>
                  </a:solidFill>
                </a:uFill>
                <a:latin typeface="+mn-lt"/>
                <a:ea typeface="+mn-ea"/>
                <a:cs typeface="+mn-cs"/>
                <a:sym typeface="Gotham Book"/>
              </a:defRPr>
            </a:pPr>
            <a:r>
              <a:rPr>
                <a:uFill>
                  <a:solidFill>
                    <a:srgbClr val="1A1A1A"/>
                  </a:solidFill>
                </a:uFill>
              </a:rPr>
              <a:t>Además de generar empleos, los impuestos que se pagan son invertidos en mejorar la infraestructura de las localidades donde están los hoteles</a:t>
            </a:r>
            <a:br>
              <a:rPr>
                <a:uFill>
                  <a:solidFill>
                    <a:srgbClr val="1A1A1A"/>
                  </a:solidFill>
                </a:uFill>
              </a:rPr>
            </a:br>
            <a:endParaRPr>
              <a:uFill>
                <a:solidFill>
                  <a:srgbClr val="1A1A1A"/>
                </a:solidFill>
              </a:uFill>
            </a:endParaRPr>
          </a:p>
          <a:p>
            <a:pPr marL="291041" indent="-291041" algn="l" defTabSz="584200">
              <a:lnSpc>
                <a:spcPct val="110000"/>
              </a:lnSpc>
              <a:buClrTx/>
              <a:buSzPct val="100000"/>
              <a:buFontTx/>
              <a:buChar char="•"/>
              <a:defRPr sz="2500">
                <a:solidFill>
                  <a:srgbClr val="000000">
                    <a:alpha val="70000"/>
                  </a:srgbClr>
                </a:solidFill>
                <a:uFill>
                  <a:solidFill>
                    <a:srgbClr val="FF4013"/>
                  </a:solidFill>
                </a:uFill>
                <a:latin typeface="+mn-lt"/>
                <a:ea typeface="+mn-ea"/>
                <a:cs typeface="+mn-cs"/>
                <a:sym typeface="Gotham Book"/>
              </a:defRPr>
            </a:pPr>
            <a:r>
              <a:rPr>
                <a:uFill>
                  <a:solidFill>
                    <a:srgbClr val="1A1A1A"/>
                  </a:solidFill>
                </a:uFill>
              </a:rPr>
              <a:t>Fomenta el turismo continuo</a:t>
            </a:r>
          </a:p>
        </p:txBody>
      </p:sp>
      <p:pic>
        <p:nvPicPr>
          <p:cNvPr id="76" name="pasted-image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838" y="3246988"/>
            <a:ext cx="1013780" cy="939509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pasted-image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7896" y="4739362"/>
            <a:ext cx="745664" cy="939509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pasted-image.pd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7896" y="6372324"/>
            <a:ext cx="745664" cy="10271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59543" y="3287535"/>
            <a:ext cx="8088914" cy="5017169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Shape 81"/>
          <p:cNvSpPr/>
          <p:nvPr/>
        </p:nvSpPr>
        <p:spPr>
          <a:xfrm>
            <a:off x="885180" y="552450"/>
            <a:ext cx="11234441" cy="228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r>
              <a:t>Participación del tiempo compartido en el mercado </a:t>
            </a:r>
            <a:br/>
            <a:r>
              <a:t>turístico mexicano</a:t>
            </a:r>
          </a:p>
        </p:txBody>
      </p:sp>
      <p:sp>
        <p:nvSpPr>
          <p:cNvPr id="82" name="Shape 82"/>
          <p:cNvSpPr/>
          <p:nvPr/>
        </p:nvSpPr>
        <p:spPr>
          <a:xfrm>
            <a:off x="6660456" y="7919032"/>
            <a:ext cx="988728" cy="370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r" defTabSz="584200">
              <a:buClr>
                <a:srgbClr val="B92D5D"/>
              </a:buClr>
              <a:buFont typeface="Gill Sans"/>
              <a:defRPr sz="2000">
                <a:solidFill>
                  <a:srgbClr val="000000">
                    <a:alpha val="70000"/>
                  </a:srgbClr>
                </a:solidFill>
                <a:uFill>
                  <a:solidFill>
                    <a:srgbClr val="FF4013"/>
                  </a:solidFill>
                </a:u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20.6%</a:t>
            </a:r>
          </a:p>
        </p:txBody>
      </p:sp>
      <p:sp>
        <p:nvSpPr>
          <p:cNvPr id="83" name="Shape 83"/>
          <p:cNvSpPr/>
          <p:nvPr/>
        </p:nvSpPr>
        <p:spPr>
          <a:xfrm>
            <a:off x="4981381" y="7071909"/>
            <a:ext cx="1106345" cy="370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r" defTabSz="584200">
              <a:buClr>
                <a:srgbClr val="B92D5D"/>
              </a:buClr>
              <a:buFont typeface="Gill Sans"/>
              <a:defRPr sz="2000">
                <a:solidFill>
                  <a:srgbClr val="000000">
                    <a:alpha val="70000"/>
                  </a:srgbClr>
                </a:solidFill>
                <a:uFill>
                  <a:solidFill>
                    <a:srgbClr val="FF4013"/>
                  </a:solidFill>
                </a:u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15.5 %</a:t>
            </a:r>
          </a:p>
        </p:txBody>
      </p:sp>
      <p:sp>
        <p:nvSpPr>
          <p:cNvPr id="84" name="Shape 84"/>
          <p:cNvSpPr/>
          <p:nvPr/>
        </p:nvSpPr>
        <p:spPr>
          <a:xfrm>
            <a:off x="2305243" y="5317054"/>
            <a:ext cx="1575924" cy="719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1" indent="228600" algn="l" defTabSz="457200">
              <a:buClrTx/>
              <a:buFontTx/>
              <a:defRPr sz="3000">
                <a:solidFill>
                  <a:srgbClr val="FFFFFF"/>
                </a:solidFill>
                <a:uFillTx/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80.6%</a:t>
            </a:r>
          </a:p>
        </p:txBody>
      </p:sp>
      <p:sp>
        <p:nvSpPr>
          <p:cNvPr id="85" name="Shape 85"/>
          <p:cNvSpPr/>
          <p:nvPr/>
        </p:nvSpPr>
        <p:spPr>
          <a:xfrm>
            <a:off x="7358956" y="7309432"/>
            <a:ext cx="988728" cy="370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r" defTabSz="584200">
              <a:buClr>
                <a:srgbClr val="B92D5D"/>
              </a:buClr>
              <a:buFont typeface="Gill Sans"/>
              <a:defRPr sz="2000">
                <a:solidFill>
                  <a:srgbClr val="000000">
                    <a:alpha val="70000"/>
                  </a:srgbClr>
                </a:solidFill>
                <a:uFill>
                  <a:solidFill>
                    <a:srgbClr val="FF4013"/>
                  </a:solidFill>
                </a:u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19.4%</a:t>
            </a:r>
          </a:p>
        </p:txBody>
      </p:sp>
      <p:sp>
        <p:nvSpPr>
          <p:cNvPr id="86" name="Shape 86"/>
          <p:cNvSpPr/>
          <p:nvPr/>
        </p:nvSpPr>
        <p:spPr>
          <a:xfrm>
            <a:off x="10495233" y="5611059"/>
            <a:ext cx="988727" cy="370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r" defTabSz="584200">
              <a:buClr>
                <a:srgbClr val="B92D5D"/>
              </a:buClr>
              <a:buFont typeface="Gill Sans"/>
              <a:defRPr sz="2000">
                <a:solidFill>
                  <a:srgbClr val="000000">
                    <a:alpha val="70000"/>
                  </a:srgbClr>
                </a:solidFill>
                <a:uFill>
                  <a:solidFill>
                    <a:srgbClr val="1A1A1A"/>
                  </a:solidFill>
                </a:u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pPr>
              <a:defRPr>
                <a:uFill>
                  <a:solidFill>
                    <a:srgbClr val="FF4013"/>
                  </a:solidFill>
                </a:uFill>
              </a:defRPr>
            </a:pPr>
            <a:r>
              <a:rPr>
                <a:uFill>
                  <a:solidFill>
                    <a:srgbClr val="1A1A1A"/>
                  </a:solidFill>
                </a:uFill>
              </a:rPr>
              <a:t>26.7%</a:t>
            </a:r>
          </a:p>
        </p:txBody>
      </p:sp>
      <p:sp>
        <p:nvSpPr>
          <p:cNvPr id="87" name="Shape 87"/>
          <p:cNvSpPr/>
          <p:nvPr/>
        </p:nvSpPr>
        <p:spPr>
          <a:xfrm>
            <a:off x="6960124" y="4656436"/>
            <a:ext cx="2229645" cy="1324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1" indent="228600" algn="l" defTabSz="457200">
              <a:buClrTx/>
              <a:buFontTx/>
              <a:defRPr sz="2500">
                <a:solidFill>
                  <a:srgbClr val="FFFFFF"/>
                </a:solidFill>
                <a:uFillTx/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2000">
                <a:solidFill>
                  <a:srgbClr val="000000">
                    <a:alpha val="70000"/>
                  </a:srgbClr>
                </a:solidFill>
                <a:uFill>
                  <a:solidFill>
                    <a:srgbClr val="1A1A1A"/>
                  </a:solidFill>
                </a:uFill>
              </a:rPr>
              <a:t>Ixtapa / </a:t>
            </a:r>
          </a:p>
          <a:p>
            <a:pPr lvl="1" indent="228600" algn="l" defTabSz="457200">
              <a:buClrTx/>
              <a:buFontTx/>
              <a:defRPr sz="2000">
                <a:solidFill>
                  <a:srgbClr val="000000">
                    <a:alpha val="70000"/>
                  </a:srgbClr>
                </a:solidFill>
                <a:uFill>
                  <a:solidFill>
                    <a:srgbClr val="1A1A1A"/>
                  </a:solidFill>
                </a:u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Zihuatanejo</a:t>
            </a:r>
          </a:p>
        </p:txBody>
      </p:sp>
      <p:sp>
        <p:nvSpPr>
          <p:cNvPr id="88" name="Shape 88"/>
          <p:cNvSpPr/>
          <p:nvPr/>
        </p:nvSpPr>
        <p:spPr>
          <a:xfrm>
            <a:off x="1039168" y="5491707"/>
            <a:ext cx="1390316" cy="370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r" defTabSz="584200">
              <a:buClr>
                <a:srgbClr val="B92D5D"/>
              </a:buClr>
              <a:buFont typeface="Gill Sans"/>
              <a:defRPr sz="2000">
                <a:solidFill>
                  <a:srgbClr val="000000">
                    <a:alpha val="70000"/>
                  </a:srgbClr>
                </a:solidFill>
                <a:uFill>
                  <a:solidFill>
                    <a:srgbClr val="FF4013"/>
                  </a:solidFill>
                </a:u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Los Cabos</a:t>
            </a:r>
          </a:p>
        </p:txBody>
      </p:sp>
      <p:sp>
        <p:nvSpPr>
          <p:cNvPr id="89" name="Shape 89"/>
          <p:cNvSpPr/>
          <p:nvPr/>
        </p:nvSpPr>
        <p:spPr>
          <a:xfrm>
            <a:off x="1025750" y="7472907"/>
            <a:ext cx="2318134" cy="6569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r" defTabSz="584200">
              <a:buClr>
                <a:srgbClr val="B92D5D"/>
              </a:buClr>
              <a:buFont typeface="Gill Sans"/>
              <a:defRPr sz="2000">
                <a:solidFill>
                  <a:srgbClr val="000000">
                    <a:alpha val="70000"/>
                  </a:srgbClr>
                </a:solidFill>
                <a:uFill>
                  <a:solidFill>
                    <a:srgbClr val="FF4013"/>
                  </a:solidFill>
                </a:u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>
                <a:uFill>
                  <a:solidFill>
                    <a:srgbClr val="1A1A1A"/>
                  </a:solidFill>
                </a:uFill>
              </a:rPr>
              <a:t>Puerto Vallarta </a:t>
            </a:r>
          </a:p>
          <a:p>
            <a:pPr algn="r" defTabSz="584200">
              <a:buClr>
                <a:srgbClr val="B92D5D"/>
              </a:buClr>
              <a:buFont typeface="Gill Sans"/>
              <a:defRPr sz="2000">
                <a:solidFill>
                  <a:srgbClr val="000000">
                    <a:alpha val="70000"/>
                  </a:srgbClr>
                </a:solidFill>
                <a:uFill>
                  <a:solidFill>
                    <a:srgbClr val="FF4013"/>
                  </a:solidFill>
                </a:u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>
                <a:uFill>
                  <a:solidFill>
                    <a:srgbClr val="1A1A1A"/>
                  </a:solidFill>
                </a:uFill>
              </a:rPr>
              <a:t>y Nuevo Vallarta</a:t>
            </a:r>
          </a:p>
        </p:txBody>
      </p:sp>
      <p:sp>
        <p:nvSpPr>
          <p:cNvPr id="90" name="Shape 90"/>
          <p:cNvSpPr/>
          <p:nvPr/>
        </p:nvSpPr>
        <p:spPr>
          <a:xfrm>
            <a:off x="2220268" y="6482307"/>
            <a:ext cx="1390316" cy="370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r" defTabSz="584200">
              <a:buClr>
                <a:srgbClr val="B92D5D"/>
              </a:buClr>
              <a:buFont typeface="Gill Sans"/>
              <a:defRPr sz="2000">
                <a:solidFill>
                  <a:srgbClr val="000000">
                    <a:alpha val="70000"/>
                  </a:srgbClr>
                </a:solidFill>
                <a:uFill>
                  <a:solidFill>
                    <a:srgbClr val="1A1A1A"/>
                  </a:solidFill>
                </a:u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pPr>
              <a:defRPr>
                <a:uFill>
                  <a:solidFill>
                    <a:srgbClr val="FF4013"/>
                  </a:solidFill>
                </a:uFill>
              </a:defRPr>
            </a:pPr>
            <a:r>
              <a:rPr>
                <a:uFill>
                  <a:solidFill>
                    <a:srgbClr val="1A1A1A"/>
                  </a:solidFill>
                </a:uFill>
              </a:rPr>
              <a:t>Mazatlán</a:t>
            </a:r>
          </a:p>
        </p:txBody>
      </p:sp>
      <p:sp>
        <p:nvSpPr>
          <p:cNvPr id="91" name="Shape 91"/>
          <p:cNvSpPr/>
          <p:nvPr/>
        </p:nvSpPr>
        <p:spPr>
          <a:xfrm>
            <a:off x="9326833" y="4722059"/>
            <a:ext cx="2229644" cy="6569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r" defTabSz="584200">
              <a:buClr>
                <a:srgbClr val="B92D5D"/>
              </a:buClr>
              <a:buFont typeface="Gill Sans"/>
              <a:defRPr sz="2000">
                <a:solidFill>
                  <a:srgbClr val="000000">
                    <a:alpha val="70000"/>
                  </a:srgbClr>
                </a:solidFill>
                <a:uFill>
                  <a:solidFill>
                    <a:srgbClr val="FF4013"/>
                  </a:solidFill>
                </a:u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>
                <a:uFill>
                  <a:solidFill>
                    <a:srgbClr val="1A1A1A"/>
                  </a:solidFill>
                </a:uFill>
              </a:rPr>
              <a:t>Cancún / </a:t>
            </a:r>
          </a:p>
          <a:p>
            <a:pPr algn="r" defTabSz="584200">
              <a:buClr>
                <a:srgbClr val="B92D5D"/>
              </a:buClr>
              <a:buFont typeface="Gill Sans"/>
              <a:defRPr sz="2000">
                <a:solidFill>
                  <a:srgbClr val="000000">
                    <a:alpha val="70000"/>
                  </a:srgbClr>
                </a:solidFill>
                <a:uFill>
                  <a:solidFill>
                    <a:srgbClr val="FF4013"/>
                  </a:solidFill>
                </a:u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>
                <a:uFill>
                  <a:solidFill>
                    <a:srgbClr val="1A1A1A"/>
                  </a:solidFill>
                </a:uFill>
              </a:rPr>
              <a:t>Riviera Maya</a:t>
            </a:r>
          </a:p>
        </p:txBody>
      </p:sp>
      <p:sp>
        <p:nvSpPr>
          <p:cNvPr id="92" name="Shape 92"/>
          <p:cNvSpPr/>
          <p:nvPr/>
        </p:nvSpPr>
        <p:spPr>
          <a:xfrm>
            <a:off x="10356581" y="5903159"/>
            <a:ext cx="1266032" cy="370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r" defTabSz="584200">
              <a:buClr>
                <a:srgbClr val="B92D5D"/>
              </a:buClr>
              <a:buFont typeface="Gill Sans"/>
              <a:defRPr sz="2000">
                <a:solidFill>
                  <a:srgbClr val="000000">
                    <a:alpha val="70000"/>
                  </a:srgbClr>
                </a:solidFill>
                <a:uFill>
                  <a:solidFill>
                    <a:srgbClr val="1A1A1A"/>
                  </a:solidFill>
                </a:u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pPr>
              <a:defRPr>
                <a:uFill>
                  <a:solidFill>
                    <a:srgbClr val="FF4013"/>
                  </a:solidFill>
                </a:uFill>
              </a:defRPr>
            </a:pPr>
            <a:r>
              <a:rPr>
                <a:uFill>
                  <a:solidFill>
                    <a:srgbClr val="1A1A1A"/>
                  </a:solidFill>
                </a:uFill>
              </a:rPr>
              <a:t>Cozumel</a:t>
            </a:r>
          </a:p>
        </p:txBody>
      </p:sp>
      <p:sp>
        <p:nvSpPr>
          <p:cNvPr id="93" name="Shape 93"/>
          <p:cNvSpPr/>
          <p:nvPr/>
        </p:nvSpPr>
        <p:spPr>
          <a:xfrm>
            <a:off x="10152333" y="4417259"/>
            <a:ext cx="988727" cy="370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r" defTabSz="584200">
              <a:buClr>
                <a:srgbClr val="B92D5D"/>
              </a:buClr>
              <a:buFont typeface="Gill Sans"/>
              <a:defRPr sz="2000">
                <a:solidFill>
                  <a:srgbClr val="000000">
                    <a:alpha val="70000"/>
                  </a:srgbClr>
                </a:solidFill>
                <a:uFill>
                  <a:solidFill>
                    <a:srgbClr val="1A1A1A"/>
                  </a:solidFill>
                </a:u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pPr>
              <a:defRPr>
                <a:uFill>
                  <a:solidFill>
                    <a:srgbClr val="FF4013"/>
                  </a:solidFill>
                </a:uFill>
              </a:defRPr>
            </a:pPr>
            <a:r>
              <a:rPr>
                <a:uFill>
                  <a:solidFill>
                    <a:srgbClr val="1A1A1A"/>
                  </a:solidFill>
                </a:uFill>
              </a:rPr>
              <a:t>40.1%</a:t>
            </a:r>
          </a:p>
        </p:txBody>
      </p:sp>
      <p:sp>
        <p:nvSpPr>
          <p:cNvPr id="94" name="Shape 94"/>
          <p:cNvSpPr/>
          <p:nvPr/>
        </p:nvSpPr>
        <p:spPr>
          <a:xfrm>
            <a:off x="4839396" y="7322132"/>
            <a:ext cx="1390315" cy="370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r" defTabSz="584200">
              <a:buClr>
                <a:srgbClr val="B92D5D"/>
              </a:buClr>
              <a:buFont typeface="Gill Sans"/>
              <a:defRPr sz="2000">
                <a:solidFill>
                  <a:srgbClr val="000000">
                    <a:alpha val="70000"/>
                  </a:srgbClr>
                </a:solidFill>
                <a:uFill>
                  <a:solidFill>
                    <a:srgbClr val="1A1A1A"/>
                  </a:solidFill>
                </a:u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pPr>
              <a:defRPr>
                <a:uFill>
                  <a:solidFill>
                    <a:srgbClr val="FF4013"/>
                  </a:solidFill>
                </a:uFill>
              </a:defRPr>
            </a:pPr>
            <a:r>
              <a:rPr>
                <a:uFill>
                  <a:solidFill>
                    <a:srgbClr val="1A1A1A"/>
                  </a:solidFill>
                </a:uFill>
              </a:rPr>
              <a:t>Manzanillo</a:t>
            </a:r>
          </a:p>
        </p:txBody>
      </p:sp>
      <p:sp>
        <p:nvSpPr>
          <p:cNvPr id="95" name="Shape 95"/>
          <p:cNvSpPr/>
          <p:nvPr/>
        </p:nvSpPr>
        <p:spPr>
          <a:xfrm>
            <a:off x="6109636" y="5123830"/>
            <a:ext cx="988728" cy="370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r" defTabSz="584200">
              <a:buClr>
                <a:srgbClr val="B92D5D"/>
              </a:buClr>
              <a:buFont typeface="Gill Sans"/>
              <a:defRPr sz="2000">
                <a:solidFill>
                  <a:srgbClr val="FFFFFF"/>
                </a:solidFill>
                <a:uFill>
                  <a:solidFill>
                    <a:srgbClr val="1A1A1A"/>
                  </a:solidFill>
                </a:u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pPr>
              <a:defRPr>
                <a:uFill>
                  <a:solidFill>
                    <a:srgbClr val="FF4013"/>
                  </a:solidFill>
                </a:uFill>
              </a:defRPr>
            </a:pPr>
            <a:r>
              <a:rPr>
                <a:uFill>
                  <a:solidFill>
                    <a:srgbClr val="1A1A1A"/>
                  </a:solidFill>
                </a:uFill>
              </a:rPr>
              <a:t>26.7%</a:t>
            </a:r>
          </a:p>
        </p:txBody>
      </p:sp>
      <p:sp>
        <p:nvSpPr>
          <p:cNvPr id="96" name="Shape 96"/>
          <p:cNvSpPr/>
          <p:nvPr/>
        </p:nvSpPr>
        <p:spPr>
          <a:xfrm>
            <a:off x="8256089" y="7309432"/>
            <a:ext cx="1390315" cy="370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r" defTabSz="584200">
              <a:buClr>
                <a:srgbClr val="B92D5D"/>
              </a:buClr>
              <a:buFont typeface="Gill Sans"/>
              <a:defRPr sz="2000">
                <a:solidFill>
                  <a:srgbClr val="000000">
                    <a:alpha val="70000"/>
                  </a:srgbClr>
                </a:solidFill>
                <a:uFill>
                  <a:solidFill>
                    <a:srgbClr val="1A1A1A"/>
                  </a:solidFill>
                </a:u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pPr>
              <a:defRPr>
                <a:uFill>
                  <a:solidFill>
                    <a:srgbClr val="FF4013"/>
                  </a:solidFill>
                </a:uFill>
              </a:defRPr>
            </a:pPr>
            <a:r>
              <a:rPr>
                <a:uFill>
                  <a:solidFill>
                    <a:srgbClr val="1A1A1A"/>
                  </a:solidFill>
                </a:uFill>
              </a:rPr>
              <a:t>Huatulco</a:t>
            </a:r>
          </a:p>
        </p:txBody>
      </p:sp>
      <p:sp>
        <p:nvSpPr>
          <p:cNvPr id="97" name="Shape 97"/>
          <p:cNvSpPr/>
          <p:nvPr/>
        </p:nvSpPr>
        <p:spPr>
          <a:xfrm>
            <a:off x="7557196" y="7919032"/>
            <a:ext cx="1390315" cy="370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r" defTabSz="584200">
              <a:buClr>
                <a:srgbClr val="B92D5D"/>
              </a:buClr>
              <a:buFont typeface="Gill Sans"/>
              <a:defRPr sz="2000">
                <a:solidFill>
                  <a:srgbClr val="000000">
                    <a:alpha val="70000"/>
                  </a:srgbClr>
                </a:solidFill>
                <a:uFill>
                  <a:solidFill>
                    <a:srgbClr val="1A1A1A"/>
                  </a:solidFill>
                </a:u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pPr>
              <a:defRPr>
                <a:uFill>
                  <a:solidFill>
                    <a:srgbClr val="FF4013"/>
                  </a:solidFill>
                </a:uFill>
              </a:defRPr>
            </a:pPr>
            <a:r>
              <a:rPr>
                <a:uFill>
                  <a:solidFill>
                    <a:srgbClr val="1A1A1A"/>
                  </a:solidFill>
                </a:uFill>
              </a:rPr>
              <a:t>Acapulco</a:t>
            </a:r>
          </a:p>
        </p:txBody>
      </p:sp>
      <p:sp>
        <p:nvSpPr>
          <p:cNvPr id="98" name="Shape 98"/>
          <p:cNvSpPr/>
          <p:nvPr/>
        </p:nvSpPr>
        <p:spPr>
          <a:xfrm>
            <a:off x="3134464" y="7548729"/>
            <a:ext cx="1390315" cy="5052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1" indent="228600" algn="l" defTabSz="457200">
              <a:buClrTx/>
              <a:buFontTx/>
              <a:defRPr sz="2500">
                <a:solidFill>
                  <a:srgbClr val="FFFFFF"/>
                </a:solidFill>
                <a:uFillTx/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66.9%</a:t>
            </a:r>
          </a:p>
        </p:txBody>
      </p:sp>
      <p:sp>
        <p:nvSpPr>
          <p:cNvPr id="99" name="Shape 99"/>
          <p:cNvSpPr/>
          <p:nvPr/>
        </p:nvSpPr>
        <p:spPr>
          <a:xfrm>
            <a:off x="3466579" y="6280088"/>
            <a:ext cx="1390316" cy="5052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1" indent="228600" algn="l" defTabSz="457200">
              <a:buClrTx/>
              <a:buFontTx/>
              <a:defRPr sz="2500">
                <a:solidFill>
                  <a:srgbClr val="FFFFFF"/>
                </a:solidFill>
                <a:uFillTx/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67.7%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1698307" y="495300"/>
            <a:ext cx="9608186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buFont typeface="Gill Sans"/>
            </a:pPr>
            <a:r>
              <a:t>Principales destinos de venta </a:t>
            </a:r>
          </a:p>
          <a:p>
            <a:pPr>
              <a:buFont typeface="Gill Sans"/>
            </a:pPr>
            <a:r>
              <a:t>tiempo compartido</a:t>
            </a:r>
          </a:p>
        </p:txBody>
      </p:sp>
      <p:sp>
        <p:nvSpPr>
          <p:cNvPr id="102" name="Shape 102"/>
          <p:cNvSpPr/>
          <p:nvPr/>
        </p:nvSpPr>
        <p:spPr>
          <a:xfrm>
            <a:off x="615933" y="2780354"/>
            <a:ext cx="6518929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584200">
              <a:spcBef>
                <a:spcPts val="4200"/>
              </a:spcBef>
              <a:buFont typeface="Gill Sans"/>
              <a:defRPr sz="2000">
                <a:solidFill>
                  <a:srgbClr val="000000">
                    <a:alpha val="70000"/>
                  </a:srgbClr>
                </a:solidFill>
                <a:uFillTx/>
                <a:latin typeface="+mn-lt"/>
                <a:ea typeface="+mn-ea"/>
                <a:cs typeface="+mn-cs"/>
                <a:sym typeface="Gotham Book"/>
              </a:defRPr>
            </a:lvl1pPr>
          </a:lstStyle>
          <a:p>
            <a:r>
              <a:t>9 destinos de playa del país concentran 86% del servicio; destacan Cancún y Acapulco con 31% y 29% respectivamente, como se observa en la siguiente gráfica:</a:t>
            </a:r>
          </a:p>
        </p:txBody>
      </p:sp>
      <p:pic>
        <p:nvPicPr>
          <p:cNvPr id="103" name="pasted-image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1624" y="3185691"/>
            <a:ext cx="4058257" cy="2633913"/>
          </a:xfrm>
          <a:prstGeom prst="rect">
            <a:avLst/>
          </a:prstGeom>
          <a:ln w="12700">
            <a:miter lim="400000"/>
          </a:ln>
          <a:effectLst>
            <a:outerShdw blurRad="101600" dist="60190" dir="5400000" rotWithShape="0">
              <a:srgbClr val="000000">
                <a:alpha val="26611"/>
              </a:srgbClr>
            </a:outerShdw>
          </a:effectLst>
        </p:spPr>
      </p:pic>
      <p:sp>
        <p:nvSpPr>
          <p:cNvPr id="104" name="Shape 104"/>
          <p:cNvSpPr/>
          <p:nvPr/>
        </p:nvSpPr>
        <p:spPr>
          <a:xfrm>
            <a:off x="11292456" y="4017478"/>
            <a:ext cx="1701704" cy="753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defTabSz="584200">
              <a:buClr>
                <a:srgbClr val="FF4013"/>
              </a:buClr>
              <a:buFont typeface="Chalkduster"/>
              <a:defRPr sz="2000">
                <a:solidFill>
                  <a:srgbClr val="000000">
                    <a:alpha val="70000"/>
                  </a:srgbClr>
                </a:solidFill>
                <a:uFill>
                  <a:solidFill>
                    <a:srgbClr val="FF4013"/>
                  </a:solidFill>
                </a:u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Cancún</a:t>
            </a:r>
          </a:p>
          <a:p>
            <a:pPr defTabSz="584200">
              <a:buClr>
                <a:srgbClr val="FF4013"/>
              </a:buClr>
              <a:buFont typeface="Chalkduster"/>
              <a:defRPr sz="2000">
                <a:solidFill>
                  <a:srgbClr val="000000">
                    <a:alpha val="70000"/>
                  </a:srgbClr>
                </a:solidFill>
                <a:uFill>
                  <a:solidFill>
                    <a:srgbClr val="FF4013"/>
                  </a:solidFill>
                </a:u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31%</a:t>
            </a:r>
          </a:p>
        </p:txBody>
      </p:sp>
      <p:sp>
        <p:nvSpPr>
          <p:cNvPr id="105" name="Shape 105"/>
          <p:cNvSpPr/>
          <p:nvPr/>
        </p:nvSpPr>
        <p:spPr>
          <a:xfrm>
            <a:off x="8301647" y="5249206"/>
            <a:ext cx="1597391" cy="6556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defTabSz="584200">
              <a:buClr>
                <a:srgbClr val="FF4013"/>
              </a:buClr>
              <a:buFont typeface="Chalkduster"/>
              <a:defRPr sz="2000">
                <a:solidFill>
                  <a:srgbClr val="000000">
                    <a:alpha val="70000"/>
                  </a:srgbClr>
                </a:solidFill>
                <a:uFill>
                  <a:solidFill>
                    <a:srgbClr val="FF4013"/>
                  </a:solidFill>
                </a:u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Acapulco</a:t>
            </a:r>
          </a:p>
          <a:p>
            <a:pPr defTabSz="584200">
              <a:buClr>
                <a:srgbClr val="FF4013"/>
              </a:buClr>
              <a:buFont typeface="Chalkduster"/>
              <a:defRPr sz="2000">
                <a:solidFill>
                  <a:srgbClr val="000000">
                    <a:alpha val="70000"/>
                  </a:srgbClr>
                </a:solidFill>
                <a:uFill>
                  <a:solidFill>
                    <a:srgbClr val="FF4013"/>
                  </a:solidFill>
                </a:u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29%</a:t>
            </a:r>
          </a:p>
        </p:txBody>
      </p:sp>
      <p:grpSp>
        <p:nvGrpSpPr>
          <p:cNvPr id="125" name="Group 125"/>
          <p:cNvGrpSpPr/>
          <p:nvPr/>
        </p:nvGrpSpPr>
        <p:grpSpPr>
          <a:xfrm>
            <a:off x="478902" y="4429759"/>
            <a:ext cx="6993512" cy="4356101"/>
            <a:chOff x="0" y="0"/>
            <a:chExt cx="6993510" cy="4356100"/>
          </a:xfrm>
        </p:grpSpPr>
        <p:pic>
          <p:nvPicPr>
            <p:cNvPr id="106" name="pasted-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6528" y="303791"/>
              <a:ext cx="6936983" cy="37066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7" name="Shape 107"/>
            <p:cNvSpPr/>
            <p:nvPr/>
          </p:nvSpPr>
          <p:spPr>
            <a:xfrm>
              <a:off x="6294723" y="4076700"/>
              <a:ext cx="683667" cy="279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 defTabSz="584200">
                <a:lnSpc>
                  <a:spcPct val="90000"/>
                </a:lnSpc>
                <a:spcBef>
                  <a:spcPts val="3200"/>
                </a:spcBef>
                <a:buFont typeface="Gill Sans"/>
                <a:defRPr sz="1200">
                  <a:solidFill>
                    <a:srgbClr val="000000">
                      <a:alpha val="70000"/>
                    </a:srgbClr>
                  </a:solidFill>
                  <a:uFill>
                    <a:solidFill>
                      <a:srgbClr val="FF4013"/>
                    </a:solidFill>
                  </a:uFill>
                  <a:latin typeface="+mn-lt"/>
                  <a:ea typeface="+mn-ea"/>
                  <a:cs typeface="+mn-cs"/>
                  <a:sym typeface="Gotham Book"/>
                </a:defRPr>
              </a:lvl1pPr>
            </a:lstStyle>
            <a:p>
              <a:r>
                <a:t>Cancún</a:t>
              </a:r>
            </a:p>
          </p:txBody>
        </p:sp>
        <p:sp>
          <p:nvSpPr>
            <p:cNvPr id="108" name="Shape 108"/>
            <p:cNvSpPr/>
            <p:nvPr/>
          </p:nvSpPr>
          <p:spPr>
            <a:xfrm>
              <a:off x="5479471" y="4076700"/>
              <a:ext cx="830581" cy="279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 defTabSz="584200">
                <a:lnSpc>
                  <a:spcPct val="90000"/>
                </a:lnSpc>
                <a:spcBef>
                  <a:spcPts val="3200"/>
                </a:spcBef>
                <a:buFont typeface="Gill Sans"/>
                <a:defRPr sz="1200">
                  <a:solidFill>
                    <a:srgbClr val="000000">
                      <a:alpha val="70000"/>
                    </a:srgbClr>
                  </a:solidFill>
                  <a:uFill>
                    <a:solidFill>
                      <a:srgbClr val="FF4013"/>
                    </a:solidFill>
                  </a:uFill>
                  <a:latin typeface="+mn-lt"/>
                  <a:ea typeface="+mn-ea"/>
                  <a:cs typeface="+mn-cs"/>
                  <a:sym typeface="Gotham Book"/>
                </a:defRPr>
              </a:lvl1pPr>
            </a:lstStyle>
            <a:p>
              <a:r>
                <a:t>Acapulco</a:t>
              </a:r>
            </a:p>
          </p:txBody>
        </p:sp>
        <p:sp>
          <p:nvSpPr>
            <p:cNvPr id="109" name="Shape 109"/>
            <p:cNvSpPr/>
            <p:nvPr/>
          </p:nvSpPr>
          <p:spPr>
            <a:xfrm>
              <a:off x="4762918" y="4076700"/>
              <a:ext cx="696774" cy="279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 defTabSz="584200">
                <a:lnSpc>
                  <a:spcPct val="90000"/>
                </a:lnSpc>
                <a:spcBef>
                  <a:spcPts val="3200"/>
                </a:spcBef>
                <a:buFont typeface="Gill Sans"/>
                <a:defRPr sz="1200">
                  <a:solidFill>
                    <a:srgbClr val="000000">
                      <a:alpha val="70000"/>
                    </a:srgbClr>
                  </a:solidFill>
                  <a:uFill>
                    <a:solidFill>
                      <a:srgbClr val="FF4013"/>
                    </a:solidFill>
                  </a:uFill>
                  <a:latin typeface="+mn-lt"/>
                  <a:ea typeface="+mn-ea"/>
                  <a:cs typeface="+mn-cs"/>
                  <a:sym typeface="Gotham Book"/>
                </a:defRPr>
              </a:lvl1pPr>
            </a:lstStyle>
            <a:p>
              <a:r>
                <a:t>Vallarta</a:t>
              </a:r>
            </a:p>
          </p:txBody>
        </p:sp>
        <p:sp>
          <p:nvSpPr>
            <p:cNvPr id="110" name="Shape 110"/>
            <p:cNvSpPr/>
            <p:nvPr/>
          </p:nvSpPr>
          <p:spPr>
            <a:xfrm>
              <a:off x="3951572" y="4076700"/>
              <a:ext cx="791567" cy="279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 defTabSz="584200">
                <a:lnSpc>
                  <a:spcPct val="90000"/>
                </a:lnSpc>
                <a:spcBef>
                  <a:spcPts val="3200"/>
                </a:spcBef>
                <a:buFont typeface="Gill Sans"/>
                <a:defRPr sz="1200">
                  <a:solidFill>
                    <a:srgbClr val="000000">
                      <a:alpha val="70000"/>
                    </a:srgbClr>
                  </a:solidFill>
                  <a:uFill>
                    <a:solidFill>
                      <a:srgbClr val="FF4013"/>
                    </a:solidFill>
                  </a:uFill>
                  <a:latin typeface="+mn-lt"/>
                  <a:ea typeface="+mn-ea"/>
                  <a:cs typeface="+mn-cs"/>
                  <a:sym typeface="Gotham Book"/>
                </a:defRPr>
              </a:lvl1pPr>
            </a:lstStyle>
            <a:p>
              <a:r>
                <a:t>Mazatlán</a:t>
              </a:r>
            </a:p>
          </p:txBody>
        </p:sp>
        <p:sp>
          <p:nvSpPr>
            <p:cNvPr id="111" name="Shape 111"/>
            <p:cNvSpPr/>
            <p:nvPr/>
          </p:nvSpPr>
          <p:spPr>
            <a:xfrm>
              <a:off x="3072543" y="4076700"/>
              <a:ext cx="904953" cy="279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 defTabSz="584200">
                <a:lnSpc>
                  <a:spcPct val="90000"/>
                </a:lnSpc>
                <a:spcBef>
                  <a:spcPts val="3200"/>
                </a:spcBef>
                <a:buFont typeface="Gill Sans"/>
                <a:defRPr sz="1200">
                  <a:solidFill>
                    <a:srgbClr val="000000">
                      <a:alpha val="70000"/>
                    </a:srgbClr>
                  </a:solidFill>
                  <a:uFill>
                    <a:solidFill>
                      <a:srgbClr val="FF4013"/>
                    </a:solidFill>
                  </a:uFill>
                  <a:latin typeface="+mn-lt"/>
                  <a:ea typeface="+mn-ea"/>
                  <a:cs typeface="+mn-cs"/>
                  <a:sym typeface="Gotham Book"/>
                </a:defRPr>
              </a:lvl1pPr>
            </a:lstStyle>
            <a:p>
              <a:r>
                <a:t>Los Cabos</a:t>
              </a:r>
            </a:p>
          </p:txBody>
        </p:sp>
        <p:sp>
          <p:nvSpPr>
            <p:cNvPr id="112" name="Shape 112"/>
            <p:cNvSpPr/>
            <p:nvPr/>
          </p:nvSpPr>
          <p:spPr>
            <a:xfrm>
              <a:off x="2447088" y="4076700"/>
              <a:ext cx="585369" cy="279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 defTabSz="584200">
                <a:lnSpc>
                  <a:spcPct val="90000"/>
                </a:lnSpc>
                <a:spcBef>
                  <a:spcPts val="3200"/>
                </a:spcBef>
                <a:buFont typeface="Gill Sans"/>
                <a:defRPr sz="1200">
                  <a:solidFill>
                    <a:srgbClr val="000000">
                      <a:alpha val="70000"/>
                    </a:srgbClr>
                  </a:solidFill>
                  <a:uFill>
                    <a:solidFill>
                      <a:srgbClr val="FF4013"/>
                    </a:solidFill>
                  </a:uFill>
                  <a:latin typeface="+mn-lt"/>
                  <a:ea typeface="+mn-ea"/>
                  <a:cs typeface="+mn-cs"/>
                  <a:sym typeface="Gotham Book"/>
                </a:defRPr>
              </a:lvl1pPr>
            </a:lstStyle>
            <a:p>
              <a:r>
                <a:t>Ixtapa</a:t>
              </a:r>
            </a:p>
          </p:txBody>
        </p:sp>
        <p:sp>
          <p:nvSpPr>
            <p:cNvPr id="113" name="Shape 113"/>
            <p:cNvSpPr/>
            <p:nvPr/>
          </p:nvSpPr>
          <p:spPr>
            <a:xfrm>
              <a:off x="1518532" y="4076700"/>
              <a:ext cx="914249" cy="279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 defTabSz="584200">
                <a:lnSpc>
                  <a:spcPct val="90000"/>
                </a:lnSpc>
                <a:spcBef>
                  <a:spcPts val="3200"/>
                </a:spcBef>
                <a:buFont typeface="Gill Sans"/>
                <a:defRPr sz="1200">
                  <a:solidFill>
                    <a:srgbClr val="000000">
                      <a:alpha val="70000"/>
                    </a:srgbClr>
                  </a:solidFill>
                  <a:uFill>
                    <a:solidFill>
                      <a:srgbClr val="FF4013"/>
                    </a:solidFill>
                  </a:uFill>
                  <a:latin typeface="+mn-lt"/>
                  <a:ea typeface="+mn-ea"/>
                  <a:cs typeface="+mn-cs"/>
                  <a:sym typeface="Gotham Book"/>
                </a:defRPr>
              </a:lvl1pPr>
            </a:lstStyle>
            <a:p>
              <a:r>
                <a:t>Manzanillo</a:t>
              </a:r>
            </a:p>
          </p:txBody>
        </p:sp>
        <p:sp>
          <p:nvSpPr>
            <p:cNvPr id="114" name="Shape 114"/>
            <p:cNvSpPr/>
            <p:nvPr/>
          </p:nvSpPr>
          <p:spPr>
            <a:xfrm>
              <a:off x="801709" y="4076700"/>
              <a:ext cx="779070" cy="279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 defTabSz="584200">
                <a:lnSpc>
                  <a:spcPct val="90000"/>
                </a:lnSpc>
                <a:spcBef>
                  <a:spcPts val="3200"/>
                </a:spcBef>
                <a:buFont typeface="Gill Sans"/>
                <a:defRPr sz="1200">
                  <a:solidFill>
                    <a:srgbClr val="000000">
                      <a:alpha val="70000"/>
                    </a:srgbClr>
                  </a:solidFill>
                  <a:uFill>
                    <a:solidFill>
                      <a:srgbClr val="FF4013"/>
                    </a:solidFill>
                  </a:uFill>
                  <a:latin typeface="+mn-lt"/>
                  <a:ea typeface="+mn-ea"/>
                  <a:cs typeface="+mn-cs"/>
                  <a:sym typeface="Gotham Book"/>
                </a:defRPr>
              </a:lvl1pPr>
            </a:lstStyle>
            <a:p>
              <a:r>
                <a:t>Cozumel</a:t>
              </a:r>
            </a:p>
          </p:txBody>
        </p:sp>
        <p:sp>
          <p:nvSpPr>
            <p:cNvPr id="115" name="Shape 115"/>
            <p:cNvSpPr/>
            <p:nvPr/>
          </p:nvSpPr>
          <p:spPr>
            <a:xfrm>
              <a:off x="0" y="4076700"/>
              <a:ext cx="793242" cy="279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 defTabSz="584200">
                <a:lnSpc>
                  <a:spcPct val="90000"/>
                </a:lnSpc>
                <a:spcBef>
                  <a:spcPts val="3200"/>
                </a:spcBef>
                <a:buFont typeface="Gill Sans"/>
                <a:defRPr sz="1200">
                  <a:solidFill>
                    <a:srgbClr val="000000">
                      <a:alpha val="70000"/>
                    </a:srgbClr>
                  </a:solidFill>
                  <a:uFill>
                    <a:solidFill>
                      <a:srgbClr val="FF4013"/>
                    </a:solidFill>
                  </a:uFill>
                  <a:latin typeface="+mn-lt"/>
                  <a:ea typeface="+mn-ea"/>
                  <a:cs typeface="+mn-cs"/>
                  <a:sym typeface="Gotham Book"/>
                </a:defRPr>
              </a:lvl1pPr>
            </a:lstStyle>
            <a:p>
              <a:r>
                <a:t>Huatulco</a:t>
              </a:r>
            </a:p>
          </p:txBody>
        </p:sp>
        <p:sp>
          <p:nvSpPr>
            <p:cNvPr id="116" name="Shape 116"/>
            <p:cNvSpPr/>
            <p:nvPr/>
          </p:nvSpPr>
          <p:spPr>
            <a:xfrm>
              <a:off x="6282023" y="-1"/>
              <a:ext cx="683667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defTabSz="584200">
                <a:buClr>
                  <a:srgbClr val="FF4013"/>
                </a:buClr>
                <a:buFont typeface="Chalkduster"/>
                <a:defRPr sz="2000">
                  <a:solidFill>
                    <a:srgbClr val="000000">
                      <a:alpha val="70000"/>
                    </a:srgbClr>
                  </a:solidFill>
                  <a:uFill>
                    <a:solidFill>
                      <a:srgbClr val="FF4013"/>
                    </a:solidFill>
                  </a:uFill>
                  <a:latin typeface="Gotham Medium"/>
                  <a:ea typeface="Gotham Medium"/>
                  <a:cs typeface="Gotham Medium"/>
                  <a:sym typeface="Gotham Medium"/>
                </a:defRPr>
              </a:lvl1pPr>
            </a:lstStyle>
            <a:p>
              <a:r>
                <a:t>31%</a:t>
              </a:r>
            </a:p>
          </p:txBody>
        </p:sp>
        <p:sp>
          <p:nvSpPr>
            <p:cNvPr id="117" name="Shape 117"/>
            <p:cNvSpPr/>
            <p:nvPr/>
          </p:nvSpPr>
          <p:spPr>
            <a:xfrm>
              <a:off x="5462610" y="171449"/>
              <a:ext cx="768859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defTabSz="584200">
                <a:buClr>
                  <a:srgbClr val="FF4013"/>
                </a:buClr>
                <a:buFont typeface="Chalkduster"/>
                <a:defRPr sz="2000">
                  <a:solidFill>
                    <a:srgbClr val="000000">
                      <a:alpha val="70000"/>
                    </a:srgbClr>
                  </a:solidFill>
                  <a:uFill>
                    <a:solidFill>
                      <a:srgbClr val="FF4013"/>
                    </a:solidFill>
                  </a:uFill>
                  <a:latin typeface="Gotham Medium"/>
                  <a:ea typeface="Gotham Medium"/>
                  <a:cs typeface="Gotham Medium"/>
                  <a:sym typeface="Gotham Medium"/>
                </a:defRPr>
              </a:lvl1pPr>
            </a:lstStyle>
            <a:p>
              <a:r>
                <a:t>29.1%</a:t>
              </a:r>
            </a:p>
          </p:txBody>
        </p:sp>
        <p:sp>
          <p:nvSpPr>
            <p:cNvPr id="118" name="Shape 118"/>
            <p:cNvSpPr/>
            <p:nvPr/>
          </p:nvSpPr>
          <p:spPr>
            <a:xfrm>
              <a:off x="4728389" y="2281204"/>
              <a:ext cx="683668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defTabSz="584200">
                <a:buClr>
                  <a:srgbClr val="FF4013"/>
                </a:buClr>
                <a:buFont typeface="Chalkduster"/>
                <a:defRPr sz="2000">
                  <a:solidFill>
                    <a:srgbClr val="000000">
                      <a:alpha val="70000"/>
                    </a:srgbClr>
                  </a:solidFill>
                  <a:uFill>
                    <a:solidFill>
                      <a:srgbClr val="FF4013"/>
                    </a:solidFill>
                  </a:uFill>
                  <a:latin typeface="Gotham Medium"/>
                  <a:ea typeface="Gotham Medium"/>
                  <a:cs typeface="Gotham Medium"/>
                  <a:sym typeface="Gotham Medium"/>
                </a:defRPr>
              </a:lvl1pPr>
            </a:lstStyle>
            <a:p>
              <a:r>
                <a:t>11.5%</a:t>
              </a:r>
            </a:p>
          </p:txBody>
        </p:sp>
        <p:sp>
          <p:nvSpPr>
            <p:cNvPr id="119" name="Shape 119"/>
            <p:cNvSpPr/>
            <p:nvPr/>
          </p:nvSpPr>
          <p:spPr>
            <a:xfrm>
              <a:off x="3951572" y="2535204"/>
              <a:ext cx="683668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defTabSz="584200">
                <a:buClr>
                  <a:srgbClr val="FF4013"/>
                </a:buClr>
                <a:buFont typeface="Chalkduster"/>
                <a:defRPr sz="2000">
                  <a:solidFill>
                    <a:srgbClr val="000000">
                      <a:alpha val="70000"/>
                    </a:srgbClr>
                  </a:solidFill>
                  <a:uFill>
                    <a:solidFill>
                      <a:srgbClr val="FF4013"/>
                    </a:solidFill>
                  </a:uFill>
                  <a:latin typeface="Gotham Medium"/>
                  <a:ea typeface="Gotham Medium"/>
                  <a:cs typeface="Gotham Medium"/>
                  <a:sym typeface="Gotham Medium"/>
                </a:defRPr>
              </a:lvl1pPr>
            </a:lstStyle>
            <a:p>
              <a:r>
                <a:t>9.6%</a:t>
              </a:r>
            </a:p>
          </p:txBody>
        </p:sp>
        <p:sp>
          <p:nvSpPr>
            <p:cNvPr id="120" name="Shape 120"/>
            <p:cNvSpPr/>
            <p:nvPr/>
          </p:nvSpPr>
          <p:spPr>
            <a:xfrm>
              <a:off x="2425456" y="3156103"/>
              <a:ext cx="683668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defTabSz="584200">
                <a:buClr>
                  <a:srgbClr val="FF4013"/>
                </a:buClr>
                <a:buFont typeface="Chalkduster"/>
                <a:defRPr sz="2000">
                  <a:solidFill>
                    <a:srgbClr val="000000">
                      <a:alpha val="70000"/>
                    </a:srgbClr>
                  </a:solidFill>
                  <a:uFill>
                    <a:solidFill>
                      <a:srgbClr val="FF4013"/>
                    </a:solidFill>
                  </a:uFill>
                  <a:latin typeface="Gotham Medium"/>
                  <a:ea typeface="Gotham Medium"/>
                  <a:cs typeface="Gotham Medium"/>
                  <a:sym typeface="Gotham Medium"/>
                </a:defRPr>
              </a:lvl1pPr>
            </a:lstStyle>
            <a:p>
              <a:r>
                <a:t>3.8%</a:t>
              </a:r>
            </a:p>
          </p:txBody>
        </p:sp>
        <p:sp>
          <p:nvSpPr>
            <p:cNvPr id="121" name="Shape 121"/>
            <p:cNvSpPr/>
            <p:nvPr/>
          </p:nvSpPr>
          <p:spPr>
            <a:xfrm>
              <a:off x="1633823" y="3232303"/>
              <a:ext cx="683667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defTabSz="584200">
                <a:buClr>
                  <a:srgbClr val="FF4013"/>
                </a:buClr>
                <a:buFont typeface="Chalkduster"/>
                <a:defRPr sz="2000">
                  <a:solidFill>
                    <a:srgbClr val="000000">
                      <a:alpha val="70000"/>
                    </a:srgbClr>
                  </a:solidFill>
                  <a:uFill>
                    <a:solidFill>
                      <a:srgbClr val="FF4013"/>
                    </a:solidFill>
                  </a:uFill>
                  <a:latin typeface="Gotham Medium"/>
                  <a:ea typeface="Gotham Medium"/>
                  <a:cs typeface="Gotham Medium"/>
                  <a:sym typeface="Gotham Medium"/>
                </a:defRPr>
              </a:lvl1pPr>
            </a:lstStyle>
            <a:p>
              <a:r>
                <a:t>3.3%</a:t>
              </a:r>
            </a:p>
          </p:txBody>
        </p:sp>
        <p:sp>
          <p:nvSpPr>
            <p:cNvPr id="122" name="Shape 122"/>
            <p:cNvSpPr/>
            <p:nvPr/>
          </p:nvSpPr>
          <p:spPr>
            <a:xfrm>
              <a:off x="844305" y="3304588"/>
              <a:ext cx="683667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defTabSz="584200">
                <a:buClr>
                  <a:srgbClr val="FF4013"/>
                </a:buClr>
                <a:buFont typeface="Chalkduster"/>
                <a:defRPr sz="2000">
                  <a:solidFill>
                    <a:srgbClr val="000000">
                      <a:alpha val="70000"/>
                    </a:srgbClr>
                  </a:solidFill>
                  <a:uFill>
                    <a:solidFill>
                      <a:srgbClr val="FF4013"/>
                    </a:solidFill>
                  </a:uFill>
                  <a:latin typeface="Gotham Medium"/>
                  <a:ea typeface="Gotham Medium"/>
                  <a:cs typeface="Gotham Medium"/>
                  <a:sym typeface="Gotham Medium"/>
                </a:defRPr>
              </a:lvl1pPr>
            </a:lstStyle>
            <a:p>
              <a:r>
                <a:t>3.2%</a:t>
              </a:r>
            </a:p>
          </p:txBody>
        </p:sp>
        <p:sp>
          <p:nvSpPr>
            <p:cNvPr id="123" name="Shape 123"/>
            <p:cNvSpPr/>
            <p:nvPr/>
          </p:nvSpPr>
          <p:spPr>
            <a:xfrm>
              <a:off x="54787" y="3372321"/>
              <a:ext cx="683668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defTabSz="584200">
                <a:buClr>
                  <a:srgbClr val="FF4013"/>
                </a:buClr>
                <a:buFont typeface="Chalkduster"/>
                <a:defRPr sz="2000">
                  <a:solidFill>
                    <a:srgbClr val="000000">
                      <a:alpha val="70000"/>
                    </a:srgbClr>
                  </a:solidFill>
                  <a:uFill>
                    <a:solidFill>
                      <a:srgbClr val="FF4013"/>
                    </a:solidFill>
                  </a:uFill>
                  <a:latin typeface="Gotham Medium"/>
                  <a:ea typeface="Gotham Medium"/>
                  <a:cs typeface="Gotham Medium"/>
                  <a:sym typeface="Gotham Medium"/>
                </a:defRPr>
              </a:lvl1pPr>
            </a:lstStyle>
            <a:p>
              <a:r>
                <a:t>2.1%</a:t>
              </a:r>
            </a:p>
          </p:txBody>
        </p:sp>
        <p:sp>
          <p:nvSpPr>
            <p:cNvPr id="124" name="Shape 124"/>
            <p:cNvSpPr/>
            <p:nvPr/>
          </p:nvSpPr>
          <p:spPr>
            <a:xfrm>
              <a:off x="3183186" y="2910570"/>
              <a:ext cx="683667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defTabSz="584200">
                <a:buClr>
                  <a:srgbClr val="FF4013"/>
                </a:buClr>
                <a:buFont typeface="Chalkduster"/>
                <a:defRPr sz="2000">
                  <a:solidFill>
                    <a:srgbClr val="000000">
                      <a:alpha val="70000"/>
                    </a:srgbClr>
                  </a:solidFill>
                  <a:uFill>
                    <a:solidFill>
                      <a:srgbClr val="FF4013"/>
                    </a:solidFill>
                  </a:uFill>
                  <a:latin typeface="Gotham Medium"/>
                  <a:ea typeface="Gotham Medium"/>
                  <a:cs typeface="Gotham Medium"/>
                  <a:sym typeface="Gotham Medium"/>
                </a:defRPr>
              </a:lvl1pPr>
            </a:lstStyle>
            <a:p>
              <a:r>
                <a:t>6.4%</a:t>
              </a:r>
            </a:p>
          </p:txBody>
        </p:sp>
      </p:grpSp>
      <p:pic>
        <p:nvPicPr>
          <p:cNvPr id="126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842079" y="5308924"/>
            <a:ext cx="243818" cy="2438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021392" y="4754884"/>
            <a:ext cx="243831" cy="2438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85854" y="3108277"/>
            <a:ext cx="6365098" cy="4131085"/>
          </a:xfrm>
          <a:prstGeom prst="rect">
            <a:avLst/>
          </a:prstGeom>
          <a:ln w="12700">
            <a:miter lim="400000"/>
          </a:ln>
          <a:effectLst>
            <a:outerShdw blurRad="127000" dist="101600" dir="5400000" rotWithShape="0">
              <a:srgbClr val="000000">
                <a:alpha val="40338"/>
              </a:srgbClr>
            </a:outerShdw>
          </a:effectLst>
        </p:spPr>
      </p:pic>
      <p:sp>
        <p:nvSpPr>
          <p:cNvPr id="130" name="Shape 130"/>
          <p:cNvSpPr/>
          <p:nvPr/>
        </p:nvSpPr>
        <p:spPr>
          <a:xfrm>
            <a:off x="906660" y="552449"/>
            <a:ext cx="11234441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r>
              <a:t>¿De dónde vienen nuestros socios?</a:t>
            </a:r>
          </a:p>
        </p:txBody>
      </p:sp>
      <p:sp>
        <p:nvSpPr>
          <p:cNvPr id="131" name="Shape 131"/>
          <p:cNvSpPr/>
          <p:nvPr/>
        </p:nvSpPr>
        <p:spPr>
          <a:xfrm>
            <a:off x="4821384" y="6204563"/>
            <a:ext cx="1574039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584200">
              <a:spcBef>
                <a:spcPts val="4200"/>
              </a:spcBef>
              <a:buClrTx/>
              <a:buFontTx/>
              <a:defRPr sz="2000">
                <a:solidFill>
                  <a:srgbClr val="000000">
                    <a:alpha val="70000"/>
                  </a:srgbClr>
                </a:solidFill>
                <a:uFillTx/>
                <a:latin typeface="+mn-lt"/>
                <a:ea typeface="+mn-ea"/>
                <a:cs typeface="+mn-cs"/>
                <a:sym typeface="Gotham Book"/>
              </a:defRPr>
            </a:pPr>
            <a:r>
              <a:rPr>
                <a:uFill>
                  <a:solidFill>
                    <a:srgbClr val="FF4013"/>
                  </a:solidFill>
                </a:uFill>
              </a:rPr>
              <a:t>Costas</a:t>
            </a:r>
            <a:br>
              <a:rPr>
                <a:uFill>
                  <a:solidFill>
                    <a:srgbClr val="FF4013"/>
                  </a:solidFill>
                </a:uFill>
              </a:rPr>
            </a:br>
            <a:r>
              <a:rPr>
                <a:uFill>
                  <a:solidFill>
                    <a:srgbClr val="FF4013"/>
                  </a:solidFill>
                </a:uFill>
              </a:rPr>
              <a:t>del Pacífico</a:t>
            </a:r>
          </a:p>
        </p:txBody>
      </p:sp>
      <p:sp>
        <p:nvSpPr>
          <p:cNvPr id="132" name="Shape 132"/>
          <p:cNvSpPr/>
          <p:nvPr/>
        </p:nvSpPr>
        <p:spPr>
          <a:xfrm>
            <a:off x="9614818" y="4818219"/>
            <a:ext cx="1379139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spcBef>
                <a:spcPts val="4200"/>
              </a:spcBef>
              <a:buClrTx/>
              <a:buFontTx/>
              <a:defRPr sz="2000">
                <a:solidFill>
                  <a:srgbClr val="000000">
                    <a:alpha val="70000"/>
                  </a:srgbClr>
                </a:solidFill>
                <a:uFillTx/>
                <a:latin typeface="+mn-lt"/>
                <a:ea typeface="+mn-ea"/>
                <a:cs typeface="+mn-cs"/>
                <a:sym typeface="Gotham Book"/>
              </a:defRPr>
            </a:pPr>
            <a:r>
              <a:rPr>
                <a:uFill>
                  <a:solidFill>
                    <a:srgbClr val="FF4013"/>
                  </a:solidFill>
                </a:uFill>
              </a:rPr>
              <a:t>Caribe </a:t>
            </a:r>
            <a:br>
              <a:rPr>
                <a:uFill>
                  <a:solidFill>
                    <a:srgbClr val="FF4013"/>
                  </a:solidFill>
                </a:uFill>
              </a:rPr>
            </a:br>
            <a:r>
              <a:rPr>
                <a:uFill>
                  <a:solidFill>
                    <a:srgbClr val="FF4013"/>
                  </a:solidFill>
                </a:uFill>
              </a:rPr>
              <a:t>mexicano</a:t>
            </a:r>
          </a:p>
        </p:txBody>
      </p:sp>
      <p:sp>
        <p:nvSpPr>
          <p:cNvPr id="133" name="Shape 133"/>
          <p:cNvSpPr/>
          <p:nvPr/>
        </p:nvSpPr>
        <p:spPr>
          <a:xfrm>
            <a:off x="2010843" y="4129964"/>
            <a:ext cx="1933449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584200">
              <a:spcBef>
                <a:spcPts val="4200"/>
              </a:spcBef>
              <a:buClrTx/>
              <a:buFontTx/>
              <a:defRPr sz="2000">
                <a:solidFill>
                  <a:srgbClr val="000000">
                    <a:alpha val="70000"/>
                  </a:srgbClr>
                </a:solidFill>
                <a:uFill>
                  <a:solidFill>
                    <a:srgbClr val="FF4013"/>
                  </a:solidFill>
                </a:uFill>
                <a:latin typeface="+mn-lt"/>
                <a:ea typeface="+mn-ea"/>
                <a:cs typeface="+mn-cs"/>
                <a:sym typeface="Gotham Book"/>
              </a:defRPr>
            </a:lvl1pPr>
          </a:lstStyle>
          <a:p>
            <a:pPr>
              <a:defRPr>
                <a:uFillTx/>
              </a:defRPr>
            </a:pPr>
            <a:r>
              <a:rPr>
                <a:uFill>
                  <a:solidFill>
                    <a:srgbClr val="FF4013"/>
                  </a:solidFill>
                </a:uFill>
              </a:rPr>
              <a:t>Baja California</a:t>
            </a:r>
          </a:p>
        </p:txBody>
      </p:sp>
      <p:sp>
        <p:nvSpPr>
          <p:cNvPr id="134" name="Shape 134"/>
          <p:cNvSpPr/>
          <p:nvPr/>
        </p:nvSpPr>
        <p:spPr>
          <a:xfrm>
            <a:off x="639181" y="2123867"/>
            <a:ext cx="811942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228600" algn="l" defTabSz="584200">
              <a:buClrTx/>
              <a:buFontTx/>
              <a:defRPr sz="2500">
                <a:solidFill>
                  <a:srgbClr val="000000">
                    <a:alpha val="70000"/>
                  </a:srgbClr>
                </a:solidFill>
                <a:uFill>
                  <a:solidFill>
                    <a:srgbClr val="FF4013"/>
                  </a:solidFill>
                </a:uFill>
                <a:latin typeface="+mn-lt"/>
                <a:ea typeface="+mn-ea"/>
                <a:cs typeface="+mn-cs"/>
                <a:sym typeface="Gotham Book"/>
              </a:defRPr>
            </a:pPr>
            <a:r>
              <a:t>Las playas que prefieren mexicanos y extranjeros</a:t>
            </a:r>
          </a:p>
        </p:txBody>
      </p:sp>
      <p:sp>
        <p:nvSpPr>
          <p:cNvPr id="135" name="Shape 135"/>
          <p:cNvSpPr/>
          <p:nvPr/>
        </p:nvSpPr>
        <p:spPr>
          <a:xfrm>
            <a:off x="1015285" y="7771276"/>
            <a:ext cx="1436879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584200">
              <a:spcBef>
                <a:spcPts val="4200"/>
              </a:spcBef>
              <a:buClrTx/>
              <a:buFontTx/>
              <a:defRPr sz="2000">
                <a:solidFill>
                  <a:srgbClr val="000000">
                    <a:alpha val="70000"/>
                  </a:srgbClr>
                </a:solidFill>
                <a:uFill>
                  <a:solidFill>
                    <a:srgbClr val="FF4013"/>
                  </a:solidFill>
                </a:uFill>
                <a:latin typeface="+mn-lt"/>
                <a:ea typeface="+mn-ea"/>
                <a:cs typeface="+mn-cs"/>
                <a:sym typeface="Gotham Book"/>
              </a:defRPr>
            </a:lvl1pPr>
          </a:lstStyle>
          <a:p>
            <a:pPr>
              <a:defRPr>
                <a:uFillTx/>
              </a:defRPr>
            </a:pPr>
            <a:r>
              <a:rPr>
                <a:uFill>
                  <a:solidFill>
                    <a:srgbClr val="FF4013"/>
                  </a:solidFill>
                </a:uFill>
              </a:rPr>
              <a:t>Mexicanos</a:t>
            </a:r>
          </a:p>
        </p:txBody>
      </p:sp>
      <p:sp>
        <p:nvSpPr>
          <p:cNvPr id="136" name="Shape 136"/>
          <p:cNvSpPr/>
          <p:nvPr/>
        </p:nvSpPr>
        <p:spPr>
          <a:xfrm>
            <a:off x="2911669" y="7771276"/>
            <a:ext cx="1549909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584200">
              <a:spcBef>
                <a:spcPts val="4200"/>
              </a:spcBef>
              <a:buClrTx/>
              <a:buFontTx/>
              <a:defRPr sz="2000">
                <a:solidFill>
                  <a:srgbClr val="000000">
                    <a:alpha val="70000"/>
                  </a:srgbClr>
                </a:solidFill>
                <a:uFill>
                  <a:solidFill>
                    <a:srgbClr val="FF4013"/>
                  </a:solidFill>
                </a:uFill>
                <a:latin typeface="+mn-lt"/>
                <a:ea typeface="+mn-ea"/>
                <a:cs typeface="+mn-cs"/>
                <a:sym typeface="Gotham Book"/>
              </a:defRPr>
            </a:lvl1pPr>
          </a:lstStyle>
          <a:p>
            <a:pPr>
              <a:defRPr>
                <a:uFillTx/>
              </a:defRPr>
            </a:pPr>
            <a:r>
              <a:rPr>
                <a:uFill>
                  <a:solidFill>
                    <a:srgbClr val="FF4013"/>
                  </a:solidFill>
                </a:uFill>
              </a:rPr>
              <a:t>Extranjeros</a:t>
            </a:r>
          </a:p>
        </p:txBody>
      </p:sp>
      <p:pic>
        <p:nvPicPr>
          <p:cNvPr id="13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87925" y="7814082"/>
            <a:ext cx="313780" cy="3137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71541" y="7814082"/>
            <a:ext cx="313780" cy="3137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 advClick="0" advTm="0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FFFFFF"/>
      </a:dk1>
      <a:lt1>
        <a:srgbClr val="B4227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otham Light"/>
        <a:ea typeface="Gotham Light"/>
        <a:cs typeface="Gotham Light"/>
      </a:majorFont>
      <a:minorFont>
        <a:latin typeface="Gotham Book"/>
        <a:ea typeface="Gotham Book"/>
        <a:cs typeface="Gotham Book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 typeface="ヒラギノ角ゴ Pro W3"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B4227F"/>
            </a:solidFill>
            <a:effectLst/>
            <a:uFill>
              <a:solidFill>
                <a:srgbClr val="000000"/>
              </a:solidFill>
            </a:uFill>
            <a:latin typeface="+mj-lt"/>
            <a:ea typeface="+mj-ea"/>
            <a:cs typeface="+mj-cs"/>
            <a:sym typeface="Gotham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otham Light"/>
        <a:ea typeface="Gotham Light"/>
        <a:cs typeface="Gotham Light"/>
      </a:majorFont>
      <a:minorFont>
        <a:latin typeface="Gotham Book"/>
        <a:ea typeface="Gotham Book"/>
        <a:cs typeface="Gotham Book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 typeface="ヒラギノ角ゴ Pro W3"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B4227F"/>
            </a:solidFill>
            <a:effectLst/>
            <a:uFill>
              <a:solidFill>
                <a:srgbClr val="000000"/>
              </a:solidFill>
            </a:uFill>
            <a:latin typeface="+mj-lt"/>
            <a:ea typeface="+mj-ea"/>
            <a:cs typeface="+mj-cs"/>
            <a:sym typeface="Gotham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1035</Words>
  <Application>Microsoft Macintosh PowerPoint</Application>
  <PresentationFormat>Custom</PresentationFormat>
  <Paragraphs>231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GDR</cp:lastModifiedBy>
  <cp:revision>3</cp:revision>
  <dcterms:modified xsi:type="dcterms:W3CDTF">2016-07-13T06:41:37Z</dcterms:modified>
</cp:coreProperties>
</file>